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9" r:id="rId1"/>
  </p:sldMasterIdLst>
  <p:notesMasterIdLst>
    <p:notesMasterId r:id="rId18"/>
  </p:notesMasterIdLst>
  <p:sldIdLst>
    <p:sldId id="275" r:id="rId2"/>
    <p:sldId id="256" r:id="rId3"/>
    <p:sldId id="258" r:id="rId4"/>
    <p:sldId id="280" r:id="rId5"/>
    <p:sldId id="282" r:id="rId6"/>
    <p:sldId id="283" r:id="rId7"/>
    <p:sldId id="284" r:id="rId8"/>
    <p:sldId id="285" r:id="rId9"/>
    <p:sldId id="297" r:id="rId10"/>
    <p:sldId id="286" r:id="rId11"/>
    <p:sldId id="287" r:id="rId12"/>
    <p:sldId id="298" r:id="rId13"/>
    <p:sldId id="288" r:id="rId14"/>
    <p:sldId id="289" r:id="rId15"/>
    <p:sldId id="290" r:id="rId16"/>
    <p:sldId id="299" r:id="rId17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EB4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6361" autoAdjust="0"/>
    <p:restoredTop sz="94660"/>
  </p:normalViewPr>
  <p:slideViewPr>
    <p:cSldViewPr snapToGrid="0" snapToObjects="1">
      <p:cViewPr varScale="1">
        <p:scale>
          <a:sx n="84" d="100"/>
          <a:sy n="84" d="100"/>
        </p:scale>
        <p:origin x="-96" y="-2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notesMaster" Target="notesMasters/notesMaster1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196FC7-0E9F-46B2-BEC6-75A923BD3E95}" type="datetimeFigureOut">
              <a:rPr lang="en-US" smtClean="0"/>
              <a:t>10/20/15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1F578E-024E-4526-8A0A-E7F64067A3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471697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12229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442345-F28C-4344-ADC2-AA5FEBC9CD90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200531-755C-43EC-B38B-BB89CED79E4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1F54B3-6EB2-4C42-BFDD-373B86CE7B3C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718B78-8A6B-4283-819D-D0577711434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9436F9-76C9-416C-B72B-2DC37ACB4AA4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15A7DF-5793-4ACC-8B00-63EB02E0AE1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F8205F-8A62-487F-97A1-D515E44D6960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20E3F2-0E43-4D58-B733-975D34D0549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B17657-D8C4-479C-8D72-C281738CE422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11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2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A19774-6A1E-4E4E-AA6D-DBE513398A7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2E22FD-3CD4-4BB1-B742-6B5876BCCDD2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7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5BDD19-E2A1-4CBB-9896-2367B45D8A8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7FC659-7438-4880-AC8C-D8C3BFDA75EF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30B14A-0C0F-4288-81C0-31155D66F49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95B8A0-733B-4AB3-9A63-506A6C8AE288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A2DBD8-B589-4D7F-95D4-A437C744815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E35B75-A199-4547-882C-17AEF83AEBFA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F09443-030E-4AA1-BEC6-E9F30E6C608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546DCE-7ECB-4EA1-B90D-201CD99C31FB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ABBDC5-25EA-4DCF-8BAC-6F5BA429839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403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64A3914D-BF7E-4FA0-9328-0DD6E48689A3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50BB5DF6-456B-4760-B6CB-ECEE9B3A1BE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</p:sldLayoutIdLst>
  <p:txStyles>
    <p:titleStyle>
      <a:lvl1pPr algn="ctr" defTabSz="457200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hyperlink" Target="https://www.cups.org/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hyperlink" Target="http://localhost:631/" TargetMode="Externa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ctrTitle"/>
          </p:nvPr>
        </p:nvSpPr>
        <p:spPr>
          <a:xfrm>
            <a:off x="685800" y="2133600"/>
            <a:ext cx="7772400" cy="1470025"/>
          </a:xfrm>
        </p:spPr>
        <p:txBody>
          <a:bodyPr/>
          <a:lstStyle/>
          <a:p>
            <a:r>
              <a:rPr lang="en-US" dirty="0" smtClean="0">
                <a:latin typeface="Calibri" pitchFamily="34" charset="0"/>
              </a:rPr>
              <a:t>Module</a:t>
            </a:r>
            <a:r>
              <a:rPr lang="en-US" dirty="0" smtClean="0">
                <a:latin typeface="Calibri" pitchFamily="34" charset="0"/>
              </a:rPr>
              <a:t> </a:t>
            </a:r>
            <a:r>
              <a:rPr lang="en-US" dirty="0" smtClean="0">
                <a:latin typeface="Calibri" pitchFamily="34" charset="0"/>
              </a:rPr>
              <a:t>4: </a:t>
            </a:r>
            <a:r>
              <a:rPr lang="en-US" dirty="0" smtClean="0">
                <a:latin typeface="Calibri" pitchFamily="34" charset="0"/>
              </a:rPr>
              <a:t>System Services </a:t>
            </a:r>
            <a:r>
              <a:rPr lang="en-US" dirty="0" smtClean="0">
                <a:latin typeface="Calibri" pitchFamily="34" charset="0"/>
              </a:rPr>
              <a:t/>
            </a:r>
            <a:br>
              <a:rPr lang="en-US" dirty="0" smtClean="0">
                <a:latin typeface="Calibri" pitchFamily="34" charset="0"/>
              </a:rPr>
            </a:br>
            <a:r>
              <a:rPr lang="en-US" dirty="0" smtClean="0">
                <a:latin typeface="Calibri" pitchFamily="34" charset="0"/>
              </a:rPr>
              <a:t>Chapter </a:t>
            </a:r>
            <a:r>
              <a:rPr lang="en-US" dirty="0" smtClean="0">
                <a:latin typeface="Calibri" pitchFamily="34" charset="0"/>
              </a:rPr>
              <a:t>13</a:t>
            </a:r>
            <a:r>
              <a:rPr lang="en-US" dirty="0" smtClean="0">
                <a:latin typeface="Calibri" pitchFamily="34" charset="0"/>
              </a:rPr>
              <a:t>: Printer Management</a:t>
            </a:r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3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CUPS Print Queues</a:t>
            </a:r>
          </a:p>
        </p:txBody>
      </p:sp>
      <p:sp>
        <p:nvSpPr>
          <p:cNvPr id="9933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Manage the scheduling of print jobs on a specific printer</a:t>
            </a:r>
          </a:p>
          <a:p>
            <a:r>
              <a:rPr lang="en-US" dirty="0" smtClean="0">
                <a:latin typeface="Calibri" pitchFamily="34" charset="0"/>
              </a:rPr>
              <a:t>Queues added in CUPS using the 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lpadmin</a:t>
            </a:r>
            <a:r>
              <a:rPr lang="en-US" dirty="0" smtClean="0">
                <a:latin typeface="Calibri" pitchFamily="34" charset="0"/>
              </a:rPr>
              <a:t> command or the web interface</a:t>
            </a:r>
          </a:p>
          <a:p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cupsenable</a:t>
            </a:r>
            <a:r>
              <a:rPr lang="en-US" dirty="0" smtClean="0">
                <a:latin typeface="Calibri" pitchFamily="34" charset="0"/>
              </a:rPr>
              <a:t> and 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cupsdisable</a:t>
            </a:r>
            <a:r>
              <a:rPr lang="en-US" dirty="0" smtClean="0">
                <a:latin typeface="Calibri" pitchFamily="34" charset="0"/>
              </a:rPr>
              <a:t> : utilities to start and stop printers and classes</a:t>
            </a:r>
          </a:p>
          <a:p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cupsaccept</a:t>
            </a:r>
            <a:r>
              <a:rPr lang="en-US" dirty="0" smtClean="0">
                <a:latin typeface="Calibri" pitchFamily="34" charset="0"/>
              </a:rPr>
              <a:t> and 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cupsreject</a:t>
            </a:r>
            <a:r>
              <a:rPr lang="en-US" dirty="0" smtClean="0">
                <a:latin typeface="Calibri" pitchFamily="34" charset="0"/>
              </a:rPr>
              <a:t> : utilities to accept and reject print jobs to the given destination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Types of Print Queues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  <a:ea typeface="Arial Unicode MS" pitchFamily="34" charset="-128"/>
                <a:cs typeface="Arial Unicode MS" pitchFamily="34" charset="-128"/>
              </a:rPr>
              <a:t>Locally connected printer</a:t>
            </a:r>
          </a:p>
          <a:p>
            <a:r>
              <a:rPr lang="en-US" dirty="0" smtClean="0">
                <a:latin typeface="Calibri" pitchFamily="34" charset="0"/>
                <a:ea typeface="Arial Unicode MS" pitchFamily="34" charset="-128"/>
                <a:cs typeface="Arial Unicode MS" pitchFamily="34" charset="-128"/>
              </a:rPr>
              <a:t>Networked IPP : </a:t>
            </a:r>
            <a:r>
              <a:rPr lang="en-US" dirty="0">
                <a:latin typeface="Calibri" pitchFamily="34" charset="0"/>
                <a:ea typeface="Arial Unicode MS" pitchFamily="34" charset="-128"/>
                <a:cs typeface="Arial Unicode MS" pitchFamily="34" charset="-128"/>
              </a:rPr>
              <a:t>Refers to the queue of another CUPS printer server on the network</a:t>
            </a:r>
            <a:endParaRPr lang="en-US" dirty="0" smtClean="0">
              <a:latin typeface="Calibri" pitchFamily="34" charset="0"/>
              <a:ea typeface="Arial Unicode MS" pitchFamily="34" charset="-128"/>
              <a:cs typeface="Arial Unicode MS" pitchFamily="34" charset="-128"/>
            </a:endParaRPr>
          </a:p>
          <a:p>
            <a:r>
              <a:rPr lang="en-US" dirty="0" smtClean="0">
                <a:latin typeface="Calibri" pitchFamily="34" charset="0"/>
                <a:ea typeface="Arial Unicode MS" pitchFamily="34" charset="-128"/>
                <a:cs typeface="Arial Unicode MS" pitchFamily="34" charset="-128"/>
              </a:rPr>
              <a:t>Networked UNIX LPD : </a:t>
            </a:r>
            <a:r>
              <a:rPr lang="en-US" dirty="0">
                <a:latin typeface="Calibri" pitchFamily="34" charset="0"/>
                <a:ea typeface="Arial Unicode MS" pitchFamily="34" charset="-128"/>
                <a:cs typeface="Arial Unicode MS" pitchFamily="34" charset="-128"/>
              </a:rPr>
              <a:t>Refers to the queue of a LPD server on the network</a:t>
            </a:r>
            <a:endParaRPr lang="en-US" dirty="0" smtClean="0">
              <a:latin typeface="Calibri" pitchFamily="34" charset="0"/>
              <a:ea typeface="Arial Unicode MS" pitchFamily="34" charset="-128"/>
              <a:cs typeface="Arial Unicode MS" pitchFamily="34" charset="-128"/>
            </a:endParaRPr>
          </a:p>
          <a:p>
            <a:r>
              <a:rPr lang="en-US" dirty="0" smtClean="0">
                <a:latin typeface="Calibri" pitchFamily="34" charset="0"/>
                <a:ea typeface="Arial Unicode MS" pitchFamily="34" charset="-128"/>
                <a:cs typeface="Arial Unicode MS" pitchFamily="34" charset="-128"/>
              </a:rPr>
              <a:t>Networked Windows : </a:t>
            </a:r>
            <a:r>
              <a:rPr lang="en-US" dirty="0">
                <a:latin typeface="Calibri" pitchFamily="34" charset="0"/>
                <a:ea typeface="Arial Unicode MS" pitchFamily="34" charset="-128"/>
                <a:cs typeface="Arial Unicode MS" pitchFamily="34" charset="-128"/>
              </a:rPr>
              <a:t>Refers to the queue of a Windows based print server on the </a:t>
            </a:r>
            <a:r>
              <a:rPr lang="en-US" dirty="0" smtClean="0">
                <a:latin typeface="Calibri" pitchFamily="34" charset="0"/>
                <a:ea typeface="Arial Unicode MS" pitchFamily="34" charset="-128"/>
                <a:cs typeface="Arial Unicode MS" pitchFamily="34" charset="-128"/>
              </a:rPr>
              <a:t>network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Types of Print Queues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Networked Novell : Refers to the queue of printer connected to the Novell Netware server on the network</a:t>
            </a:r>
            <a:endParaRPr lang="en-US" dirty="0" smtClean="0">
              <a:latin typeface="Calibri" pitchFamily="34" charset="0"/>
            </a:endParaRPr>
          </a:p>
          <a:p>
            <a:r>
              <a:rPr lang="en-US" dirty="0" smtClean="0">
                <a:latin typeface="Calibri" pitchFamily="34" charset="0"/>
              </a:rPr>
              <a:t>Networked </a:t>
            </a:r>
            <a:r>
              <a:rPr lang="en-US" dirty="0" err="1" smtClean="0">
                <a:latin typeface="Calibri" pitchFamily="34" charset="0"/>
              </a:rPr>
              <a:t>JetDirect</a:t>
            </a:r>
            <a:r>
              <a:rPr lang="en-US" dirty="0">
                <a:latin typeface="Calibri" pitchFamily="34" charset="0"/>
              </a:rPr>
              <a:t> : Refers to the queue of network connected printer that prints data received in TCP/IP port</a:t>
            </a: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42073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Troubleshooting CUPS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CUPS service log files created in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/var/log/cups</a:t>
            </a:r>
            <a:r>
              <a:rPr lang="en-US" dirty="0" smtClean="0">
                <a:latin typeface="Calibri" pitchFamily="34" charset="0"/>
              </a:rPr>
              <a:t> directory</a:t>
            </a:r>
          </a:p>
          <a:p>
            <a:pPr lvl="1"/>
            <a:r>
              <a:rPr lang="en-US" dirty="0">
                <a:latin typeface="Calibri" pitchFamily="34" charset="0"/>
              </a:rPr>
              <a:t>Access Log : contains the list of HTTP resources accessed by the clients or through any web browser</a:t>
            </a:r>
            <a:endParaRPr lang="en-US" dirty="0" smtClean="0">
              <a:latin typeface="Calibri" pitchFamily="34" charset="0"/>
            </a:endParaRPr>
          </a:p>
          <a:p>
            <a:pPr lvl="1"/>
            <a:r>
              <a:rPr lang="en-US" dirty="0">
                <a:latin typeface="Calibri" pitchFamily="34" charset="0"/>
              </a:rPr>
              <a:t>Page Log : contains the accounting data for print jobs</a:t>
            </a:r>
            <a:endParaRPr lang="en-US" dirty="0" smtClean="0">
              <a:latin typeface="Calibri" pitchFamily="34" charset="0"/>
            </a:endParaRPr>
          </a:p>
          <a:p>
            <a:pPr lvl="1"/>
            <a:r>
              <a:rPr lang="en-US" dirty="0">
                <a:latin typeface="Calibri" pitchFamily="34" charset="0"/>
              </a:rPr>
              <a:t>Error Log : contains error and warning messages from the scheduler</a:t>
            </a:r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1079595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Troubleshooting CUPS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Check the CUPS configuration files to fix errors</a:t>
            </a:r>
          </a:p>
          <a:p>
            <a:r>
              <a:rPr lang="en-US" dirty="0" smtClean="0">
                <a:latin typeface="Calibri" pitchFamily="34" charset="0"/>
              </a:rPr>
              <a:t>Other possible problems:</a:t>
            </a:r>
          </a:p>
          <a:p>
            <a:pPr lvl="1"/>
            <a:r>
              <a:rPr lang="en-US" dirty="0" smtClean="0">
                <a:latin typeface="Calibri" pitchFamily="34" charset="0"/>
              </a:rPr>
              <a:t>Printer paper jam</a:t>
            </a:r>
          </a:p>
          <a:p>
            <a:pPr lvl="1"/>
            <a:r>
              <a:rPr lang="en-US" dirty="0" smtClean="0">
                <a:latin typeface="Calibri" pitchFamily="34" charset="0"/>
              </a:rPr>
              <a:t>Enable printer which is in disabled state</a:t>
            </a:r>
          </a:p>
          <a:p>
            <a:pPr lvl="1"/>
            <a:r>
              <a:rPr lang="en-US" dirty="0" smtClean="0">
                <a:latin typeface="Calibri" pitchFamily="34" charset="0"/>
              </a:rPr>
              <a:t>Network not available</a:t>
            </a:r>
          </a:p>
          <a:p>
            <a:pPr lvl="1"/>
            <a:r>
              <a:rPr lang="en-US" dirty="0" smtClean="0">
                <a:latin typeface="Calibri" pitchFamily="34" charset="0"/>
              </a:rPr>
              <a:t>File system used for queuing may be out of space</a:t>
            </a:r>
            <a:endParaRPr lang="en-US" dirty="0">
              <a:latin typeface="Calibri" pitchFamily="34" charset="0"/>
            </a:endParaRPr>
          </a:p>
          <a:p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5136921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Line Printer Daemon (LPD)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Basis of printing systems on UNIX, based on RFC 1179 (LPD Protocol)</a:t>
            </a:r>
          </a:p>
          <a:p>
            <a:r>
              <a:rPr lang="en-US" dirty="0" smtClean="0">
                <a:latin typeface="Calibri" pitchFamily="34" charset="0"/>
              </a:rPr>
              <a:t>Starts at boot time</a:t>
            </a:r>
          </a:p>
          <a:p>
            <a:r>
              <a:rPr lang="en-US" dirty="0" smtClean="0">
                <a:latin typeface="Calibri" pitchFamily="34" charset="0"/>
              </a:rPr>
              <a:t>Handles the spooling of jobs</a:t>
            </a:r>
          </a:p>
          <a:p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lpr</a:t>
            </a:r>
            <a:r>
              <a:rPr lang="en-US" dirty="0" smtClean="0">
                <a:latin typeface="Calibri" pitchFamily="34" charset="0"/>
              </a:rPr>
              <a:t> : command used to send print jobs to </a:t>
            </a:r>
            <a:r>
              <a:rPr lang="en-US" dirty="0" err="1" smtClean="0">
                <a:latin typeface="Calibri" pitchFamily="34" charset="0"/>
              </a:rPr>
              <a:t>lpd</a:t>
            </a:r>
            <a:endParaRPr lang="en-US" dirty="0" smtClean="0">
              <a:latin typeface="Calibri" pitchFamily="34" charset="0"/>
            </a:endParaRPr>
          </a:p>
          <a:p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lpr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 ./info.txt</a:t>
            </a:r>
            <a:r>
              <a:rPr lang="en-US" dirty="0" smtClean="0">
                <a:latin typeface="Calibri" pitchFamily="34" charset="0"/>
              </a:rPr>
              <a:t> : print the info.txt file on the default printer</a:t>
            </a:r>
          </a:p>
          <a:p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lprm</a:t>
            </a:r>
            <a:r>
              <a:rPr lang="en-US" dirty="0" smtClean="0">
                <a:latin typeface="Calibri" pitchFamily="34" charset="0"/>
              </a:rPr>
              <a:t> : remove the last submitted job</a:t>
            </a:r>
          </a:p>
          <a:p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506941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Line Printer Daemon (LPD)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lpq</a:t>
            </a:r>
            <a:r>
              <a:rPr lang="en-US" dirty="0" smtClean="0">
                <a:latin typeface="Calibri" pitchFamily="34" charset="0"/>
              </a:rPr>
              <a:t> : query the status of the default printer</a:t>
            </a:r>
          </a:p>
          <a:p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lpq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 –a</a:t>
            </a:r>
            <a:r>
              <a:rPr lang="en-US" dirty="0" smtClean="0">
                <a:latin typeface="Calibri" pitchFamily="34" charset="0"/>
              </a:rPr>
              <a:t> : view the status of all printers</a:t>
            </a:r>
          </a:p>
          <a:p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lpc</a:t>
            </a:r>
            <a:r>
              <a:rPr lang="en-US" dirty="0" smtClean="0">
                <a:latin typeface="Calibri" pitchFamily="34" charset="0"/>
              </a:rPr>
              <a:t> : control command used to manage print queues, starting and stopping the printers and changing the order of jobs</a:t>
            </a:r>
          </a:p>
        </p:txBody>
      </p:sp>
    </p:spTree>
    <p:extLst>
      <p:ext uri="{BB962C8B-B14F-4D97-AF65-F5344CB8AC3E}">
        <p14:creationId xmlns:p14="http://schemas.microsoft.com/office/powerpoint/2010/main" val="27512026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5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Printing Systems</a:t>
            </a:r>
          </a:p>
        </p:txBody>
      </p:sp>
      <p:sp>
        <p:nvSpPr>
          <p:cNvPr id="16387" name="Content Placeholder 6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Printer is commonly used as a shared resource on the network.</a:t>
            </a:r>
          </a:p>
          <a:p>
            <a:r>
              <a:rPr lang="en-US" dirty="0" smtClean="0">
                <a:latin typeface="Calibri" pitchFamily="34" charset="0"/>
              </a:rPr>
              <a:t>Printer service is a central process which accepts print requests from multiple users, queues and then schedule the print job.</a:t>
            </a:r>
          </a:p>
          <a:p>
            <a:r>
              <a:rPr lang="en-US" dirty="0" smtClean="0">
                <a:latin typeface="Calibri" pitchFamily="34" charset="0"/>
              </a:rPr>
              <a:t>Hides the differences of various printers from the users.</a:t>
            </a:r>
          </a:p>
          <a:p>
            <a:pPr marL="0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Understanding CUPS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Developed by Apple as open source Common UNIX Printing System (CUPS)</a:t>
            </a:r>
          </a:p>
          <a:p>
            <a:r>
              <a:rPr lang="en-US" dirty="0" smtClean="0">
                <a:latin typeface="Calibri" pitchFamily="34" charset="0"/>
                <a:cs typeface="Courier New" pitchFamily="49" charset="0"/>
              </a:rPr>
              <a:t>Implements the Internet Printing Protocol</a:t>
            </a:r>
          </a:p>
          <a:p>
            <a:r>
              <a:rPr lang="en-US" dirty="0" smtClean="0">
                <a:latin typeface="Calibri" pitchFamily="34" charset="0"/>
                <a:cs typeface="Courier New" pitchFamily="49" charset="0"/>
              </a:rPr>
              <a:t>Supports authentication and access control</a:t>
            </a:r>
          </a:p>
          <a:p>
            <a:r>
              <a:rPr lang="en-US" dirty="0">
                <a:latin typeface="Calibri" pitchFamily="34" charset="0"/>
              </a:rPr>
              <a:t>Official website : </a:t>
            </a:r>
            <a:r>
              <a:rPr lang="en-US" dirty="0">
                <a:latin typeface="Calibri" pitchFamily="34" charset="0"/>
                <a:hlinkClick r:id="rId2"/>
              </a:rPr>
              <a:t>https://www.cups.org</a:t>
            </a:r>
            <a:endParaRPr lang="en-US" dirty="0">
              <a:latin typeface="Calibri" pitchFamily="34" charset="0"/>
            </a:endParaRPr>
          </a:p>
          <a:p>
            <a:pPr marL="0" indent="0">
              <a:buNone/>
            </a:pP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Configuring CUPS</a:t>
            </a:r>
          </a:p>
        </p:txBody>
      </p:sp>
      <p:sp>
        <p:nvSpPr>
          <p:cNvPr id="9318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/etc/cups</a:t>
            </a:r>
            <a:r>
              <a:rPr lang="en-US" dirty="0" smtClean="0">
                <a:latin typeface="Calibri" pitchFamily="34" charset="0"/>
              </a:rPr>
              <a:t> : Directory containing the configuration file for CUPS</a:t>
            </a:r>
          </a:p>
          <a:p>
            <a:r>
              <a:rPr lang="en-US" dirty="0" smtClean="0">
                <a:latin typeface="Calibri" pitchFamily="34" charset="0"/>
              </a:rPr>
              <a:t>Main configuration files:</a:t>
            </a:r>
          </a:p>
          <a:p>
            <a:pPr lvl="1"/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cupsd.conf</a:t>
            </a:r>
            <a:r>
              <a:rPr lang="en-US" dirty="0" smtClean="0">
                <a:latin typeface="Calibri" pitchFamily="34" charset="0"/>
              </a:rPr>
              <a:t> : Server configuration file</a:t>
            </a:r>
          </a:p>
          <a:p>
            <a:pPr lvl="1"/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printers.conf</a:t>
            </a:r>
            <a:r>
              <a:rPr lang="en-US" dirty="0" smtClean="0">
                <a:latin typeface="Calibri" pitchFamily="34" charset="0"/>
              </a:rPr>
              <a:t> : configuration file for individual printers</a:t>
            </a:r>
          </a:p>
          <a:p>
            <a:pPr lvl="1"/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classes.conf</a:t>
            </a:r>
            <a:r>
              <a:rPr lang="en-US" dirty="0" smtClean="0">
                <a:latin typeface="Calibri" pitchFamily="34" charset="0"/>
              </a:rPr>
              <a:t> : configuration file for classes</a:t>
            </a:r>
          </a:p>
          <a:p>
            <a:pPr lvl="1"/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snmp.conf</a:t>
            </a:r>
            <a:r>
              <a:rPr lang="en-US" dirty="0" smtClean="0">
                <a:latin typeface="Calibri" pitchFamily="34" charset="0"/>
              </a:rPr>
              <a:t> : configuration file to regulate remote browse access</a:t>
            </a:r>
          </a:p>
          <a:p>
            <a:pPr lvl="1"/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Snippet of /etc/cups/</a:t>
            </a:r>
            <a:r>
              <a:rPr lang="en-US" dirty="0" err="1" smtClean="0">
                <a:latin typeface="Calibri" pitchFamily="34" charset="0"/>
              </a:rPr>
              <a:t>cupsd.conf</a:t>
            </a:r>
            <a:endParaRPr lang="en-US" dirty="0" smtClean="0">
              <a:latin typeface="Calibri" pitchFamily="34" charset="0"/>
            </a:endParaRPr>
          </a:p>
        </p:txBody>
      </p:sp>
      <p:sp>
        <p:nvSpPr>
          <p:cNvPr id="9523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1800" dirty="0" err="1">
                <a:latin typeface="Courier New" pitchFamily="49" charset="0"/>
                <a:cs typeface="Courier New" pitchFamily="49" charset="0"/>
              </a:rPr>
              <a:t>SystemGroup</a:t>
            </a:r>
            <a:r>
              <a:rPr lang="en-US" sz="18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admin</a:t>
            </a:r>
            <a:r>
              <a:rPr lang="en-US" sz="1800" dirty="0">
                <a:latin typeface="Courier New" pitchFamily="49" charset="0"/>
                <a:cs typeface="Courier New" pitchFamily="49" charset="0"/>
              </a:rPr>
              <a:t> </a:t>
            </a:r>
          </a:p>
          <a:p>
            <a:pPr marL="0" indent="0">
              <a:buNone/>
            </a:pP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# </a:t>
            </a:r>
            <a:r>
              <a:rPr lang="en-US" sz="1800" dirty="0">
                <a:latin typeface="Courier New" pitchFamily="49" charset="0"/>
                <a:cs typeface="Courier New" pitchFamily="49" charset="0"/>
              </a:rPr>
              <a:t>Default authentication type</a:t>
            </a:r>
          </a:p>
          <a:p>
            <a:pPr marL="0" indent="0">
              <a:buNone/>
            </a:pPr>
            <a:r>
              <a:rPr lang="en-US" sz="1800" dirty="0" err="1">
                <a:latin typeface="Courier New" pitchFamily="49" charset="0"/>
                <a:cs typeface="Courier New" pitchFamily="49" charset="0"/>
              </a:rPr>
              <a:t>DefaultAuthType</a:t>
            </a:r>
            <a:r>
              <a:rPr lang="en-US" sz="18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Basic</a:t>
            </a:r>
            <a:r>
              <a:rPr lang="en-US" sz="1800" dirty="0">
                <a:latin typeface="Courier New" pitchFamily="49" charset="0"/>
                <a:cs typeface="Courier New" pitchFamily="49" charset="0"/>
              </a:rPr>
              <a:t> </a:t>
            </a:r>
          </a:p>
          <a:p>
            <a:pPr marL="0" indent="0">
              <a:buNone/>
            </a:pP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# </a:t>
            </a:r>
            <a:r>
              <a:rPr lang="en-US" sz="1800" dirty="0">
                <a:latin typeface="Courier New" pitchFamily="49" charset="0"/>
                <a:cs typeface="Courier New" pitchFamily="49" charset="0"/>
              </a:rPr>
              <a:t>Restrict access to the server...</a:t>
            </a:r>
          </a:p>
          <a:p>
            <a:pPr marL="0" indent="0">
              <a:buNone/>
            </a:pPr>
            <a:r>
              <a:rPr lang="en-US" sz="1800" dirty="0">
                <a:latin typeface="Courier New" pitchFamily="49" charset="0"/>
                <a:cs typeface="Courier New" pitchFamily="49" charset="0"/>
              </a:rPr>
              <a:t>&lt;Location /&gt;</a:t>
            </a:r>
          </a:p>
          <a:p>
            <a:pPr marL="0" indent="0">
              <a:buNone/>
            </a:pPr>
            <a:r>
              <a:rPr lang="en-US" sz="1800" dirty="0">
                <a:latin typeface="Courier New" pitchFamily="49" charset="0"/>
                <a:cs typeface="Courier New" pitchFamily="49" charset="0"/>
              </a:rPr>
              <a:t>  Order </a:t>
            </a:r>
            <a:r>
              <a:rPr lang="en-US" sz="1800" dirty="0" err="1">
                <a:latin typeface="Courier New" pitchFamily="49" charset="0"/>
                <a:cs typeface="Courier New" pitchFamily="49" charset="0"/>
              </a:rPr>
              <a:t>deny,allow</a:t>
            </a:r>
            <a:endParaRPr lang="en-US" sz="1800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1800" dirty="0">
                <a:latin typeface="Courier New" pitchFamily="49" charset="0"/>
                <a:cs typeface="Courier New" pitchFamily="49" charset="0"/>
              </a:rPr>
              <a:t>&lt;/Location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&gt; </a:t>
            </a:r>
            <a:endParaRPr lang="en-US" sz="1800" dirty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# Listen for connections from the local machine.</a:t>
            </a:r>
          </a:p>
          <a:p>
            <a:pPr marL="0" indent="0"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Listen localhost:631</a:t>
            </a:r>
          </a:p>
          <a:p>
            <a:pPr marL="0" indent="0"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Listen /var/run/cups/</a:t>
            </a: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cups.sock</a:t>
            </a: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 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dirty="0" err="1" smtClean="0">
                <a:latin typeface="Calibri" pitchFamily="34" charset="0"/>
              </a:rPr>
              <a:t>lpadmin</a:t>
            </a:r>
            <a:r>
              <a:rPr lang="en-US" dirty="0" smtClean="0">
                <a:latin typeface="Calibri" pitchFamily="34" charset="0"/>
              </a:rPr>
              <a:t> command</a:t>
            </a:r>
          </a:p>
        </p:txBody>
      </p:sp>
      <p:sp>
        <p:nvSpPr>
          <p:cNvPr id="9625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Used for configuring CUPS printers and classes</a:t>
            </a:r>
          </a:p>
          <a:p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lpadmin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-p 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testprinter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-E -v parallel:/dev/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lp</a:t>
            </a:r>
            <a:r>
              <a:rPr lang="en-US" dirty="0">
                <a:latin typeface="Calibri" pitchFamily="34" charset="0"/>
              </a:rPr>
              <a:t>  : adds a new printer called “</a:t>
            </a:r>
            <a:r>
              <a:rPr lang="en-US" dirty="0" err="1">
                <a:latin typeface="Calibri" pitchFamily="34" charset="0"/>
              </a:rPr>
              <a:t>testprinter</a:t>
            </a:r>
            <a:r>
              <a:rPr lang="en-US" dirty="0">
                <a:latin typeface="Calibri" pitchFamily="34" charset="0"/>
              </a:rPr>
              <a:t>” on the parallel port.  The –E option enables the printer and ready to accept </a:t>
            </a:r>
            <a:r>
              <a:rPr lang="en-US" dirty="0" smtClean="0">
                <a:latin typeface="Calibri" pitchFamily="34" charset="0"/>
              </a:rPr>
              <a:t>jobs</a:t>
            </a:r>
          </a:p>
          <a:p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lpadmin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–d 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testprinter</a:t>
            </a:r>
            <a:r>
              <a:rPr lang="en-US" dirty="0">
                <a:latin typeface="Calibri" pitchFamily="34" charset="0"/>
                <a:cs typeface="Courier New" pitchFamily="49" charset="0"/>
              </a:rPr>
              <a:t> : to make this the default printer</a:t>
            </a:r>
            <a:endParaRPr lang="en-US" dirty="0" smtClean="0">
              <a:latin typeface="Calibri" pitchFamily="34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CUPS Scheduler</a:t>
            </a:r>
          </a:p>
        </p:txBody>
      </p:sp>
      <p:sp>
        <p:nvSpPr>
          <p:cNvPr id="97283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cupsd</a:t>
            </a:r>
            <a:r>
              <a:rPr lang="en-US" dirty="0" smtClean="0">
                <a:latin typeface="Calibri" pitchFamily="34" charset="0"/>
              </a:rPr>
              <a:t> scheduler runs as a daemon</a:t>
            </a:r>
          </a:p>
          <a:p>
            <a:r>
              <a:rPr lang="en-US" dirty="0" smtClean="0">
                <a:latin typeface="Calibri" pitchFamily="34" charset="0"/>
              </a:rPr>
              <a:t>Stores job files in 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/var/spool/cups</a:t>
            </a:r>
            <a:r>
              <a:rPr lang="en-US" dirty="0" smtClean="0">
                <a:latin typeface="Calibri" pitchFamily="34" charset="0"/>
              </a:rPr>
              <a:t> directory</a:t>
            </a:r>
          </a:p>
          <a:p>
            <a:r>
              <a:rPr lang="en-US" dirty="0" smtClean="0">
                <a:latin typeface="Calibri" pitchFamily="34" charset="0"/>
              </a:rPr>
              <a:t>Uses other processes for printing, monitoring and providing web interfaces</a:t>
            </a:r>
          </a:p>
          <a:p>
            <a:r>
              <a:rPr lang="en-US" dirty="0" smtClean="0">
                <a:latin typeface="Calibri" pitchFamily="34" charset="0"/>
              </a:rPr>
              <a:t>Web interface can be accessed through any web </a:t>
            </a:r>
            <a:r>
              <a:rPr lang="en-US" dirty="0">
                <a:latin typeface="Calibri" pitchFamily="34" charset="0"/>
              </a:rPr>
              <a:t>browser using the URL </a:t>
            </a:r>
            <a:r>
              <a:rPr lang="en-US" dirty="0">
                <a:latin typeface="Calibri" pitchFamily="34" charset="0"/>
                <a:hlinkClick r:id="rId2"/>
              </a:rPr>
              <a:t>http://</a:t>
            </a:r>
            <a:r>
              <a:rPr lang="en-US" dirty="0" smtClean="0">
                <a:latin typeface="Calibri" pitchFamily="34" charset="0"/>
                <a:hlinkClick r:id="rId2"/>
              </a:rPr>
              <a:t>localhost:631</a:t>
            </a:r>
            <a:endParaRPr lang="en-US" dirty="0" smtClean="0">
              <a:latin typeface="Calibri" pitchFamily="34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marL="0" indent="0">
              <a:buNone/>
            </a:pPr>
            <a:endParaRPr lang="en-US" dirty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CUPS Filters</a:t>
            </a:r>
          </a:p>
        </p:txBody>
      </p:sp>
      <p:sp>
        <p:nvSpPr>
          <p:cNvPr id="9830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Utility to print new document types in CUPS</a:t>
            </a:r>
          </a:p>
          <a:p>
            <a:r>
              <a:rPr lang="en-US" dirty="0" smtClean="0">
                <a:latin typeface="Calibri" pitchFamily="34" charset="0"/>
              </a:rPr>
              <a:t>Converts one or more input formats into a format that can be printed directly</a:t>
            </a:r>
          </a:p>
          <a:p>
            <a:r>
              <a:rPr lang="en-US" dirty="0" smtClean="0">
                <a:latin typeface="Calibri" pitchFamily="34" charset="0"/>
              </a:rPr>
              <a:t>Can pipe the output to another filter to obtain a result that can be printed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Example of CUPS Filters</a:t>
            </a:r>
          </a:p>
        </p:txBody>
      </p:sp>
      <p:sp>
        <p:nvSpPr>
          <p:cNvPr id="9830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800" dirty="0" err="1" smtClean="0">
                <a:latin typeface="Courier New" pitchFamily="49" charset="0"/>
                <a:cs typeface="Courier New" pitchFamily="49" charset="0"/>
              </a:rPr>
              <a:t>lpadmin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-p 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testprinter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-E -i /tmp/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filterman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-v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	parallel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:/dev/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lp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	man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ls | 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lp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 -d </a:t>
            </a:r>
            <a:r>
              <a:rPr lang="en-US" sz="2800" dirty="0" err="1">
                <a:latin typeface="Courier New" pitchFamily="49" charset="0"/>
                <a:cs typeface="Courier New" pitchFamily="49" charset="0"/>
              </a:rPr>
              <a:t>testprinter</a:t>
            </a:r>
            <a:endParaRPr lang="en-US" sz="2800" dirty="0">
              <a:latin typeface="Courier New" pitchFamily="49" charset="0"/>
              <a:cs typeface="Courier New" pitchFamily="49" charset="0"/>
            </a:endParaRPr>
          </a:p>
          <a:p>
            <a:r>
              <a:rPr lang="en-US" dirty="0" smtClean="0">
                <a:latin typeface="Calibri" pitchFamily="34" charset="0"/>
              </a:rPr>
              <a:t>These </a:t>
            </a:r>
            <a:r>
              <a:rPr lang="en-US" dirty="0">
                <a:latin typeface="Calibri" pitchFamily="34" charset="0"/>
              </a:rPr>
              <a:t>commands will print the man pages in a proper format using the customized script linked with "</a:t>
            </a:r>
            <a:r>
              <a:rPr lang="en-US" dirty="0" err="1">
                <a:latin typeface="Calibri" pitchFamily="34" charset="0"/>
              </a:rPr>
              <a:t>testprinter</a:t>
            </a:r>
            <a:r>
              <a:rPr lang="en-US" dirty="0">
                <a:latin typeface="Calibri" pitchFamily="34" charset="0"/>
              </a:rPr>
              <a:t>"</a:t>
            </a:r>
            <a:endParaRPr lang="en-US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07236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Theme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2095</TotalTime>
  <Words>644</Words>
  <Application>Microsoft Macintosh PowerPoint</Application>
  <PresentationFormat>On-screen Show (4:3)</PresentationFormat>
  <Paragraphs>93</Paragraphs>
  <Slides>16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Module 4: System Services  Chapter 13: Printer Management</vt:lpstr>
      <vt:lpstr>Printing Systems</vt:lpstr>
      <vt:lpstr>Understanding CUPS</vt:lpstr>
      <vt:lpstr>Configuring CUPS</vt:lpstr>
      <vt:lpstr>Snippet of /etc/cups/cupsd.conf</vt:lpstr>
      <vt:lpstr>The lpadmin command</vt:lpstr>
      <vt:lpstr>CUPS Scheduler</vt:lpstr>
      <vt:lpstr>CUPS Filters</vt:lpstr>
      <vt:lpstr>Example of CUPS Filters</vt:lpstr>
      <vt:lpstr>CUPS Print Queues</vt:lpstr>
      <vt:lpstr>Types of Print Queues</vt:lpstr>
      <vt:lpstr>Types of Print Queues</vt:lpstr>
      <vt:lpstr>Troubleshooting CUPS</vt:lpstr>
      <vt:lpstr>Troubleshooting CUPS</vt:lpstr>
      <vt:lpstr>Line Printer Daemon (LPD)</vt:lpstr>
      <vt:lpstr>Line Printer Daemon (LPD)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1.1 Linux Evolution and Popular Operating Systems</dc:title>
  <dc:creator>Sean Walberg</dc:creator>
  <cp:lastModifiedBy>Grace Bixby</cp:lastModifiedBy>
  <cp:revision>153</cp:revision>
  <dcterms:created xsi:type="dcterms:W3CDTF">2013-10-05T00:15:43Z</dcterms:created>
  <dcterms:modified xsi:type="dcterms:W3CDTF">2015-10-20T19:52:10Z</dcterms:modified>
</cp:coreProperties>
</file>

<file path=docProps/thumbnail.jpeg>
</file>