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9" r:id="rId1"/>
  </p:sldMasterIdLst>
  <p:sldIdLst>
    <p:sldId id="275" r:id="rId2"/>
    <p:sldId id="391" r:id="rId3"/>
    <p:sldId id="392" r:id="rId4"/>
    <p:sldId id="393" r:id="rId5"/>
    <p:sldId id="394" r:id="rId6"/>
    <p:sldId id="395" r:id="rId7"/>
    <p:sldId id="396" r:id="rId8"/>
    <p:sldId id="397" r:id="rId9"/>
    <p:sldId id="398" r:id="rId10"/>
    <p:sldId id="399" r:id="rId11"/>
    <p:sldId id="400" r:id="rId12"/>
    <p:sldId id="401" r:id="rId13"/>
    <p:sldId id="402" r:id="rId14"/>
    <p:sldId id="403" r:id="rId15"/>
    <p:sldId id="404" r:id="rId16"/>
    <p:sldId id="405" r:id="rId17"/>
    <p:sldId id="406" r:id="rId18"/>
    <p:sldId id="407" r:id="rId19"/>
    <p:sldId id="408" r:id="rId20"/>
    <p:sldId id="409" r:id="rId21"/>
    <p:sldId id="410" r:id="rId22"/>
    <p:sldId id="411" r:id="rId23"/>
    <p:sldId id="412" r:id="rId24"/>
    <p:sldId id="413" r:id="rId25"/>
    <p:sldId id="414" r:id="rId26"/>
    <p:sldId id="415" r:id="rId27"/>
    <p:sldId id="416" r:id="rId28"/>
    <p:sldId id="417" r:id="rId29"/>
    <p:sldId id="418" r:id="rId30"/>
    <p:sldId id="419" r:id="rId31"/>
    <p:sldId id="420" r:id="rId32"/>
    <p:sldId id="421" r:id="rId33"/>
    <p:sldId id="422" r:id="rId34"/>
    <p:sldId id="423" r:id="rId35"/>
    <p:sldId id="424" r:id="rId36"/>
    <p:sldId id="425" r:id="rId37"/>
    <p:sldId id="426" r:id="rId38"/>
    <p:sldId id="427" r:id="rId39"/>
    <p:sldId id="428" r:id="rId40"/>
    <p:sldId id="429" r:id="rId41"/>
    <p:sldId id="430" r:id="rId42"/>
    <p:sldId id="431" r:id="rId43"/>
    <p:sldId id="432" r:id="rId44"/>
    <p:sldId id="433" r:id="rId45"/>
    <p:sldId id="434" r:id="rId46"/>
    <p:sldId id="435" r:id="rId47"/>
    <p:sldId id="436" r:id="rId48"/>
    <p:sldId id="437" r:id="rId49"/>
    <p:sldId id="438" r:id="rId50"/>
    <p:sldId id="439" r:id="rId51"/>
    <p:sldId id="440" r:id="rId52"/>
    <p:sldId id="441" r:id="rId53"/>
    <p:sldId id="442" r:id="rId54"/>
    <p:sldId id="443" r:id="rId55"/>
    <p:sldId id="444" r:id="rId56"/>
    <p:sldId id="445" r:id="rId57"/>
    <p:sldId id="446" r:id="rId58"/>
    <p:sldId id="447" r:id="rId59"/>
    <p:sldId id="448" r:id="rId60"/>
    <p:sldId id="449" r:id="rId61"/>
    <p:sldId id="450" r:id="rId62"/>
    <p:sldId id="451" r:id="rId63"/>
    <p:sldId id="452" r:id="rId64"/>
    <p:sldId id="453" r:id="rId65"/>
    <p:sldId id="454" r:id="rId66"/>
    <p:sldId id="455" r:id="rId67"/>
    <p:sldId id="456" r:id="rId68"/>
    <p:sldId id="457" r:id="rId69"/>
    <p:sldId id="458" r:id="rId70"/>
    <p:sldId id="459" r:id="rId71"/>
    <p:sldId id="460" r:id="rId72"/>
    <p:sldId id="461" r:id="rId73"/>
    <p:sldId id="462" r:id="rId74"/>
    <p:sldId id="463" r:id="rId75"/>
    <p:sldId id="464" r:id="rId76"/>
    <p:sldId id="465" r:id="rId77"/>
    <p:sldId id="466" r:id="rId78"/>
    <p:sldId id="467" r:id="rId79"/>
    <p:sldId id="468" r:id="rId80"/>
    <p:sldId id="469" r:id="rId81"/>
    <p:sldId id="470" r:id="rId82"/>
    <p:sldId id="471" r:id="rId83"/>
    <p:sldId id="472" r:id="rId84"/>
    <p:sldId id="473" r:id="rId85"/>
    <p:sldId id="474" r:id="rId86"/>
    <p:sldId id="475" r:id="rId87"/>
    <p:sldId id="476" r:id="rId88"/>
    <p:sldId id="477" r:id="rId89"/>
    <p:sldId id="478" r:id="rId90"/>
    <p:sldId id="479" r:id="rId91"/>
    <p:sldId id="480" r:id="rId92"/>
    <p:sldId id="481" r:id="rId93"/>
    <p:sldId id="482" r:id="rId94"/>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EB4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61" autoAdjust="0"/>
    <p:restoredTop sz="94660"/>
  </p:normalViewPr>
  <p:slideViewPr>
    <p:cSldViewPr snapToGrid="0" snapToObjects="1">
      <p:cViewPr varScale="1">
        <p:scale>
          <a:sx n="89" d="100"/>
          <a:sy n="89" d="100"/>
        </p:scale>
        <p:origin x="-456" y="-104"/>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printerSettings" Target="printerSettings/printerSettings1.bin"/><Relationship Id="rId96" Type="http://schemas.openxmlformats.org/officeDocument/2006/relationships/presProps" Target="presProps.xml"/><Relationship Id="rId97" Type="http://schemas.openxmlformats.org/officeDocument/2006/relationships/viewProps" Target="viewProps.xml"/><Relationship Id="rId98" Type="http://schemas.openxmlformats.org/officeDocument/2006/relationships/theme" Target="theme/theme1.xml"/><Relationship Id="rId99"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5"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7" name="Date Placeholder 3"/>
          <p:cNvSpPr>
            <a:spLocks noGrp="1"/>
          </p:cNvSpPr>
          <p:nvPr>
            <p:ph type="dt" sz="half" idx="10"/>
          </p:nvPr>
        </p:nvSpPr>
        <p:spPr/>
        <p:txBody>
          <a:bodyPr/>
          <a:lstStyle>
            <a:lvl1pPr>
              <a:defRPr/>
            </a:lvl1pPr>
          </a:lstStyle>
          <a:p>
            <a:pPr>
              <a:defRPr/>
            </a:pPr>
            <a:fld id="{3E442345-F28C-4344-ADC2-AA5FEBC9CD90}" type="datetimeFigureOut">
              <a:rPr lang="en-US"/>
              <a:pPr>
                <a:defRPr/>
              </a:pPr>
              <a:t>11/18/15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B200531-755C-43EC-B38B-BB89CED79E49}"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5"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121F54B3-6EB2-4C42-BFDD-373B86CE7B3C}" type="datetimeFigureOut">
              <a:rPr lang="en-US"/>
              <a:pPr>
                <a:defRPr/>
              </a:pPr>
              <a:t>11/18/15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1C718B78-8A6B-4283-819D-D0577711434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5"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3"/>
          <p:cNvSpPr>
            <a:spLocks noGrp="1"/>
          </p:cNvSpPr>
          <p:nvPr>
            <p:ph type="dt" sz="half" idx="10"/>
          </p:nvPr>
        </p:nvSpPr>
        <p:spPr/>
        <p:txBody>
          <a:bodyPr/>
          <a:lstStyle>
            <a:lvl1pPr>
              <a:defRPr/>
            </a:lvl1pPr>
          </a:lstStyle>
          <a:p>
            <a:pPr>
              <a:defRPr/>
            </a:pPr>
            <a:fld id="{059436F9-76C9-416C-B72B-2DC37ACB4AA4}" type="datetimeFigureOut">
              <a:rPr lang="en-US"/>
              <a:pPr>
                <a:defRPr/>
              </a:pPr>
              <a:t>11/18/15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915A7DF-5793-4ACC-8B00-63EB02E0AE1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6"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Date Placeholder 4"/>
          <p:cNvSpPr>
            <a:spLocks noGrp="1"/>
          </p:cNvSpPr>
          <p:nvPr>
            <p:ph type="dt" sz="half" idx="10"/>
          </p:nvPr>
        </p:nvSpPr>
        <p:spPr/>
        <p:txBody>
          <a:bodyPr/>
          <a:lstStyle>
            <a:lvl1pPr>
              <a:defRPr/>
            </a:lvl1pPr>
          </a:lstStyle>
          <a:p>
            <a:pPr>
              <a:defRPr/>
            </a:pPr>
            <a:fld id="{26F8205F-8A62-487F-97A1-D515E44D6960}" type="datetimeFigureOut">
              <a:rPr lang="en-US"/>
              <a:pPr>
                <a:defRPr/>
              </a:pPr>
              <a:t>11/18/15</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E020E3F2-0E43-4D58-B733-975D34D0549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8"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Date Placeholder 6"/>
          <p:cNvSpPr>
            <a:spLocks noGrp="1"/>
          </p:cNvSpPr>
          <p:nvPr>
            <p:ph type="dt" sz="half" idx="10"/>
          </p:nvPr>
        </p:nvSpPr>
        <p:spPr/>
        <p:txBody>
          <a:bodyPr/>
          <a:lstStyle>
            <a:lvl1pPr>
              <a:defRPr/>
            </a:lvl1pPr>
          </a:lstStyle>
          <a:p>
            <a:pPr>
              <a:defRPr/>
            </a:pPr>
            <a:fld id="{5BB17657-D8C4-479C-8D72-C281738CE422}" type="datetimeFigureOut">
              <a:rPr lang="en-US"/>
              <a:pPr>
                <a:defRPr/>
              </a:pPr>
              <a:t>11/18/15</a:t>
            </a:fld>
            <a:endParaRPr lang="en-US"/>
          </a:p>
        </p:txBody>
      </p:sp>
      <p:sp>
        <p:nvSpPr>
          <p:cNvPr id="11" name="Footer Placeholder 7"/>
          <p:cNvSpPr>
            <a:spLocks noGrp="1"/>
          </p:cNvSpPr>
          <p:nvPr>
            <p:ph type="ftr" sz="quarter" idx="11"/>
          </p:nvPr>
        </p:nvSpPr>
        <p:spPr/>
        <p:txBody>
          <a:bodyPr/>
          <a:lstStyle>
            <a:lvl1pPr>
              <a:defRPr/>
            </a:lvl1pPr>
          </a:lstStyle>
          <a:p>
            <a:pPr>
              <a:defRPr/>
            </a:pPr>
            <a:endParaRPr lang="en-US"/>
          </a:p>
        </p:txBody>
      </p:sp>
      <p:sp>
        <p:nvSpPr>
          <p:cNvPr id="12" name="Slide Number Placeholder 8"/>
          <p:cNvSpPr>
            <a:spLocks noGrp="1"/>
          </p:cNvSpPr>
          <p:nvPr>
            <p:ph type="sldNum" sz="quarter" idx="12"/>
          </p:nvPr>
        </p:nvSpPr>
        <p:spPr/>
        <p:txBody>
          <a:bodyPr/>
          <a:lstStyle>
            <a:lvl1pPr>
              <a:defRPr/>
            </a:lvl1pPr>
          </a:lstStyle>
          <a:p>
            <a:pPr>
              <a:defRPr/>
            </a:pPr>
            <a:fld id="{C2A19774-6A1E-4E4E-AA6D-DBE513398A7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4"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6" name="Date Placeholder 2"/>
          <p:cNvSpPr>
            <a:spLocks noGrp="1"/>
          </p:cNvSpPr>
          <p:nvPr>
            <p:ph type="dt" sz="half" idx="10"/>
          </p:nvPr>
        </p:nvSpPr>
        <p:spPr/>
        <p:txBody>
          <a:bodyPr/>
          <a:lstStyle>
            <a:lvl1pPr>
              <a:defRPr/>
            </a:lvl1pPr>
          </a:lstStyle>
          <a:p>
            <a:pPr>
              <a:defRPr/>
            </a:pPr>
            <a:fld id="{072E22FD-3CD4-4BB1-B742-6B5876BCCDD2}" type="datetimeFigureOut">
              <a:rPr lang="en-US"/>
              <a:pPr>
                <a:defRPr/>
              </a:pPr>
              <a:t>11/18/15</a:t>
            </a:fld>
            <a:endParaRPr lang="en-US"/>
          </a:p>
        </p:txBody>
      </p:sp>
      <p:sp>
        <p:nvSpPr>
          <p:cNvPr id="7" name="Footer Placeholder 3"/>
          <p:cNvSpPr>
            <a:spLocks noGrp="1"/>
          </p:cNvSpPr>
          <p:nvPr>
            <p:ph type="ftr" sz="quarter" idx="11"/>
          </p:nvPr>
        </p:nvSpPr>
        <p:spPr/>
        <p:txBody>
          <a:bodyPr/>
          <a:lstStyle>
            <a:lvl1pPr>
              <a:defRPr/>
            </a:lvl1pPr>
          </a:lstStyle>
          <a:p>
            <a:pPr>
              <a:defRPr/>
            </a:pPr>
            <a:endParaRPr lang="en-US"/>
          </a:p>
        </p:txBody>
      </p:sp>
      <p:sp>
        <p:nvSpPr>
          <p:cNvPr id="8" name="Slide Number Placeholder 4"/>
          <p:cNvSpPr>
            <a:spLocks noGrp="1"/>
          </p:cNvSpPr>
          <p:nvPr>
            <p:ph type="sldNum" sz="quarter" idx="12"/>
          </p:nvPr>
        </p:nvSpPr>
        <p:spPr/>
        <p:txBody>
          <a:bodyPr/>
          <a:lstStyle>
            <a:lvl1pPr>
              <a:defRPr/>
            </a:lvl1pPr>
          </a:lstStyle>
          <a:p>
            <a:pPr>
              <a:defRPr/>
            </a:pPr>
            <a:fld id="{FF5BDD19-E2A1-4CBB-9896-2367B45D8A8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3"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5" name="Date Placeholder 1"/>
          <p:cNvSpPr>
            <a:spLocks noGrp="1"/>
          </p:cNvSpPr>
          <p:nvPr>
            <p:ph type="dt" sz="half" idx="10"/>
          </p:nvPr>
        </p:nvSpPr>
        <p:spPr/>
        <p:txBody>
          <a:bodyPr/>
          <a:lstStyle>
            <a:lvl1pPr>
              <a:defRPr/>
            </a:lvl1pPr>
          </a:lstStyle>
          <a:p>
            <a:pPr>
              <a:defRPr/>
            </a:pPr>
            <a:fld id="{BE7FC659-7438-4880-AC8C-D8C3BFDA75EF}" type="datetimeFigureOut">
              <a:rPr lang="en-US"/>
              <a:pPr>
                <a:defRPr/>
              </a:pPr>
              <a:t>11/18/15</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3"/>
          <p:cNvSpPr>
            <a:spLocks noGrp="1"/>
          </p:cNvSpPr>
          <p:nvPr>
            <p:ph type="sldNum" sz="quarter" idx="12"/>
          </p:nvPr>
        </p:nvSpPr>
        <p:spPr/>
        <p:txBody>
          <a:bodyPr/>
          <a:lstStyle>
            <a:lvl1pPr>
              <a:defRPr/>
            </a:lvl1pPr>
          </a:lstStyle>
          <a:p>
            <a:pPr>
              <a:defRPr/>
            </a:pPr>
            <a:fld id="{A430B14A-0C0F-4288-81C0-31155D66F49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6"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lstStyle>
          <a:p>
            <a:pPr>
              <a:defRPr/>
            </a:pPr>
            <a:fld id="{6E95B8A0-733B-4AB3-9A63-506A6C8AE288}" type="datetimeFigureOut">
              <a:rPr lang="en-US"/>
              <a:pPr>
                <a:defRPr/>
              </a:pPr>
              <a:t>11/18/15</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E2A2DBD8-B589-4D7F-95D4-A437C744815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6"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lstStyle>
          <a:p>
            <a:pPr>
              <a:defRPr/>
            </a:pPr>
            <a:fld id="{0EE35B75-A199-4547-882C-17AEF83AEBFA}" type="datetimeFigureOut">
              <a:rPr lang="en-US"/>
              <a:pPr>
                <a:defRPr/>
              </a:pPr>
              <a:t>11/18/15</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7AF09443-030E-4AA1-BEC6-E9F30E6C608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5"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6546DCE-7ECB-4EA1-B90D-201CD99C31FB}" type="datetimeFigureOut">
              <a:rPr lang="en-US"/>
              <a:pPr>
                <a:defRPr/>
              </a:pPr>
              <a:t>11/18/15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CABBDC5-25EA-4DCF-8BAC-6F5BA429839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403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4403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 name="Date Placeholder 3"/>
          <p:cNvSpPr>
            <a:spLocks noGrp="1"/>
          </p:cNvSpPr>
          <p:nvPr>
            <p:ph type="dt" sz="half" idx="2"/>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64A3914D-BF7E-4FA0-9328-0DD6E48689A3}" type="datetimeFigureOut">
              <a:rPr lang="en-US"/>
              <a:pPr>
                <a:defRPr/>
              </a:pPr>
              <a:t>11/18/15</a:t>
            </a:fld>
            <a:endParaRPr lang="en-US"/>
          </a:p>
        </p:txBody>
      </p:sp>
      <p:sp>
        <p:nvSpPr>
          <p:cNvPr id="11" name="Footer Placeholder 4"/>
          <p:cNvSpPr>
            <a:spLocks noGrp="1"/>
          </p:cNvSpPr>
          <p:nvPr>
            <p:ph type="ftr" sz="quarter" idx="3"/>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12" name="Slide Number Placeholder 5"/>
          <p:cNvSpPr>
            <a:spLocks noGrp="1"/>
          </p:cNvSpPr>
          <p:nvPr>
            <p:ph type="sldNum" sz="quarter" idx="4"/>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50BB5DF6-456B-4760-B6CB-ECEE9B3A1BE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Lst>
  <p:txStyles>
    <p:titleStyle>
      <a:lvl1pPr algn="ctr" defTabSz="457200" rtl="0" fontAlgn="base">
        <a:spcBef>
          <a:spcPct val="0"/>
        </a:spcBef>
        <a:spcAft>
          <a:spcPct val="0"/>
        </a:spcAft>
        <a:defRPr sz="4400" kern="1200">
          <a:solidFill>
            <a:schemeClr val="tx1"/>
          </a:solidFill>
          <a:latin typeface="+mj-lt"/>
          <a:ea typeface="+mj-ea"/>
          <a:cs typeface="+mj-cs"/>
        </a:defRPr>
      </a:lvl1pPr>
      <a:lvl2pPr algn="ctr" defTabSz="457200" rtl="0" fontAlgn="base">
        <a:spcBef>
          <a:spcPct val="0"/>
        </a:spcBef>
        <a:spcAft>
          <a:spcPct val="0"/>
        </a:spcAft>
        <a:defRPr sz="4400">
          <a:solidFill>
            <a:schemeClr val="tx1"/>
          </a:solidFill>
          <a:latin typeface="Calibri" pitchFamily="34" charset="0"/>
        </a:defRPr>
      </a:lvl2pPr>
      <a:lvl3pPr algn="ctr" defTabSz="457200" rtl="0" fontAlgn="base">
        <a:spcBef>
          <a:spcPct val="0"/>
        </a:spcBef>
        <a:spcAft>
          <a:spcPct val="0"/>
        </a:spcAft>
        <a:defRPr sz="4400">
          <a:solidFill>
            <a:schemeClr val="tx1"/>
          </a:solidFill>
          <a:latin typeface="Calibri" pitchFamily="34" charset="0"/>
        </a:defRPr>
      </a:lvl3pPr>
      <a:lvl4pPr algn="ctr" defTabSz="457200" rtl="0" fontAlgn="base">
        <a:spcBef>
          <a:spcPct val="0"/>
        </a:spcBef>
        <a:spcAft>
          <a:spcPct val="0"/>
        </a:spcAft>
        <a:defRPr sz="4400">
          <a:solidFill>
            <a:schemeClr val="tx1"/>
          </a:solidFill>
          <a:latin typeface="Calibri" pitchFamily="34" charset="0"/>
        </a:defRPr>
      </a:lvl4pPr>
      <a:lvl5pPr algn="ctr" defTabSz="457200" rtl="0" fontAlgn="base">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Calibri" panose="020F0502020204030204" pitchFamily="34" charset="0"/>
          <a:ea typeface="+mn-ea"/>
          <a:cs typeface="+mn-cs"/>
        </a:defRPr>
      </a:lvl1pPr>
      <a:lvl2pPr marL="742950" indent="-285750" algn="l" defTabSz="457200" rtl="0" fontAlgn="base">
        <a:spcBef>
          <a:spcPct val="20000"/>
        </a:spcBef>
        <a:spcAft>
          <a:spcPct val="0"/>
        </a:spcAft>
        <a:buFont typeface="Arial" charset="0"/>
        <a:buChar char="–"/>
        <a:defRPr sz="2800" kern="1200">
          <a:solidFill>
            <a:schemeClr val="tx1"/>
          </a:solidFill>
          <a:latin typeface="Calibri" panose="020F0502020204030204" pitchFamily="34" charset="0"/>
          <a:ea typeface="+mn-ea"/>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Calibri" panose="020F0502020204030204" pitchFamily="34" charset="0"/>
          <a:ea typeface="+mn-ea"/>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Calibri" panose="020F0502020204030204" pitchFamily="34" charset="0"/>
          <a:ea typeface="+mn-ea"/>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Calibri" panose="020F0502020204030204" pitchFamily="34"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pn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png"/></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png"/></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ctrTitle"/>
          </p:nvPr>
        </p:nvSpPr>
        <p:spPr>
          <a:xfrm>
            <a:off x="685800" y="2133600"/>
            <a:ext cx="7772400" cy="1470025"/>
          </a:xfrm>
        </p:spPr>
        <p:txBody>
          <a:bodyPr/>
          <a:lstStyle/>
          <a:p>
            <a:r>
              <a:rPr lang="en-US" dirty="0" smtClean="0">
                <a:latin typeface="Calibri" pitchFamily="34" charset="0"/>
              </a:rPr>
              <a:t>Module </a:t>
            </a:r>
            <a:r>
              <a:rPr lang="en-US" dirty="0" smtClean="0">
                <a:latin typeface="Calibri" pitchFamily="34" charset="0"/>
              </a:rPr>
              <a:t>2</a:t>
            </a:r>
            <a:r>
              <a:rPr lang="en-US" dirty="0">
                <a:latin typeface="Calibri" pitchFamily="34" charset="0"/>
              </a:rPr>
              <a:t>: Administrating the Display</a:t>
            </a:r>
            <a:r>
              <a:rPr lang="en-US" dirty="0" smtClean="0">
                <a:latin typeface="Calibri" pitchFamily="34" charset="0"/>
              </a:rPr>
              <a:t/>
            </a:r>
            <a:br>
              <a:rPr lang="en-US" dirty="0" smtClean="0">
                <a:latin typeface="Calibri" pitchFamily="34" charset="0"/>
              </a:rPr>
            </a:br>
            <a:r>
              <a:rPr lang="en-US" dirty="0" smtClean="0">
                <a:latin typeface="Calibri" pitchFamily="34" charset="0"/>
              </a:rPr>
              <a:t>Chapter 5</a:t>
            </a:r>
            <a:r>
              <a:rPr lang="en-US" smtClean="0">
                <a:latin typeface="Calibri" pitchFamily="34" charset="0"/>
              </a:rPr>
              <a:t>: Configuring Display </a:t>
            </a:r>
            <a:r>
              <a:rPr lang="en-US" dirty="0" smtClean="0">
                <a:latin typeface="Calibri" pitchFamily="34" charset="0"/>
              </a:rPr>
              <a:t>Managers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smtClean="0"/>
              <a:t>Switching Display Managers</a:t>
            </a:r>
            <a:endParaRPr lang="en-US" dirty="0"/>
          </a:p>
        </p:txBody>
      </p:sp>
      <p:sp>
        <p:nvSpPr>
          <p:cNvPr id="16387" name="Content Placeholder 6"/>
          <p:cNvSpPr>
            <a:spLocks noGrp="1"/>
          </p:cNvSpPr>
          <p:nvPr>
            <p:ph sz="half" idx="2"/>
          </p:nvPr>
        </p:nvSpPr>
        <p:spPr>
          <a:xfrm>
            <a:off x="600074" y="1428746"/>
            <a:ext cx="8086725" cy="4597401"/>
          </a:xfrm>
        </p:spPr>
        <p:txBody>
          <a:bodyPr/>
          <a:lstStyle/>
          <a:p>
            <a:pPr marL="0" indent="0">
              <a:buNone/>
            </a:pPr>
            <a:r>
              <a:rPr lang="en-US" sz="3200" dirty="0"/>
              <a:t>To use the </a:t>
            </a:r>
            <a:r>
              <a:rPr lang="en-US" sz="3200" dirty="0" err="1"/>
              <a:t>kdm</a:t>
            </a:r>
            <a:r>
              <a:rPr lang="en-US" sz="3200" dirty="0"/>
              <a:t> display manager and the KDE desktop environment </a:t>
            </a:r>
            <a:r>
              <a:rPr lang="en-US" sz="3200" dirty="0" smtClean="0"/>
              <a:t>with a </a:t>
            </a:r>
            <a:r>
              <a:rPr lang="en-US" sz="3200" dirty="0"/>
              <a:t>Red Hat-derived Linux distribution, </a:t>
            </a:r>
            <a:r>
              <a:rPr lang="en-US" sz="3200" dirty="0" smtClean="0"/>
              <a:t>the </a:t>
            </a:r>
            <a:r>
              <a:rPr lang="en-US" sz="3200" dirty="0">
                <a:latin typeface="Courier New" panose="02070309020205020404" pitchFamily="49" charset="0"/>
                <a:cs typeface="Courier New" panose="02070309020205020404" pitchFamily="49" charset="0"/>
              </a:rPr>
              <a:t>/</a:t>
            </a:r>
            <a:r>
              <a:rPr lang="en-US" sz="3200" dirty="0" err="1">
                <a:latin typeface="Courier New" panose="02070309020205020404" pitchFamily="49" charset="0"/>
                <a:cs typeface="Courier New" panose="02070309020205020404" pitchFamily="49" charset="0"/>
              </a:rPr>
              <a:t>etc</a:t>
            </a:r>
            <a:r>
              <a:rPr lang="en-US" sz="3200" dirty="0">
                <a:latin typeface="Courier New" panose="02070309020205020404" pitchFamily="49" charset="0"/>
                <a:cs typeface="Courier New" panose="02070309020205020404" pitchFamily="49" charset="0"/>
              </a:rPr>
              <a:t>/</a:t>
            </a:r>
            <a:r>
              <a:rPr lang="en-US" sz="3200" dirty="0" err="1">
                <a:latin typeface="Courier New" panose="02070309020205020404" pitchFamily="49" charset="0"/>
                <a:cs typeface="Courier New" panose="02070309020205020404" pitchFamily="49" charset="0"/>
              </a:rPr>
              <a:t>sysconfig</a:t>
            </a:r>
            <a:r>
              <a:rPr lang="en-US" sz="3200" dirty="0">
                <a:latin typeface="Courier New" panose="02070309020205020404" pitchFamily="49" charset="0"/>
                <a:cs typeface="Courier New" panose="02070309020205020404" pitchFamily="49" charset="0"/>
              </a:rPr>
              <a:t>/desktop</a:t>
            </a:r>
            <a:r>
              <a:rPr lang="en-US" sz="3200" dirty="0">
                <a:cs typeface="Courier New" panose="02070309020205020404" pitchFamily="49" charset="0"/>
              </a:rPr>
              <a:t> </a:t>
            </a:r>
            <a:r>
              <a:rPr lang="en-US" sz="3200" dirty="0"/>
              <a:t>file </a:t>
            </a:r>
            <a:r>
              <a:rPr lang="en-US" sz="3200" dirty="0" smtClean="0"/>
              <a:t>should </a:t>
            </a:r>
            <a:r>
              <a:rPr lang="en-US" sz="3200" dirty="0"/>
              <a:t>be set to contain the following entries</a:t>
            </a:r>
            <a:r>
              <a:rPr lang="en-US" sz="3200" dirty="0" smtClean="0"/>
              <a:t>:</a:t>
            </a:r>
            <a:endParaRPr lang="en-US" sz="3200" b="1" dirty="0"/>
          </a:p>
          <a:p>
            <a:pPr marL="0" indent="0">
              <a:buNone/>
            </a:pPr>
            <a:r>
              <a:rPr lang="en-US" sz="3200" dirty="0">
                <a:latin typeface="Courier New" panose="02070309020205020404" pitchFamily="49" charset="0"/>
                <a:cs typeface="Courier New" panose="02070309020205020404" pitchFamily="49" charset="0"/>
              </a:rPr>
              <a:t>DESKTOP="KDE"</a:t>
            </a:r>
            <a:endParaRPr lang="en-US" sz="3200" b="1" dirty="0">
              <a:latin typeface="Courier New" panose="02070309020205020404" pitchFamily="49" charset="0"/>
              <a:cs typeface="Courier New" panose="02070309020205020404" pitchFamily="49" charset="0"/>
            </a:endParaRPr>
          </a:p>
          <a:p>
            <a:pPr marL="0" indent="0">
              <a:buNone/>
            </a:pPr>
            <a:r>
              <a:rPr lang="en-US" sz="3200" dirty="0">
                <a:latin typeface="Courier New" panose="02070309020205020404" pitchFamily="49" charset="0"/>
                <a:cs typeface="Courier New" panose="02070309020205020404" pitchFamily="49" charset="0"/>
              </a:rPr>
              <a:t>DISPLAYMANAGER="KDE"</a:t>
            </a:r>
            <a:endParaRPr lang="en-US" sz="3200" b="1" dirty="0">
              <a:latin typeface="Courier New" panose="02070309020205020404" pitchFamily="49" charset="0"/>
              <a:cs typeface="Courier New" panose="02070309020205020404" pitchFamily="49" charset="0"/>
            </a:endParaRPr>
          </a:p>
          <a:p>
            <a:pPr marL="0" indent="0">
              <a:buNone/>
            </a:pPr>
            <a:endParaRPr lang="en-US" sz="3200" dirty="0"/>
          </a:p>
        </p:txBody>
      </p:sp>
    </p:spTree>
    <p:extLst>
      <p:ext uri="{BB962C8B-B14F-4D97-AF65-F5344CB8AC3E}">
        <p14:creationId xmlns:p14="http://schemas.microsoft.com/office/powerpoint/2010/main" val="108664016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smtClean="0"/>
              <a:t>Switching Display Managers</a:t>
            </a:r>
            <a:endParaRPr lang="en-US" dirty="0"/>
          </a:p>
        </p:txBody>
      </p:sp>
      <p:sp>
        <p:nvSpPr>
          <p:cNvPr id="16387" name="Content Placeholder 6"/>
          <p:cNvSpPr>
            <a:spLocks noGrp="1"/>
          </p:cNvSpPr>
          <p:nvPr>
            <p:ph sz="half" idx="2"/>
          </p:nvPr>
        </p:nvSpPr>
        <p:spPr>
          <a:xfrm>
            <a:off x="600074" y="1428746"/>
            <a:ext cx="8086725" cy="4597401"/>
          </a:xfrm>
        </p:spPr>
        <p:txBody>
          <a:bodyPr/>
          <a:lstStyle/>
          <a:p>
            <a:r>
              <a:rPr lang="en-US" sz="3200" dirty="0"/>
              <a:t>It is not required that the desktop environment match the display manager that is being used.  </a:t>
            </a:r>
            <a:endParaRPr lang="en-US" sz="3200" dirty="0" smtClean="0"/>
          </a:p>
          <a:p>
            <a:r>
              <a:rPr lang="en-US" sz="3200" dirty="0" smtClean="0"/>
              <a:t>It is </a:t>
            </a:r>
            <a:r>
              <a:rPr lang="en-US" sz="3200" dirty="0"/>
              <a:t>possible to use the </a:t>
            </a:r>
            <a:r>
              <a:rPr lang="en-US" sz="3200" dirty="0" err="1"/>
              <a:t>kdm</a:t>
            </a:r>
            <a:r>
              <a:rPr lang="en-US" sz="3200" dirty="0"/>
              <a:t> display manager with the GNOME desktop or the </a:t>
            </a:r>
            <a:r>
              <a:rPr lang="en-US" sz="3200" dirty="0" err="1"/>
              <a:t>gdm</a:t>
            </a:r>
            <a:r>
              <a:rPr lang="en-US" sz="3200" dirty="0"/>
              <a:t> display manager with the KDE desktop. </a:t>
            </a:r>
            <a:endParaRPr lang="en-US" sz="3200" dirty="0" smtClean="0"/>
          </a:p>
          <a:p>
            <a:r>
              <a:rPr lang="en-US" sz="3200" dirty="0" smtClean="0"/>
              <a:t>When multiple </a:t>
            </a:r>
            <a:r>
              <a:rPr lang="en-US" sz="3200" dirty="0"/>
              <a:t>desktop environments are available, the user can choose which desktop to use </a:t>
            </a:r>
            <a:r>
              <a:rPr lang="en-US" sz="3200" dirty="0" smtClean="0"/>
              <a:t>during </a:t>
            </a:r>
            <a:r>
              <a:rPr lang="en-US" sz="3200" dirty="0"/>
              <a:t>the login process.</a:t>
            </a:r>
            <a:endParaRPr lang="en-US" sz="3200" b="1" dirty="0"/>
          </a:p>
          <a:p>
            <a:endParaRPr lang="en-US" sz="3200" b="1" dirty="0"/>
          </a:p>
        </p:txBody>
      </p:sp>
    </p:spTree>
    <p:extLst>
      <p:ext uri="{BB962C8B-B14F-4D97-AF65-F5344CB8AC3E}">
        <p14:creationId xmlns:p14="http://schemas.microsoft.com/office/powerpoint/2010/main" val="181158787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smtClean="0"/>
              <a:t>Change Display Manager Greeting</a:t>
            </a:r>
            <a:endParaRPr lang="en-US" dirty="0"/>
          </a:p>
        </p:txBody>
      </p:sp>
      <p:sp>
        <p:nvSpPr>
          <p:cNvPr id="16387" name="Content Placeholder 6"/>
          <p:cNvSpPr>
            <a:spLocks noGrp="1"/>
          </p:cNvSpPr>
          <p:nvPr>
            <p:ph sz="half" idx="2"/>
          </p:nvPr>
        </p:nvSpPr>
        <p:spPr>
          <a:xfrm>
            <a:off x="600074" y="1428746"/>
            <a:ext cx="8086725" cy="4597401"/>
          </a:xfrm>
        </p:spPr>
        <p:txBody>
          <a:bodyPr/>
          <a:lstStyle/>
          <a:p>
            <a:r>
              <a:rPr lang="en-US" sz="3200" dirty="0"/>
              <a:t>The greeting or banner that is displayed for each display manager can be changed.  </a:t>
            </a:r>
            <a:endParaRPr lang="en-US" sz="3200" dirty="0" smtClean="0"/>
          </a:p>
          <a:p>
            <a:r>
              <a:rPr lang="en-US" sz="3200" dirty="0" smtClean="0"/>
              <a:t>For </a:t>
            </a:r>
            <a:r>
              <a:rPr lang="en-US" sz="3200" dirty="0"/>
              <a:t>the </a:t>
            </a:r>
            <a:r>
              <a:rPr lang="en-US" sz="3200" dirty="0" err="1"/>
              <a:t>gdm</a:t>
            </a:r>
            <a:r>
              <a:rPr lang="en-US" sz="3200" dirty="0"/>
              <a:t> display manager, the settings for the banner are controlled by modifying an XML file.  </a:t>
            </a:r>
            <a:endParaRPr lang="en-US" sz="3200" dirty="0" smtClean="0"/>
          </a:p>
          <a:p>
            <a:r>
              <a:rPr lang="en-US" sz="3200" dirty="0" smtClean="0"/>
              <a:t>Rather </a:t>
            </a:r>
            <a:r>
              <a:rPr lang="en-US" sz="3200" dirty="0"/>
              <a:t>than editing this file directly, the </a:t>
            </a:r>
            <a:r>
              <a:rPr lang="en-US" sz="3200" dirty="0">
                <a:latin typeface="Courier New" panose="02070309020205020404" pitchFamily="49" charset="0"/>
                <a:cs typeface="Courier New" panose="02070309020205020404" pitchFamily="49" charset="0"/>
              </a:rPr>
              <a:t>gconftool-2</a:t>
            </a:r>
            <a:r>
              <a:rPr lang="en-US" sz="3200" dirty="0"/>
              <a:t> is recommended for making changes.</a:t>
            </a:r>
            <a:endParaRPr lang="en-US" sz="3200" b="1" dirty="0"/>
          </a:p>
        </p:txBody>
      </p:sp>
    </p:spTree>
    <p:extLst>
      <p:ext uri="{BB962C8B-B14F-4D97-AF65-F5344CB8AC3E}">
        <p14:creationId xmlns:p14="http://schemas.microsoft.com/office/powerpoint/2010/main" val="178616486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smtClean="0"/>
              <a:t>Change Display Manager Greeting</a:t>
            </a:r>
            <a:endParaRPr lang="en-US" dirty="0"/>
          </a:p>
        </p:txBody>
      </p:sp>
      <p:sp>
        <p:nvSpPr>
          <p:cNvPr id="16387" name="Content Placeholder 6"/>
          <p:cNvSpPr>
            <a:spLocks noGrp="1"/>
          </p:cNvSpPr>
          <p:nvPr>
            <p:ph sz="half" idx="2"/>
          </p:nvPr>
        </p:nvSpPr>
        <p:spPr>
          <a:xfrm>
            <a:off x="600074" y="1428746"/>
            <a:ext cx="8086725" cy="4597401"/>
          </a:xfrm>
        </p:spPr>
        <p:txBody>
          <a:bodyPr/>
          <a:lstStyle/>
          <a:p>
            <a:r>
              <a:rPr lang="en-US" sz="3200" dirty="0"/>
              <a:t>In Red Hat-derived distributions, the following </a:t>
            </a:r>
            <a:r>
              <a:rPr lang="en-US" sz="3200" dirty="0" smtClean="0"/>
              <a:t>commands set </a:t>
            </a:r>
            <a:r>
              <a:rPr lang="en-US" sz="3200" dirty="0"/>
              <a:t>the banner to "LPIC students only</a:t>
            </a:r>
            <a:r>
              <a:rPr lang="en-US" sz="3200" dirty="0" smtClean="0"/>
              <a:t>".</a:t>
            </a:r>
          </a:p>
          <a:p>
            <a:r>
              <a:rPr lang="en-US" sz="3200" dirty="0" smtClean="0"/>
              <a:t>Most steps must be executed as the </a:t>
            </a:r>
            <a:r>
              <a:rPr lang="en-US" sz="3200" dirty="0" err="1" smtClean="0"/>
              <a:t>gdm</a:t>
            </a:r>
            <a:r>
              <a:rPr lang="en-US" sz="3200" dirty="0" smtClean="0"/>
              <a:t> user, which the command </a:t>
            </a:r>
            <a:r>
              <a:rPr lang="en-US" sz="3200" dirty="0" err="1" smtClean="0">
                <a:latin typeface="Courier New" panose="02070309020205020404" pitchFamily="49" charset="0"/>
                <a:cs typeface="Courier New" panose="02070309020205020404" pitchFamily="49" charset="0"/>
              </a:rPr>
              <a:t>su</a:t>
            </a:r>
            <a:r>
              <a:rPr lang="en-US" sz="3200" dirty="0" smtClean="0">
                <a:latin typeface="Courier New" panose="02070309020205020404" pitchFamily="49" charset="0"/>
                <a:cs typeface="Courier New" panose="02070309020205020404" pitchFamily="49" charset="0"/>
              </a:rPr>
              <a:t> -s /bin/</a:t>
            </a:r>
            <a:r>
              <a:rPr lang="en-US" sz="3200" dirty="0" err="1" smtClean="0">
                <a:latin typeface="Courier New" panose="02070309020205020404" pitchFamily="49" charset="0"/>
                <a:cs typeface="Courier New" panose="02070309020205020404" pitchFamily="49" charset="0"/>
              </a:rPr>
              <a:t>sh</a:t>
            </a:r>
            <a:r>
              <a:rPr lang="en-US" sz="3200" dirty="0" smtClean="0">
                <a:latin typeface="Courier New" panose="02070309020205020404" pitchFamily="49" charset="0"/>
                <a:cs typeface="Courier New" panose="02070309020205020404" pitchFamily="49" charset="0"/>
              </a:rPr>
              <a:t> </a:t>
            </a:r>
            <a:r>
              <a:rPr lang="en-US" sz="3200" dirty="0" err="1" smtClean="0">
                <a:latin typeface="Courier New" panose="02070309020205020404" pitchFamily="49" charset="0"/>
                <a:cs typeface="Courier New" panose="02070309020205020404" pitchFamily="49" charset="0"/>
              </a:rPr>
              <a:t>gdm</a:t>
            </a:r>
            <a:r>
              <a:rPr lang="en-US" sz="3200" dirty="0"/>
              <a:t> </a:t>
            </a:r>
            <a:r>
              <a:rPr lang="en-US" sz="3200" dirty="0" smtClean="0"/>
              <a:t>switches to this user account.</a:t>
            </a:r>
          </a:p>
          <a:p>
            <a:r>
              <a:rPr lang="en-US" sz="3200" dirty="0" smtClean="0"/>
              <a:t>The </a:t>
            </a:r>
            <a:r>
              <a:rPr lang="en-US" sz="3200" dirty="0" err="1" smtClean="0">
                <a:latin typeface="Courier New" panose="02070309020205020404" pitchFamily="49" charset="0"/>
                <a:cs typeface="Courier New" panose="02070309020205020404" pitchFamily="49" charset="0"/>
              </a:rPr>
              <a:t>init</a:t>
            </a:r>
            <a:r>
              <a:rPr lang="en-US" sz="3200" dirty="0" smtClean="0"/>
              <a:t> commands must be performed with root privileges to change run levels to stop and restart the </a:t>
            </a:r>
            <a:r>
              <a:rPr lang="en-US" sz="3200" dirty="0" err="1" smtClean="0"/>
              <a:t>gdm</a:t>
            </a:r>
            <a:r>
              <a:rPr lang="en-US" sz="3200" dirty="0" smtClean="0"/>
              <a:t> display manager.</a:t>
            </a:r>
            <a:endParaRPr lang="en-US" sz="3200" dirty="0"/>
          </a:p>
        </p:txBody>
      </p:sp>
    </p:spTree>
    <p:extLst>
      <p:ext uri="{BB962C8B-B14F-4D97-AF65-F5344CB8AC3E}">
        <p14:creationId xmlns:p14="http://schemas.microsoft.com/office/powerpoint/2010/main" val="2936585089"/>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smtClean="0"/>
              <a:t>Change Display Manager Greeting</a:t>
            </a:r>
            <a:endParaRPr lang="en-US" dirty="0"/>
          </a:p>
        </p:txBody>
      </p:sp>
      <p:sp>
        <p:nvSpPr>
          <p:cNvPr id="16387" name="Content Placeholder 6"/>
          <p:cNvSpPr>
            <a:spLocks noGrp="1"/>
          </p:cNvSpPr>
          <p:nvPr>
            <p:ph sz="half" idx="2"/>
          </p:nvPr>
        </p:nvSpPr>
        <p:spPr>
          <a:xfrm>
            <a:off x="457200" y="1428746"/>
            <a:ext cx="8429625" cy="4597401"/>
          </a:xfrm>
        </p:spPr>
        <p:txBody>
          <a:bodyPr/>
          <a:lstStyle/>
          <a:p>
            <a:pPr marL="0" indent="0">
              <a:buNone/>
            </a:pPr>
            <a:r>
              <a:rPr lang="en-US" sz="2800" dirty="0" smtClean="0">
                <a:cs typeface="Courier New" panose="02070309020205020404" pitchFamily="49" charset="0"/>
              </a:rPr>
              <a:t>The backslash "\" used below is to allow for line continuation:</a:t>
            </a:r>
          </a:p>
          <a:p>
            <a:pPr marL="0" indent="0">
              <a:buNone/>
            </a:pPr>
            <a:endParaRPr lang="en-US" sz="1600" dirty="0">
              <a:latin typeface="Courier New" panose="02070309020205020404" pitchFamily="49" charset="0"/>
              <a:cs typeface="Courier New" panose="02070309020205020404" pitchFamily="49" charset="0"/>
            </a:endParaRPr>
          </a:p>
          <a:p>
            <a:pPr marL="0" indent="0">
              <a:buNone/>
            </a:pPr>
            <a:r>
              <a:rPr lang="en-US" sz="1600" dirty="0" err="1" smtClean="0">
                <a:latin typeface="Courier New" panose="02070309020205020404" pitchFamily="49" charset="0"/>
                <a:cs typeface="Courier New" panose="02070309020205020404" pitchFamily="49" charset="0"/>
              </a:rPr>
              <a:t>init</a:t>
            </a:r>
            <a:r>
              <a:rPr lang="en-US" sz="1600" dirty="0" smtClean="0">
                <a:latin typeface="Courier New" panose="02070309020205020404" pitchFamily="49" charset="0"/>
                <a:cs typeface="Courier New" panose="02070309020205020404" pitchFamily="49" charset="0"/>
              </a:rPr>
              <a:t> 3</a:t>
            </a:r>
            <a:endParaRPr lang="en-US" sz="1600" dirty="0">
              <a:latin typeface="Courier New" panose="02070309020205020404" pitchFamily="49" charset="0"/>
              <a:cs typeface="Courier New" panose="02070309020205020404" pitchFamily="49" charset="0"/>
            </a:endParaRPr>
          </a:p>
          <a:p>
            <a:pPr marL="0" indent="0">
              <a:buNone/>
            </a:pPr>
            <a:r>
              <a:rPr lang="en-US" sz="1600" dirty="0" err="1">
                <a:latin typeface="Courier New" panose="02070309020205020404" pitchFamily="49" charset="0"/>
                <a:cs typeface="Courier New" panose="02070309020205020404" pitchFamily="49" charset="0"/>
              </a:rPr>
              <a:t>su</a:t>
            </a:r>
            <a:r>
              <a:rPr lang="en-US" sz="1600" dirty="0">
                <a:latin typeface="Courier New" panose="02070309020205020404" pitchFamily="49" charset="0"/>
                <a:cs typeface="Courier New" panose="02070309020205020404" pitchFamily="49" charset="0"/>
              </a:rPr>
              <a:t> -s /bin/</a:t>
            </a:r>
            <a:r>
              <a:rPr lang="en-US" sz="1600" dirty="0" err="1">
                <a:latin typeface="Courier New" panose="02070309020205020404" pitchFamily="49" charset="0"/>
                <a:cs typeface="Courier New" panose="02070309020205020404" pitchFamily="49" charset="0"/>
              </a:rPr>
              <a:t>sh</a:t>
            </a:r>
            <a:r>
              <a:rPr lang="en-US" sz="1600" dirty="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gdm</a:t>
            </a:r>
            <a:endParaRPr lang="en-US" sz="1600" dirty="0">
              <a:latin typeface="Courier New" panose="02070309020205020404" pitchFamily="49" charset="0"/>
              <a:cs typeface="Courier New" panose="02070309020205020404" pitchFamily="49" charset="0"/>
            </a:endParaRPr>
          </a:p>
          <a:p>
            <a:pPr marL="0" indent="0">
              <a:buNone/>
            </a:pPr>
            <a:r>
              <a:rPr lang="en-US" sz="1600" dirty="0">
                <a:latin typeface="Courier New" panose="02070309020205020404" pitchFamily="49" charset="0"/>
                <a:cs typeface="Courier New" panose="02070309020205020404" pitchFamily="49" charset="0"/>
              </a:rPr>
              <a:t>gconftool-2 --direct --</a:t>
            </a:r>
            <a:r>
              <a:rPr lang="en-US" sz="1600" dirty="0" err="1" smtClean="0">
                <a:latin typeface="Courier New" panose="02070309020205020404" pitchFamily="49" charset="0"/>
                <a:cs typeface="Courier New" panose="02070309020205020404" pitchFamily="49" charset="0"/>
              </a:rPr>
              <a:t>config</a:t>
            </a:r>
            <a:r>
              <a:rPr lang="en-US" sz="1600" dirty="0" smtClean="0">
                <a:latin typeface="Courier New" panose="02070309020205020404" pitchFamily="49" charset="0"/>
                <a:cs typeface="Courier New" panose="02070309020205020404" pitchFamily="49" charset="0"/>
              </a:rPr>
              <a:t>-source=</a:t>
            </a:r>
            <a:r>
              <a:rPr lang="en-US" sz="1600" dirty="0" err="1" smtClean="0">
                <a:latin typeface="Courier New" panose="02070309020205020404" pitchFamily="49" charset="0"/>
                <a:cs typeface="Courier New" panose="02070309020205020404" pitchFamily="49" charset="0"/>
              </a:rPr>
              <a:t>xml:readwrite</a:t>
            </a:r>
            <a:r>
              <a:rPr lang="en-US" sz="1600" dirty="0">
                <a:latin typeface="Courier New" panose="02070309020205020404" pitchFamily="49" charset="0"/>
                <a:cs typeface="Courier New" panose="02070309020205020404" pitchFamily="49" charset="0"/>
              </a:rPr>
              <a:t>:$HOME/.</a:t>
            </a:r>
            <a:r>
              <a:rPr lang="en-US" sz="1600" dirty="0" err="1">
                <a:latin typeface="Courier New" panose="02070309020205020404" pitchFamily="49" charset="0"/>
                <a:cs typeface="Courier New" panose="02070309020205020404" pitchFamily="49" charset="0"/>
              </a:rPr>
              <a:t>gconf</a:t>
            </a:r>
            <a:r>
              <a:rPr lang="en-US" sz="1600" dirty="0">
                <a:latin typeface="Courier New" panose="02070309020205020404" pitchFamily="49" charset="0"/>
                <a:cs typeface="Courier New" panose="02070309020205020404" pitchFamily="49" charset="0"/>
              </a:rPr>
              <a:t>\</a:t>
            </a:r>
          </a:p>
          <a:p>
            <a:pPr marL="0" indent="0">
              <a:buNone/>
            </a:pPr>
            <a:r>
              <a:rPr lang="en-US" sz="1600" dirty="0">
                <a:latin typeface="Courier New" panose="02070309020205020404" pitchFamily="49" charset="0"/>
                <a:cs typeface="Courier New" panose="02070309020205020404" pitchFamily="49" charset="0"/>
              </a:rPr>
              <a:t>--type </a:t>
            </a:r>
            <a:r>
              <a:rPr lang="en-US" sz="1600" dirty="0" err="1">
                <a:latin typeface="Courier New" panose="02070309020205020404" pitchFamily="49" charset="0"/>
                <a:cs typeface="Courier New" panose="02070309020205020404" pitchFamily="49" charset="0"/>
              </a:rPr>
              <a:t>bool</a:t>
            </a:r>
            <a:r>
              <a:rPr lang="en-US" sz="1600" dirty="0">
                <a:latin typeface="Courier New" panose="02070309020205020404" pitchFamily="49" charset="0"/>
                <a:cs typeface="Courier New" panose="02070309020205020404" pitchFamily="49" charset="0"/>
              </a:rPr>
              <a:t> --set \ </a:t>
            </a:r>
          </a:p>
          <a:p>
            <a:pPr marL="0" indent="0">
              <a:buNone/>
            </a:pPr>
            <a:r>
              <a:rPr lang="en-US" sz="1600" dirty="0">
                <a:latin typeface="Courier New" panose="02070309020205020404" pitchFamily="49" charset="0"/>
                <a:cs typeface="Courier New" panose="02070309020205020404" pitchFamily="49" charset="0"/>
              </a:rPr>
              <a:t>/apps/</a:t>
            </a:r>
            <a:r>
              <a:rPr lang="en-US" sz="1600" dirty="0" err="1">
                <a:latin typeface="Courier New" panose="02070309020205020404" pitchFamily="49" charset="0"/>
                <a:cs typeface="Courier New" panose="02070309020205020404" pitchFamily="49" charset="0"/>
              </a:rPr>
              <a:t>gdm</a:t>
            </a:r>
            <a:r>
              <a:rPr lang="en-US" sz="1600" dirty="0">
                <a:latin typeface="Courier New" panose="02070309020205020404" pitchFamily="49" charset="0"/>
                <a:cs typeface="Courier New" panose="02070309020205020404" pitchFamily="49" charset="0"/>
              </a:rPr>
              <a:t>/simple-greeter/</a:t>
            </a:r>
            <a:r>
              <a:rPr lang="en-US" sz="1600" dirty="0" err="1">
                <a:latin typeface="Courier New" panose="02070309020205020404" pitchFamily="49" charset="0"/>
                <a:cs typeface="Courier New" panose="02070309020205020404" pitchFamily="49" charset="0"/>
              </a:rPr>
              <a:t>banner_message_enable</a:t>
            </a:r>
            <a:r>
              <a:rPr lang="en-US" sz="1600" dirty="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true</a:t>
            </a:r>
            <a:endParaRPr lang="en-US" sz="1600" dirty="0">
              <a:latin typeface="Courier New" panose="02070309020205020404" pitchFamily="49" charset="0"/>
              <a:cs typeface="Courier New" panose="02070309020205020404" pitchFamily="49" charset="0"/>
            </a:endParaRPr>
          </a:p>
          <a:p>
            <a:pPr marL="0" indent="0">
              <a:buNone/>
            </a:pPr>
            <a:r>
              <a:rPr lang="en-US" sz="1600" dirty="0">
                <a:latin typeface="Courier New" panose="02070309020205020404" pitchFamily="49" charset="0"/>
                <a:cs typeface="Courier New" panose="02070309020205020404" pitchFamily="49" charset="0"/>
              </a:rPr>
              <a:t>gconftool-2 --direct --</a:t>
            </a:r>
            <a:r>
              <a:rPr lang="en-US" sz="1600" dirty="0" err="1">
                <a:latin typeface="Courier New" panose="02070309020205020404" pitchFamily="49" charset="0"/>
                <a:cs typeface="Courier New" panose="02070309020205020404" pitchFamily="49" charset="0"/>
              </a:rPr>
              <a:t>config</a:t>
            </a:r>
            <a:r>
              <a:rPr lang="en-US" sz="1600" dirty="0">
                <a:latin typeface="Courier New" panose="02070309020205020404" pitchFamily="49" charset="0"/>
                <a:cs typeface="Courier New" panose="02070309020205020404" pitchFamily="49" charset="0"/>
              </a:rPr>
              <a:t>-source=</a:t>
            </a:r>
            <a:r>
              <a:rPr lang="en-US" sz="1600" dirty="0" err="1">
                <a:latin typeface="Courier New" panose="02070309020205020404" pitchFamily="49" charset="0"/>
                <a:cs typeface="Courier New" panose="02070309020205020404" pitchFamily="49" charset="0"/>
              </a:rPr>
              <a:t>xml:readwrite</a:t>
            </a:r>
            <a:r>
              <a:rPr lang="en-US" sz="1600" dirty="0">
                <a:latin typeface="Courier New" panose="02070309020205020404" pitchFamily="49" charset="0"/>
                <a:cs typeface="Courier New" panose="02070309020205020404" pitchFamily="49" charset="0"/>
              </a:rPr>
              <a:t>:$HOME/.</a:t>
            </a:r>
            <a:r>
              <a:rPr lang="en-US" sz="1600" dirty="0" err="1">
                <a:latin typeface="Courier New" panose="02070309020205020404" pitchFamily="49" charset="0"/>
                <a:cs typeface="Courier New" panose="02070309020205020404" pitchFamily="49" charset="0"/>
              </a:rPr>
              <a:t>gconf</a:t>
            </a:r>
            <a:r>
              <a:rPr lang="en-US" sz="1600" dirty="0">
                <a:latin typeface="Courier New" panose="02070309020205020404" pitchFamily="49" charset="0"/>
                <a:cs typeface="Courier New" panose="02070309020205020404" pitchFamily="49" charset="0"/>
              </a:rPr>
              <a:t>\ </a:t>
            </a:r>
            <a:endParaRPr lang="en-US" sz="1600" dirty="0" smtClean="0">
              <a:latin typeface="Courier New" panose="02070309020205020404" pitchFamily="49" charset="0"/>
              <a:cs typeface="Courier New" panose="02070309020205020404" pitchFamily="49" charset="0"/>
            </a:endParaRPr>
          </a:p>
          <a:p>
            <a:pPr marL="0" indent="0">
              <a:buNone/>
            </a:pPr>
            <a:r>
              <a:rPr lang="en-US" sz="1600" dirty="0" smtClean="0">
                <a:latin typeface="Courier New" panose="02070309020205020404" pitchFamily="49" charset="0"/>
                <a:cs typeface="Courier New" panose="02070309020205020404" pitchFamily="49" charset="0"/>
              </a:rPr>
              <a:t>--</a:t>
            </a:r>
            <a:r>
              <a:rPr lang="en-US" sz="1600" dirty="0">
                <a:latin typeface="Courier New" panose="02070309020205020404" pitchFamily="49" charset="0"/>
                <a:cs typeface="Courier New" panose="02070309020205020404" pitchFamily="49" charset="0"/>
              </a:rPr>
              <a:t>type string --set \</a:t>
            </a:r>
          </a:p>
          <a:p>
            <a:pPr marL="0" indent="0">
              <a:buNone/>
            </a:pPr>
            <a:r>
              <a:rPr lang="en-US" sz="1600" dirty="0">
                <a:latin typeface="Courier New" panose="02070309020205020404" pitchFamily="49" charset="0"/>
                <a:cs typeface="Courier New" panose="02070309020205020404" pitchFamily="49" charset="0"/>
              </a:rPr>
              <a:t>/apps/</a:t>
            </a:r>
            <a:r>
              <a:rPr lang="en-US" sz="1600" dirty="0" err="1">
                <a:latin typeface="Courier New" panose="02070309020205020404" pitchFamily="49" charset="0"/>
                <a:cs typeface="Courier New" panose="02070309020205020404" pitchFamily="49" charset="0"/>
              </a:rPr>
              <a:t>gdm</a:t>
            </a:r>
            <a:r>
              <a:rPr lang="en-US" sz="1600" dirty="0">
                <a:latin typeface="Courier New" panose="02070309020205020404" pitchFamily="49" charset="0"/>
                <a:cs typeface="Courier New" panose="02070309020205020404" pitchFamily="49" charset="0"/>
              </a:rPr>
              <a:t>/simple-greeter/</a:t>
            </a:r>
            <a:r>
              <a:rPr lang="en-US" sz="1600" dirty="0" err="1">
                <a:latin typeface="Courier New" panose="02070309020205020404" pitchFamily="49" charset="0"/>
                <a:cs typeface="Courier New" panose="02070309020205020404" pitchFamily="49" charset="0"/>
              </a:rPr>
              <a:t>banner_message_text</a:t>
            </a:r>
            <a:r>
              <a:rPr lang="en-US" sz="1600" dirty="0">
                <a:latin typeface="Courier New" panose="02070309020205020404" pitchFamily="49" charset="0"/>
                <a:cs typeface="Courier New" panose="02070309020205020404" pitchFamily="49" charset="0"/>
              </a:rPr>
              <a:t> \</a:t>
            </a:r>
          </a:p>
          <a:p>
            <a:pPr marL="0" indent="0">
              <a:buNone/>
            </a:pPr>
            <a:r>
              <a:rPr lang="en-US" sz="1600" dirty="0">
                <a:latin typeface="Courier New" panose="02070309020205020404" pitchFamily="49" charset="0"/>
                <a:cs typeface="Courier New" panose="02070309020205020404" pitchFamily="49" charset="0"/>
              </a:rPr>
              <a:t>"LPIC students only</a:t>
            </a:r>
            <a:r>
              <a:rPr lang="en-US" sz="1600" dirty="0" smtClean="0">
                <a:latin typeface="Courier New" panose="02070309020205020404" pitchFamily="49" charset="0"/>
                <a:cs typeface="Courier New" panose="02070309020205020404" pitchFamily="49" charset="0"/>
              </a:rPr>
              <a:t>"</a:t>
            </a:r>
            <a:endParaRPr lang="en-US" sz="1600" dirty="0">
              <a:latin typeface="Courier New" panose="02070309020205020404" pitchFamily="49" charset="0"/>
              <a:cs typeface="Courier New" panose="02070309020205020404" pitchFamily="49" charset="0"/>
            </a:endParaRPr>
          </a:p>
          <a:p>
            <a:pPr marL="0" indent="0">
              <a:buNone/>
            </a:pPr>
            <a:r>
              <a:rPr lang="en-US" sz="1600" dirty="0" smtClean="0">
                <a:latin typeface="Courier New" panose="02070309020205020404" pitchFamily="49" charset="0"/>
                <a:cs typeface="Courier New" panose="02070309020205020404" pitchFamily="49" charset="0"/>
              </a:rPr>
              <a:t>exit</a:t>
            </a:r>
            <a:endParaRPr lang="en-US" sz="1600" dirty="0">
              <a:latin typeface="Courier New" panose="02070309020205020404" pitchFamily="49" charset="0"/>
              <a:cs typeface="Courier New" panose="02070309020205020404" pitchFamily="49" charset="0"/>
            </a:endParaRPr>
          </a:p>
          <a:p>
            <a:pPr marL="0" indent="0">
              <a:buNone/>
            </a:pPr>
            <a:r>
              <a:rPr lang="en-US" sz="1600" dirty="0" err="1">
                <a:latin typeface="Courier New" panose="02070309020205020404" pitchFamily="49" charset="0"/>
                <a:cs typeface="Courier New" panose="02070309020205020404" pitchFamily="49" charset="0"/>
              </a:rPr>
              <a:t>init</a:t>
            </a:r>
            <a:r>
              <a:rPr lang="en-US" sz="1600" dirty="0">
                <a:latin typeface="Courier New" panose="02070309020205020404" pitchFamily="49" charset="0"/>
                <a:cs typeface="Courier New" panose="02070309020205020404" pitchFamily="49" charset="0"/>
              </a:rPr>
              <a:t> 5</a:t>
            </a:r>
          </a:p>
        </p:txBody>
      </p:sp>
    </p:spTree>
    <p:extLst>
      <p:ext uri="{BB962C8B-B14F-4D97-AF65-F5344CB8AC3E}">
        <p14:creationId xmlns:p14="http://schemas.microsoft.com/office/powerpoint/2010/main" val="268275649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smtClean="0"/>
              <a:t>Change Display Manager Greeting</a:t>
            </a:r>
            <a:endParaRPr lang="en-US" dirty="0"/>
          </a:p>
        </p:txBody>
      </p:sp>
      <p:sp>
        <p:nvSpPr>
          <p:cNvPr id="16387" name="Content Placeholder 6"/>
          <p:cNvSpPr>
            <a:spLocks noGrp="1"/>
          </p:cNvSpPr>
          <p:nvPr>
            <p:ph sz="half" idx="2"/>
          </p:nvPr>
        </p:nvSpPr>
        <p:spPr>
          <a:xfrm>
            <a:off x="457200" y="1428746"/>
            <a:ext cx="8429625" cy="4597401"/>
          </a:xfrm>
        </p:spPr>
        <p:txBody>
          <a:bodyPr/>
          <a:lstStyle/>
          <a:p>
            <a:pPr marL="0" indent="0">
              <a:buNone/>
            </a:pPr>
            <a:r>
              <a:rPr lang="en-US" sz="3200" dirty="0"/>
              <a:t>For the </a:t>
            </a:r>
            <a:r>
              <a:rPr lang="en-US" sz="3200" dirty="0" err="1"/>
              <a:t>kdm</a:t>
            </a:r>
            <a:r>
              <a:rPr lang="en-US" sz="3200" dirty="0"/>
              <a:t> display manager, a banner or greeting can be set if the theme is disabled.  An administrator can make changes to the </a:t>
            </a:r>
            <a:r>
              <a:rPr lang="en-US" sz="3200" dirty="0">
                <a:latin typeface="Courier New" panose="02070309020205020404" pitchFamily="49" charset="0"/>
                <a:cs typeface="Courier New" panose="02070309020205020404" pitchFamily="49" charset="0"/>
              </a:rPr>
              <a:t>/</a:t>
            </a:r>
            <a:r>
              <a:rPr lang="en-US" sz="3200" dirty="0" err="1">
                <a:latin typeface="Courier New" panose="02070309020205020404" pitchFamily="49" charset="0"/>
                <a:cs typeface="Courier New" panose="02070309020205020404" pitchFamily="49" charset="0"/>
              </a:rPr>
              <a:t>etc</a:t>
            </a:r>
            <a:r>
              <a:rPr lang="en-US" sz="3200" dirty="0">
                <a:latin typeface="Courier New" panose="02070309020205020404" pitchFamily="49" charset="0"/>
                <a:cs typeface="Courier New" panose="02070309020205020404" pitchFamily="49" charset="0"/>
              </a:rPr>
              <a:t>/</a:t>
            </a:r>
            <a:r>
              <a:rPr lang="en-US" sz="3200" dirty="0" err="1">
                <a:latin typeface="Courier New" panose="02070309020205020404" pitchFamily="49" charset="0"/>
                <a:cs typeface="Courier New" panose="02070309020205020404" pitchFamily="49" charset="0"/>
              </a:rPr>
              <a:t>kde</a:t>
            </a:r>
            <a:r>
              <a:rPr lang="en-US" sz="3200" dirty="0">
                <a:latin typeface="Courier New" panose="02070309020205020404" pitchFamily="49" charset="0"/>
                <a:cs typeface="Courier New" panose="02070309020205020404" pitchFamily="49" charset="0"/>
              </a:rPr>
              <a:t>/</a:t>
            </a:r>
            <a:r>
              <a:rPr lang="en-US" sz="3200" dirty="0" err="1">
                <a:latin typeface="Courier New" panose="02070309020205020404" pitchFamily="49" charset="0"/>
                <a:cs typeface="Courier New" panose="02070309020205020404" pitchFamily="49" charset="0"/>
              </a:rPr>
              <a:t>kdm</a:t>
            </a:r>
            <a:r>
              <a:rPr lang="en-US" sz="3200" dirty="0">
                <a:latin typeface="Courier New" panose="02070309020205020404" pitchFamily="49" charset="0"/>
                <a:cs typeface="Courier New" panose="02070309020205020404" pitchFamily="49" charset="0"/>
              </a:rPr>
              <a:t>/</a:t>
            </a:r>
            <a:r>
              <a:rPr lang="en-US" sz="3200" dirty="0" err="1">
                <a:latin typeface="Courier New" panose="02070309020205020404" pitchFamily="49" charset="0"/>
                <a:cs typeface="Courier New" panose="02070309020205020404" pitchFamily="49" charset="0"/>
              </a:rPr>
              <a:t>kdmrc</a:t>
            </a:r>
            <a:r>
              <a:rPr lang="en-US" sz="3200" dirty="0">
                <a:latin typeface="Courier New" panose="02070309020205020404" pitchFamily="49" charset="0"/>
                <a:cs typeface="Courier New" panose="02070309020205020404" pitchFamily="49" charset="0"/>
              </a:rPr>
              <a:t> </a:t>
            </a:r>
            <a:r>
              <a:rPr lang="en-US" sz="3200" dirty="0"/>
              <a:t>file by modifying the </a:t>
            </a:r>
            <a:r>
              <a:rPr lang="en-US" sz="3200" dirty="0" err="1"/>
              <a:t>UseTheme</a:t>
            </a:r>
            <a:r>
              <a:rPr lang="en-US" sz="3200" dirty="0"/>
              <a:t> and </a:t>
            </a:r>
            <a:r>
              <a:rPr lang="en-US" sz="3200" dirty="0" err="1"/>
              <a:t>GreetString</a:t>
            </a:r>
            <a:r>
              <a:rPr lang="en-US" sz="3200" dirty="0"/>
              <a:t> keys to the values shown </a:t>
            </a:r>
            <a:r>
              <a:rPr lang="en-US" sz="3200" dirty="0" smtClean="0"/>
              <a:t>and restarting the display manager:</a:t>
            </a:r>
            <a:endParaRPr lang="en-US" sz="3200" dirty="0"/>
          </a:p>
          <a:p>
            <a:pPr marL="400050" lvl="1" indent="0">
              <a:buNone/>
            </a:pPr>
            <a:r>
              <a:rPr lang="en-US" sz="2400" dirty="0">
                <a:latin typeface="Courier New" panose="02070309020205020404" pitchFamily="49" charset="0"/>
                <a:cs typeface="Courier New" panose="02070309020205020404" pitchFamily="49" charset="0"/>
              </a:rPr>
              <a:t> </a:t>
            </a:r>
          </a:p>
          <a:p>
            <a:pPr marL="400050" lvl="1" indent="0">
              <a:buNone/>
            </a:pPr>
            <a:r>
              <a:rPr lang="en-US" sz="2400" dirty="0" err="1">
                <a:latin typeface="Courier New" panose="02070309020205020404" pitchFamily="49" charset="0"/>
                <a:cs typeface="Courier New" panose="02070309020205020404" pitchFamily="49" charset="0"/>
              </a:rPr>
              <a:t>UseTheme</a:t>
            </a:r>
            <a:r>
              <a:rPr lang="en-US" sz="2400" dirty="0">
                <a:latin typeface="Courier New" panose="02070309020205020404" pitchFamily="49" charset="0"/>
                <a:cs typeface="Courier New" panose="02070309020205020404" pitchFamily="49" charset="0"/>
              </a:rPr>
              <a:t>=false</a:t>
            </a:r>
          </a:p>
          <a:p>
            <a:pPr marL="400050" lvl="1" indent="0">
              <a:buNone/>
            </a:pPr>
            <a:r>
              <a:rPr lang="en-US" sz="2400" dirty="0" err="1">
                <a:latin typeface="Courier New" panose="02070309020205020404" pitchFamily="49" charset="0"/>
                <a:cs typeface="Courier New" panose="02070309020205020404" pitchFamily="49" charset="0"/>
              </a:rPr>
              <a:t>GreetString</a:t>
            </a:r>
            <a:r>
              <a:rPr lang="en-US" sz="2400" dirty="0">
                <a:latin typeface="Courier New" panose="02070309020205020404" pitchFamily="49" charset="0"/>
                <a:cs typeface="Courier New" panose="02070309020205020404" pitchFamily="49" charset="0"/>
              </a:rPr>
              <a:t>=Message to display in banner</a:t>
            </a:r>
          </a:p>
        </p:txBody>
      </p:sp>
    </p:spTree>
    <p:extLst>
      <p:ext uri="{BB962C8B-B14F-4D97-AF65-F5344CB8AC3E}">
        <p14:creationId xmlns:p14="http://schemas.microsoft.com/office/powerpoint/2010/main" val="229829969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Change </a:t>
            </a:r>
            <a:r>
              <a:rPr lang="en-US" dirty="0" smtClean="0"/>
              <a:t>Default </a:t>
            </a:r>
            <a:r>
              <a:rPr lang="en-US" dirty="0"/>
              <a:t>C</a:t>
            </a:r>
            <a:r>
              <a:rPr lang="en-US" dirty="0" smtClean="0"/>
              <a:t>olor </a:t>
            </a:r>
            <a:r>
              <a:rPr lang="en-US" dirty="0"/>
              <a:t>D</a:t>
            </a:r>
            <a:r>
              <a:rPr lang="en-US" dirty="0" smtClean="0"/>
              <a:t>epth</a:t>
            </a:r>
            <a:endParaRPr lang="en-US" dirty="0"/>
          </a:p>
        </p:txBody>
      </p:sp>
      <p:sp>
        <p:nvSpPr>
          <p:cNvPr id="16387" name="Content Placeholder 6"/>
          <p:cNvSpPr>
            <a:spLocks noGrp="1"/>
          </p:cNvSpPr>
          <p:nvPr>
            <p:ph sz="half" idx="2"/>
          </p:nvPr>
        </p:nvSpPr>
        <p:spPr>
          <a:xfrm>
            <a:off x="457200" y="1428746"/>
            <a:ext cx="8429625" cy="4597401"/>
          </a:xfrm>
        </p:spPr>
        <p:txBody>
          <a:bodyPr/>
          <a:lstStyle/>
          <a:p>
            <a:r>
              <a:rPr lang="en-US" sz="3200" dirty="0"/>
              <a:t>The color depth for the display manager determines the maximum number of colors that can be displayed on the screen.  </a:t>
            </a:r>
            <a:endParaRPr lang="en-US" sz="3200" dirty="0" smtClean="0"/>
          </a:p>
          <a:p>
            <a:r>
              <a:rPr lang="en-US" sz="3200" dirty="0" smtClean="0"/>
              <a:t>Within </a:t>
            </a:r>
            <a:r>
              <a:rPr lang="en-US" sz="3200" dirty="0"/>
              <a:t>the Screen section of the </a:t>
            </a:r>
            <a:r>
              <a:rPr lang="en-US" sz="3200" dirty="0">
                <a:latin typeface="Courier New" panose="02070309020205020404" pitchFamily="49" charset="0"/>
                <a:cs typeface="Courier New" panose="02070309020205020404" pitchFamily="49" charset="0"/>
              </a:rPr>
              <a:t>/</a:t>
            </a:r>
            <a:r>
              <a:rPr lang="en-US" sz="3200" dirty="0" err="1">
                <a:latin typeface="Courier New" panose="02070309020205020404" pitchFamily="49" charset="0"/>
                <a:cs typeface="Courier New" panose="02070309020205020404" pitchFamily="49" charset="0"/>
              </a:rPr>
              <a:t>etc</a:t>
            </a:r>
            <a:r>
              <a:rPr lang="en-US" sz="3200" dirty="0">
                <a:latin typeface="Courier New" panose="02070309020205020404" pitchFamily="49" charset="0"/>
                <a:cs typeface="Courier New" panose="02070309020205020404" pitchFamily="49" charset="0"/>
              </a:rPr>
              <a:t>/X11/</a:t>
            </a:r>
            <a:r>
              <a:rPr lang="en-US" sz="3200" dirty="0" err="1">
                <a:latin typeface="Courier New" panose="02070309020205020404" pitchFamily="49" charset="0"/>
                <a:cs typeface="Courier New" panose="02070309020205020404" pitchFamily="49" charset="0"/>
              </a:rPr>
              <a:t>xorg.conf</a:t>
            </a:r>
            <a:r>
              <a:rPr lang="en-US" sz="3200" dirty="0"/>
              <a:t> file, the </a:t>
            </a:r>
            <a:r>
              <a:rPr lang="en-US" sz="3200" dirty="0" err="1"/>
              <a:t>DefaultDepth</a:t>
            </a:r>
            <a:r>
              <a:rPr lang="en-US" sz="3200" dirty="0"/>
              <a:t> should be set to a value that can be supported by the video card and monitor.</a:t>
            </a:r>
            <a:endParaRPr lang="en-US" sz="24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9918564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Change </a:t>
            </a:r>
            <a:r>
              <a:rPr lang="en-US" dirty="0" smtClean="0"/>
              <a:t>Default </a:t>
            </a:r>
            <a:r>
              <a:rPr lang="en-US" dirty="0"/>
              <a:t>C</a:t>
            </a:r>
            <a:r>
              <a:rPr lang="en-US" dirty="0" smtClean="0"/>
              <a:t>olor </a:t>
            </a:r>
            <a:r>
              <a:rPr lang="en-US" dirty="0"/>
              <a:t>D</a:t>
            </a:r>
            <a:r>
              <a:rPr lang="en-US" dirty="0" smtClean="0"/>
              <a:t>epth</a:t>
            </a:r>
            <a:endParaRPr lang="en-US" dirty="0"/>
          </a:p>
        </p:txBody>
      </p:sp>
      <p:sp>
        <p:nvSpPr>
          <p:cNvPr id="16387" name="Content Placeholder 6"/>
          <p:cNvSpPr>
            <a:spLocks noGrp="1"/>
          </p:cNvSpPr>
          <p:nvPr>
            <p:ph sz="half" idx="2"/>
          </p:nvPr>
        </p:nvSpPr>
        <p:spPr>
          <a:xfrm>
            <a:off x="457200" y="1428746"/>
            <a:ext cx="8429625" cy="4597401"/>
          </a:xfrm>
        </p:spPr>
        <p:txBody>
          <a:bodyPr/>
          <a:lstStyle/>
          <a:p>
            <a:r>
              <a:rPr lang="en-US" sz="3200" dirty="0"/>
              <a:t>The number that is specified is actually the exponent of the number 2, so a default depth of 16 indicates that 2 raised to the 16</a:t>
            </a:r>
            <a:r>
              <a:rPr lang="en-US" sz="3200" baseline="30000" dirty="0"/>
              <a:t>th</a:t>
            </a:r>
            <a:r>
              <a:rPr lang="en-US" sz="3200" dirty="0"/>
              <a:t> power number of colors </a:t>
            </a:r>
            <a:r>
              <a:rPr lang="en-US" sz="3200" dirty="0" smtClean="0"/>
              <a:t>or </a:t>
            </a:r>
            <a:r>
              <a:rPr lang="en-US" sz="3200" dirty="0"/>
              <a:t>65,536 </a:t>
            </a:r>
            <a:r>
              <a:rPr lang="en-US" sz="3200" dirty="0" smtClean="0"/>
              <a:t>colors </a:t>
            </a:r>
            <a:r>
              <a:rPr lang="en-US" sz="3200" dirty="0"/>
              <a:t>can be </a:t>
            </a:r>
            <a:r>
              <a:rPr lang="en-US" sz="3200" dirty="0" smtClean="0"/>
              <a:t>used: </a:t>
            </a:r>
            <a:endParaRPr lang="en-US" sz="3200" dirty="0"/>
          </a:p>
          <a:p>
            <a:pPr marL="1714500" lvl="4" indent="0">
              <a:buNone/>
            </a:pPr>
            <a:r>
              <a:rPr lang="en-US" sz="2000" dirty="0">
                <a:latin typeface="Courier New" panose="02070309020205020404" pitchFamily="49" charset="0"/>
                <a:cs typeface="Courier New" panose="02070309020205020404" pitchFamily="49" charset="0"/>
              </a:rPr>
              <a:t>Section "Screen"</a:t>
            </a:r>
          </a:p>
          <a:p>
            <a:pPr marL="1714500" lvl="4" indent="0">
              <a:buNone/>
            </a:pPr>
            <a:r>
              <a:rPr lang="en-US" sz="2000" dirty="0">
                <a:latin typeface="Courier New" panose="02070309020205020404" pitchFamily="49" charset="0"/>
                <a:cs typeface="Courier New" panose="02070309020205020404" pitchFamily="49" charset="0"/>
              </a:rPr>
              <a:t>Identifier    "Default Screen"</a:t>
            </a:r>
          </a:p>
          <a:p>
            <a:pPr marL="1714500" lvl="4" indent="0">
              <a:buNone/>
            </a:pPr>
            <a:r>
              <a:rPr lang="en-US" sz="2000" dirty="0">
                <a:latin typeface="Courier New" panose="02070309020205020404" pitchFamily="49" charset="0"/>
                <a:cs typeface="Courier New" panose="02070309020205020404" pitchFamily="49" charset="0"/>
              </a:rPr>
              <a:t>Monitor        "Monitor"</a:t>
            </a:r>
          </a:p>
          <a:p>
            <a:pPr marL="1714500" lvl="4" indent="0">
              <a:buNone/>
            </a:pPr>
            <a:r>
              <a:rPr lang="en-US" sz="2000" dirty="0">
                <a:latin typeface="Courier New" panose="02070309020205020404" pitchFamily="49" charset="0"/>
                <a:cs typeface="Courier New" panose="02070309020205020404" pitchFamily="49" charset="0"/>
              </a:rPr>
              <a:t>Device        "Video Card"</a:t>
            </a:r>
          </a:p>
          <a:p>
            <a:pPr marL="1714500" lvl="4" indent="0">
              <a:buNone/>
            </a:pPr>
            <a:r>
              <a:rPr lang="en-US" sz="2000" b="1" dirty="0" err="1">
                <a:latin typeface="Courier New" panose="02070309020205020404" pitchFamily="49" charset="0"/>
                <a:cs typeface="Courier New" panose="02070309020205020404" pitchFamily="49" charset="0"/>
              </a:rPr>
              <a:t>DefaultDepth</a:t>
            </a:r>
            <a:r>
              <a:rPr lang="en-US" sz="2000" b="1" dirty="0">
                <a:latin typeface="Courier New" panose="02070309020205020404" pitchFamily="49" charset="0"/>
                <a:cs typeface="Courier New" panose="02070309020205020404" pitchFamily="49" charset="0"/>
              </a:rPr>
              <a:t>    16</a:t>
            </a:r>
            <a:endParaRPr lang="en-US" sz="2000" dirty="0">
              <a:latin typeface="Courier New" panose="02070309020205020404" pitchFamily="49" charset="0"/>
              <a:cs typeface="Courier New" panose="02070309020205020404" pitchFamily="49" charset="0"/>
            </a:endParaRPr>
          </a:p>
          <a:p>
            <a:pPr marL="1714500" lvl="4" indent="0">
              <a:buNone/>
            </a:pPr>
            <a:r>
              <a:rPr lang="en-US" sz="2000" dirty="0">
                <a:latin typeface="Courier New" panose="02070309020205020404" pitchFamily="49" charset="0"/>
                <a:cs typeface="Courier New" panose="02070309020205020404" pitchFamily="49" charset="0"/>
              </a:rPr>
              <a:t>Modes        "1024x768"</a:t>
            </a:r>
          </a:p>
          <a:p>
            <a:pPr marL="1714500" lvl="4" indent="0">
              <a:buNone/>
            </a:pPr>
            <a:r>
              <a:rPr lang="en-US" sz="2000" dirty="0" err="1">
                <a:latin typeface="Courier New" panose="02070309020205020404" pitchFamily="49" charset="0"/>
                <a:cs typeface="Courier New" panose="02070309020205020404" pitchFamily="49" charset="0"/>
              </a:rPr>
              <a:t>EndSection</a:t>
            </a:r>
            <a:endParaRPr lang="en-US" sz="20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3890418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smtClean="0"/>
              <a:t>Step by Step: Connecting to a Remote Display</a:t>
            </a:r>
            <a:endParaRPr lang="en-US" dirty="0"/>
          </a:p>
        </p:txBody>
      </p:sp>
      <p:sp>
        <p:nvSpPr>
          <p:cNvPr id="16387" name="Content Placeholder 6"/>
          <p:cNvSpPr>
            <a:spLocks noGrp="1"/>
          </p:cNvSpPr>
          <p:nvPr>
            <p:ph sz="half" idx="2"/>
          </p:nvPr>
        </p:nvSpPr>
        <p:spPr>
          <a:xfrm>
            <a:off x="457200" y="1528762"/>
            <a:ext cx="8229600" cy="4597401"/>
          </a:xfrm>
        </p:spPr>
        <p:txBody>
          <a:bodyPr/>
          <a:lstStyle/>
          <a:p>
            <a:pPr marL="0" indent="0">
              <a:buNone/>
            </a:pPr>
            <a:r>
              <a:rPr lang="en-US" sz="3200" dirty="0"/>
              <a:t>The first step in attempting to use an X server remotely will be for the user who is about to make a remote connection to permit connections back to their system's X server by adding the host with the </a:t>
            </a:r>
            <a:r>
              <a:rPr lang="en-US" sz="3200" dirty="0" err="1">
                <a:latin typeface="Courier New" panose="02070309020205020404" pitchFamily="49" charset="0"/>
                <a:cs typeface="Courier New" panose="02070309020205020404" pitchFamily="49" charset="0"/>
              </a:rPr>
              <a:t>xhost</a:t>
            </a:r>
            <a:r>
              <a:rPr lang="en-US" sz="3200" dirty="0"/>
              <a:t> command that they are able to connect to.</a:t>
            </a:r>
            <a:endParaRPr lang="en-US" sz="32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39092371"/>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smtClean="0"/>
              <a:t>Step by Step: Connecting to a Remote Display</a:t>
            </a:r>
            <a:endParaRPr lang="en-US" dirty="0"/>
          </a:p>
        </p:txBody>
      </p:sp>
      <p:sp>
        <p:nvSpPr>
          <p:cNvPr id="16387" name="Content Placeholder 6"/>
          <p:cNvSpPr>
            <a:spLocks noGrp="1"/>
          </p:cNvSpPr>
          <p:nvPr>
            <p:ph sz="half" idx="2"/>
          </p:nvPr>
        </p:nvSpPr>
        <p:spPr>
          <a:xfrm>
            <a:off x="457200" y="1528762"/>
            <a:ext cx="8229600" cy="4597401"/>
          </a:xfrm>
        </p:spPr>
        <p:txBody>
          <a:bodyPr/>
          <a:lstStyle/>
          <a:p>
            <a:pPr marL="0" indent="0">
              <a:buNone/>
            </a:pPr>
            <a:r>
              <a:rPr lang="en-US" sz="3200" dirty="0"/>
              <a:t>For example, if you are about to connect to a system with a name that can be resolved to a name of "centos", then you should execute:</a:t>
            </a:r>
          </a:p>
          <a:p>
            <a:pPr marL="0" indent="0">
              <a:buNone/>
            </a:pPr>
            <a:r>
              <a:rPr lang="en-US" sz="3200" dirty="0"/>
              <a:t> </a:t>
            </a:r>
          </a:p>
          <a:p>
            <a:pPr marL="0" indent="0">
              <a:buNone/>
            </a:pPr>
            <a:r>
              <a:rPr lang="en-US" sz="3200" dirty="0" err="1">
                <a:latin typeface="Courier New" panose="02070309020205020404" pitchFamily="49" charset="0"/>
                <a:cs typeface="Courier New" panose="02070309020205020404" pitchFamily="49" charset="0"/>
              </a:rPr>
              <a:t>xhost</a:t>
            </a:r>
            <a:r>
              <a:rPr lang="en-US" sz="3200" dirty="0">
                <a:latin typeface="Courier New" panose="02070309020205020404" pitchFamily="49" charset="0"/>
                <a:cs typeface="Courier New" panose="02070309020205020404" pitchFamily="49" charset="0"/>
              </a:rPr>
              <a:t> +centos</a:t>
            </a:r>
          </a:p>
          <a:p>
            <a:pPr marL="0" indent="0">
              <a:buNone/>
            </a:pPr>
            <a:r>
              <a:rPr lang="en-US" sz="3200" dirty="0"/>
              <a:t> </a:t>
            </a:r>
          </a:p>
        </p:txBody>
      </p:sp>
    </p:spTree>
    <p:extLst>
      <p:ext uri="{BB962C8B-B14F-4D97-AF65-F5344CB8AC3E}">
        <p14:creationId xmlns:p14="http://schemas.microsoft.com/office/powerpoint/2010/main" val="128916035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Configuring Display Managers</a:t>
            </a:r>
          </a:p>
        </p:txBody>
      </p:sp>
      <p:sp>
        <p:nvSpPr>
          <p:cNvPr id="16387" name="Content Placeholder 6"/>
          <p:cNvSpPr>
            <a:spLocks noGrp="1"/>
          </p:cNvSpPr>
          <p:nvPr>
            <p:ph sz="half" idx="2"/>
          </p:nvPr>
        </p:nvSpPr>
        <p:spPr>
          <a:xfrm>
            <a:off x="600074" y="1528762"/>
            <a:ext cx="8086725" cy="4597401"/>
          </a:xfrm>
        </p:spPr>
        <p:txBody>
          <a:bodyPr/>
          <a:lstStyle/>
          <a:p>
            <a:r>
              <a:rPr lang="en-US" sz="3200" dirty="0"/>
              <a:t>There are several different display managers available for X windows.  </a:t>
            </a:r>
            <a:endParaRPr lang="en-US" sz="3200" dirty="0" smtClean="0"/>
          </a:p>
          <a:p>
            <a:r>
              <a:rPr lang="en-US" sz="3200" dirty="0" smtClean="0"/>
              <a:t>Recall </a:t>
            </a:r>
            <a:r>
              <a:rPr lang="en-US" sz="3200" dirty="0"/>
              <a:t>that a display manager is the part of the X Window system that allows a user to log in graphically.  </a:t>
            </a:r>
            <a:endParaRPr lang="en-US" sz="3200" dirty="0" smtClean="0"/>
          </a:p>
          <a:p>
            <a:r>
              <a:rPr lang="en-US" sz="3200" dirty="0" smtClean="0"/>
              <a:t>Typically </a:t>
            </a:r>
            <a:r>
              <a:rPr lang="en-US" sz="3200" dirty="0"/>
              <a:t>these display managers are included as part of the desktop </a:t>
            </a:r>
            <a:r>
              <a:rPr lang="en-US" sz="3200" dirty="0" smtClean="0"/>
              <a:t>environment.</a:t>
            </a:r>
            <a:endParaRPr lang="en-US" sz="3200" b="1" dirty="0"/>
          </a:p>
          <a:p>
            <a:endParaRPr lang="en-US" sz="3200" dirty="0"/>
          </a:p>
        </p:txBody>
      </p:sp>
    </p:spTree>
    <p:extLst>
      <p:ext uri="{BB962C8B-B14F-4D97-AF65-F5344CB8AC3E}">
        <p14:creationId xmlns:p14="http://schemas.microsoft.com/office/powerpoint/2010/main" val="3658018028"/>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smtClean="0"/>
              <a:t>Step by Step: Connecting to a Remote Display</a:t>
            </a:r>
            <a:endParaRPr lang="en-US" dirty="0"/>
          </a:p>
        </p:txBody>
      </p:sp>
      <p:sp>
        <p:nvSpPr>
          <p:cNvPr id="16387" name="Content Placeholder 6"/>
          <p:cNvSpPr>
            <a:spLocks noGrp="1"/>
          </p:cNvSpPr>
          <p:nvPr>
            <p:ph sz="half" idx="2"/>
          </p:nvPr>
        </p:nvSpPr>
        <p:spPr>
          <a:xfrm>
            <a:off x="457200" y="1528762"/>
            <a:ext cx="8229600" cy="4597401"/>
          </a:xfrm>
        </p:spPr>
        <p:txBody>
          <a:bodyPr/>
          <a:lstStyle/>
          <a:p>
            <a:pPr marL="0" indent="0">
              <a:buNone/>
            </a:pPr>
            <a:r>
              <a:rPr lang="en-US" sz="3200" dirty="0"/>
              <a:t>The second step is to make the connection to the remote host with the </a:t>
            </a:r>
            <a:r>
              <a:rPr lang="en-US" sz="3200" dirty="0">
                <a:latin typeface="Courier New" panose="02070309020205020404" pitchFamily="49" charset="0"/>
                <a:cs typeface="Courier New" panose="02070309020205020404" pitchFamily="49" charset="0"/>
              </a:rPr>
              <a:t>telnet</a:t>
            </a:r>
            <a:r>
              <a:rPr lang="en-US" sz="3200" dirty="0"/>
              <a:t> command.  To connect to the centos system with the </a:t>
            </a:r>
            <a:r>
              <a:rPr lang="en-US" sz="3200" dirty="0">
                <a:latin typeface="Courier New" panose="02070309020205020404" pitchFamily="49" charset="0"/>
                <a:cs typeface="Courier New" panose="02070309020205020404" pitchFamily="49" charset="0"/>
              </a:rPr>
              <a:t>telnet</a:t>
            </a:r>
            <a:r>
              <a:rPr lang="en-US" sz="3200" dirty="0"/>
              <a:t> command, execute:</a:t>
            </a:r>
          </a:p>
          <a:p>
            <a:pPr marL="0" indent="0">
              <a:buNone/>
            </a:pPr>
            <a:r>
              <a:rPr lang="en-US" sz="3200" dirty="0"/>
              <a:t> </a:t>
            </a:r>
          </a:p>
          <a:p>
            <a:pPr marL="0" indent="0">
              <a:buNone/>
            </a:pPr>
            <a:r>
              <a:rPr lang="en-US" sz="3200" dirty="0">
                <a:latin typeface="Courier New" panose="02070309020205020404" pitchFamily="49" charset="0"/>
                <a:cs typeface="Courier New" panose="02070309020205020404" pitchFamily="49" charset="0"/>
              </a:rPr>
              <a:t>telnet centos</a:t>
            </a:r>
          </a:p>
          <a:p>
            <a:pPr marL="0" indent="0">
              <a:buNone/>
            </a:pPr>
            <a:r>
              <a:rPr lang="en-US" sz="3200" dirty="0"/>
              <a:t> </a:t>
            </a:r>
          </a:p>
        </p:txBody>
      </p:sp>
    </p:spTree>
    <p:extLst>
      <p:ext uri="{BB962C8B-B14F-4D97-AF65-F5344CB8AC3E}">
        <p14:creationId xmlns:p14="http://schemas.microsoft.com/office/powerpoint/2010/main" val="653004998"/>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smtClean="0"/>
              <a:t>Step by Step: Connecting to a Remote Display</a:t>
            </a:r>
            <a:endParaRPr lang="en-US" dirty="0"/>
          </a:p>
        </p:txBody>
      </p:sp>
      <p:sp>
        <p:nvSpPr>
          <p:cNvPr id="16387" name="Content Placeholder 6"/>
          <p:cNvSpPr>
            <a:spLocks noGrp="1"/>
          </p:cNvSpPr>
          <p:nvPr>
            <p:ph sz="half" idx="2"/>
          </p:nvPr>
        </p:nvSpPr>
        <p:spPr>
          <a:xfrm>
            <a:off x="457200" y="1528762"/>
            <a:ext cx="8229600" cy="4597401"/>
          </a:xfrm>
        </p:spPr>
        <p:txBody>
          <a:bodyPr/>
          <a:lstStyle/>
          <a:p>
            <a:pPr marL="0" indent="0">
              <a:buNone/>
            </a:pPr>
            <a:r>
              <a:rPr lang="en-US" sz="3200" dirty="0"/>
              <a:t>The second step is to make the connection to the remote host with the </a:t>
            </a:r>
            <a:r>
              <a:rPr lang="en-US" sz="3200" dirty="0">
                <a:latin typeface="Courier New" panose="02070309020205020404" pitchFamily="49" charset="0"/>
                <a:cs typeface="Courier New" panose="02070309020205020404" pitchFamily="49" charset="0"/>
              </a:rPr>
              <a:t>telnet</a:t>
            </a:r>
            <a:r>
              <a:rPr lang="en-US" sz="3200" dirty="0"/>
              <a:t> command.  To connect to the centos system with the </a:t>
            </a:r>
            <a:r>
              <a:rPr lang="en-US" sz="3200" dirty="0">
                <a:latin typeface="Courier New" panose="02070309020205020404" pitchFamily="49" charset="0"/>
                <a:cs typeface="Courier New" panose="02070309020205020404" pitchFamily="49" charset="0"/>
              </a:rPr>
              <a:t>telnet</a:t>
            </a:r>
            <a:r>
              <a:rPr lang="en-US" sz="3200" dirty="0"/>
              <a:t> command, execute</a:t>
            </a:r>
            <a:r>
              <a:rPr lang="en-US" sz="3200" dirty="0" smtClean="0"/>
              <a:t>:</a:t>
            </a:r>
            <a:endParaRPr lang="en-US" sz="3200" dirty="0"/>
          </a:p>
          <a:p>
            <a:pPr marL="0" indent="0">
              <a:buNone/>
            </a:pPr>
            <a:r>
              <a:rPr lang="en-US" sz="3200" dirty="0">
                <a:latin typeface="Courier New" panose="02070309020205020404" pitchFamily="49" charset="0"/>
                <a:cs typeface="Courier New" panose="02070309020205020404" pitchFamily="49" charset="0"/>
              </a:rPr>
              <a:t>telnet centos</a:t>
            </a:r>
          </a:p>
          <a:p>
            <a:pPr marL="0" indent="0">
              <a:buNone/>
            </a:pPr>
            <a:r>
              <a:rPr lang="en-US" sz="3200" dirty="0"/>
              <a:t> </a:t>
            </a:r>
            <a:r>
              <a:rPr lang="en-US" sz="3200" dirty="0" smtClean="0"/>
              <a:t>As </a:t>
            </a:r>
            <a:r>
              <a:rPr lang="en-US" sz="3200" dirty="0"/>
              <a:t>long as the centos system was running a telnet server, then you should be able to login with a valid username and password.   </a:t>
            </a:r>
          </a:p>
          <a:p>
            <a:pPr marL="0" indent="0">
              <a:buNone/>
            </a:pPr>
            <a:endParaRPr lang="en-US" sz="3200" dirty="0"/>
          </a:p>
        </p:txBody>
      </p:sp>
    </p:spTree>
    <p:extLst>
      <p:ext uri="{BB962C8B-B14F-4D97-AF65-F5344CB8AC3E}">
        <p14:creationId xmlns:p14="http://schemas.microsoft.com/office/powerpoint/2010/main" val="126394359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smtClean="0"/>
              <a:t>Step by Step: Connecting to a Remote Display</a:t>
            </a:r>
            <a:endParaRPr lang="en-US" dirty="0"/>
          </a:p>
        </p:txBody>
      </p:sp>
      <p:sp>
        <p:nvSpPr>
          <p:cNvPr id="16387" name="Content Placeholder 6"/>
          <p:cNvSpPr>
            <a:spLocks noGrp="1"/>
          </p:cNvSpPr>
          <p:nvPr>
            <p:ph sz="half" idx="2"/>
          </p:nvPr>
        </p:nvSpPr>
        <p:spPr>
          <a:xfrm>
            <a:off x="457200" y="1528762"/>
            <a:ext cx="8229600" cy="4597401"/>
          </a:xfrm>
        </p:spPr>
        <p:txBody>
          <a:bodyPr/>
          <a:lstStyle/>
          <a:p>
            <a:pPr marL="0" indent="0">
              <a:buNone/>
            </a:pPr>
            <a:r>
              <a:rPr lang="en-US" sz="3200" dirty="0"/>
              <a:t>The third step would be to set your DISPLAY environment variable.  In some cases, the value of the variable may be appropriately set automatically and you will not have to change it. If however the DISPLAY variable contains a hostname that does not resolve back to the address of the system where the user used telnet to start the connection, then it will have to be set. </a:t>
            </a:r>
          </a:p>
        </p:txBody>
      </p:sp>
    </p:spTree>
    <p:extLst>
      <p:ext uri="{BB962C8B-B14F-4D97-AF65-F5344CB8AC3E}">
        <p14:creationId xmlns:p14="http://schemas.microsoft.com/office/powerpoint/2010/main" val="298904121"/>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smtClean="0"/>
              <a:t>Step by Step: Connecting to a Remote Display</a:t>
            </a:r>
            <a:endParaRPr lang="en-US" dirty="0"/>
          </a:p>
        </p:txBody>
      </p:sp>
      <p:sp>
        <p:nvSpPr>
          <p:cNvPr id="16387" name="Content Placeholder 6"/>
          <p:cNvSpPr>
            <a:spLocks noGrp="1"/>
          </p:cNvSpPr>
          <p:nvPr>
            <p:ph sz="half" idx="2"/>
          </p:nvPr>
        </p:nvSpPr>
        <p:spPr>
          <a:xfrm>
            <a:off x="457200" y="1528762"/>
            <a:ext cx="8229600" cy="4597401"/>
          </a:xfrm>
        </p:spPr>
        <p:txBody>
          <a:bodyPr/>
          <a:lstStyle/>
          <a:p>
            <a:pPr marL="0" indent="0">
              <a:buNone/>
            </a:pPr>
            <a:r>
              <a:rPr lang="en-US" sz="3200" dirty="0" smtClean="0"/>
              <a:t>For </a:t>
            </a:r>
            <a:r>
              <a:rPr lang="en-US" sz="3200" dirty="0"/>
              <a:t>example, if you executed:</a:t>
            </a:r>
          </a:p>
          <a:p>
            <a:pPr marL="0" indent="0">
              <a:buNone/>
            </a:pPr>
            <a:r>
              <a:rPr lang="en-US" dirty="0">
                <a:latin typeface="Courier New" panose="02070309020205020404" pitchFamily="49" charset="0"/>
                <a:cs typeface="Courier New" panose="02070309020205020404" pitchFamily="49" charset="0"/>
              </a:rPr>
              <a:t> </a:t>
            </a:r>
            <a:r>
              <a:rPr lang="en-US" dirty="0" smtClean="0">
                <a:latin typeface="Courier New" panose="02070309020205020404" pitchFamily="49" charset="0"/>
                <a:cs typeface="Courier New" panose="02070309020205020404" pitchFamily="49" charset="0"/>
              </a:rPr>
              <a:t>echo </a:t>
            </a:r>
            <a:r>
              <a:rPr lang="en-US" dirty="0">
                <a:latin typeface="Courier New" panose="02070309020205020404" pitchFamily="49" charset="0"/>
                <a:cs typeface="Courier New" panose="02070309020205020404" pitchFamily="49" charset="0"/>
              </a:rPr>
              <a:t>$DISPLAY</a:t>
            </a:r>
          </a:p>
          <a:p>
            <a:pPr marL="0" indent="0">
              <a:buNone/>
            </a:pPr>
            <a:r>
              <a:rPr lang="en-US" sz="3200" dirty="0"/>
              <a:t> </a:t>
            </a:r>
            <a:r>
              <a:rPr lang="en-US" sz="3200" dirty="0" smtClean="0"/>
              <a:t>If </a:t>
            </a:r>
            <a:r>
              <a:rPr lang="en-US" sz="3200" dirty="0"/>
              <a:t>the output of this command was:</a:t>
            </a:r>
          </a:p>
          <a:p>
            <a:pPr marL="0" indent="0">
              <a:buNone/>
            </a:pPr>
            <a:r>
              <a:rPr lang="en-US" dirty="0">
                <a:latin typeface="Courier New" panose="02070309020205020404" pitchFamily="49" charset="0"/>
                <a:cs typeface="Courier New" panose="02070309020205020404" pitchFamily="49" charset="0"/>
              </a:rPr>
              <a:t> </a:t>
            </a:r>
            <a:r>
              <a:rPr lang="en-US" dirty="0" smtClean="0">
                <a:latin typeface="Courier New" panose="02070309020205020404" pitchFamily="49" charset="0"/>
                <a:cs typeface="Courier New" panose="02070309020205020404" pitchFamily="49" charset="0"/>
              </a:rPr>
              <a:t>localhost.localdomain:0.0</a:t>
            </a:r>
            <a:endParaRPr lang="en-US" dirty="0">
              <a:latin typeface="Courier New" panose="02070309020205020404" pitchFamily="49" charset="0"/>
              <a:cs typeface="Courier New" panose="02070309020205020404" pitchFamily="49" charset="0"/>
            </a:endParaRPr>
          </a:p>
          <a:p>
            <a:pPr marL="0" indent="0">
              <a:buNone/>
            </a:pPr>
            <a:r>
              <a:rPr lang="en-US" sz="2800" dirty="0"/>
              <a:t> </a:t>
            </a:r>
            <a:r>
              <a:rPr lang="en-US" sz="2800" dirty="0" smtClean="0"/>
              <a:t>This </a:t>
            </a:r>
            <a:r>
              <a:rPr lang="en-US" sz="2800" dirty="0"/>
              <a:t>means that the X client should try to use the </a:t>
            </a:r>
            <a:r>
              <a:rPr lang="en-US" sz="2800" dirty="0" err="1"/>
              <a:t>localhost</a:t>
            </a:r>
            <a:r>
              <a:rPr lang="en-US" sz="2800" dirty="0"/>
              <a:t> system's first display (0.0).  </a:t>
            </a:r>
            <a:r>
              <a:rPr lang="en-US" sz="2800" dirty="0" smtClean="0"/>
              <a:t>But </a:t>
            </a:r>
            <a:r>
              <a:rPr lang="en-US" sz="2800" dirty="0" err="1" smtClean="0"/>
              <a:t>localhost</a:t>
            </a:r>
            <a:r>
              <a:rPr lang="en-US" sz="2800" dirty="0" smtClean="0"/>
              <a:t> </a:t>
            </a:r>
            <a:r>
              <a:rPr lang="en-US" sz="2800" dirty="0"/>
              <a:t>in this context refers to the host that you have connected to (not the remote system running the X server) this setting will not work correctly.</a:t>
            </a:r>
          </a:p>
        </p:txBody>
      </p:sp>
    </p:spTree>
    <p:extLst>
      <p:ext uri="{BB962C8B-B14F-4D97-AF65-F5344CB8AC3E}">
        <p14:creationId xmlns:p14="http://schemas.microsoft.com/office/powerpoint/2010/main" val="3756369965"/>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smtClean="0"/>
              <a:t>Step by Step: Connecting to a Remote Display</a:t>
            </a:r>
            <a:endParaRPr lang="en-US" dirty="0"/>
          </a:p>
        </p:txBody>
      </p:sp>
      <p:sp>
        <p:nvSpPr>
          <p:cNvPr id="16387" name="Content Placeholder 6"/>
          <p:cNvSpPr>
            <a:spLocks noGrp="1"/>
          </p:cNvSpPr>
          <p:nvPr>
            <p:ph sz="half" idx="2"/>
          </p:nvPr>
        </p:nvSpPr>
        <p:spPr>
          <a:xfrm>
            <a:off x="457200" y="1528762"/>
            <a:ext cx="8229600" cy="4597401"/>
          </a:xfrm>
        </p:spPr>
        <p:txBody>
          <a:bodyPr/>
          <a:lstStyle/>
          <a:p>
            <a:pPr marL="0" indent="0">
              <a:buNone/>
            </a:pPr>
            <a:r>
              <a:rPr lang="en-US" sz="3200" dirty="0" smtClean="0"/>
              <a:t>If the </a:t>
            </a:r>
            <a:r>
              <a:rPr lang="en-US" sz="3200" dirty="0"/>
              <a:t>output of </a:t>
            </a:r>
            <a:r>
              <a:rPr lang="en-US" sz="3200" dirty="0">
                <a:latin typeface="Courier New" panose="02070309020205020404" pitchFamily="49" charset="0"/>
                <a:cs typeface="Courier New" panose="02070309020205020404" pitchFamily="49" charset="0"/>
              </a:rPr>
              <a:t>echo $DISPLAY</a:t>
            </a:r>
            <a:r>
              <a:rPr lang="en-US" sz="3200" dirty="0"/>
              <a:t> is as shown below, then </a:t>
            </a:r>
            <a:r>
              <a:rPr lang="en-US" sz="3200" dirty="0" smtClean="0"/>
              <a:t>graphical </a:t>
            </a:r>
            <a:r>
              <a:rPr lang="en-US" sz="3200" dirty="0"/>
              <a:t>output will be sent to the remote machine, server1</a:t>
            </a:r>
            <a:r>
              <a:rPr lang="en-US" sz="3200" dirty="0" smtClean="0"/>
              <a:t>:</a:t>
            </a:r>
            <a:endParaRPr lang="en-US" sz="3200" dirty="0"/>
          </a:p>
          <a:p>
            <a:pPr marL="0" indent="0">
              <a:buNone/>
            </a:pPr>
            <a:r>
              <a:rPr lang="en-US" sz="2800" dirty="0">
                <a:latin typeface="Courier New" panose="02070309020205020404" pitchFamily="49" charset="0"/>
                <a:cs typeface="Courier New" panose="02070309020205020404" pitchFamily="49" charset="0"/>
              </a:rPr>
              <a:t>server1.test:0.0</a:t>
            </a:r>
          </a:p>
          <a:p>
            <a:pPr marL="0" indent="0">
              <a:buNone/>
            </a:pPr>
            <a:r>
              <a:rPr lang="en-US" sz="3200" dirty="0"/>
              <a:t> </a:t>
            </a:r>
            <a:r>
              <a:rPr lang="en-US" sz="3200" dirty="0" smtClean="0"/>
              <a:t>If </a:t>
            </a:r>
            <a:r>
              <a:rPr lang="en-US" sz="3200" dirty="0"/>
              <a:t>you need to set the DISPLAY variable manually, execute the following command:</a:t>
            </a:r>
          </a:p>
          <a:p>
            <a:pPr marL="0" indent="0">
              <a:buNone/>
            </a:pPr>
            <a:r>
              <a:rPr lang="en-US" sz="2800" dirty="0" smtClean="0">
                <a:latin typeface="Courier New" panose="02070309020205020404" pitchFamily="49" charset="0"/>
                <a:cs typeface="Courier New" panose="02070309020205020404" pitchFamily="49" charset="0"/>
              </a:rPr>
              <a:t>export DISPLAY=server1.test:0.0</a:t>
            </a:r>
            <a:endParaRPr lang="en-US" sz="28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522819456"/>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smtClean="0"/>
              <a:t>Step by Step: Connecting to a Remote Display</a:t>
            </a:r>
            <a:endParaRPr lang="en-US" dirty="0"/>
          </a:p>
        </p:txBody>
      </p:sp>
      <p:sp>
        <p:nvSpPr>
          <p:cNvPr id="16387" name="Content Placeholder 6"/>
          <p:cNvSpPr>
            <a:spLocks noGrp="1"/>
          </p:cNvSpPr>
          <p:nvPr>
            <p:ph sz="half" idx="2"/>
          </p:nvPr>
        </p:nvSpPr>
        <p:spPr>
          <a:xfrm>
            <a:off x="457200" y="1528762"/>
            <a:ext cx="8229600" cy="4597401"/>
          </a:xfrm>
        </p:spPr>
        <p:txBody>
          <a:bodyPr/>
          <a:lstStyle/>
          <a:p>
            <a:r>
              <a:rPr lang="en-US" sz="3200" dirty="0"/>
              <a:t>The final step would be to verify that an X client would be able to connect back to the X server where the user originated.  </a:t>
            </a:r>
            <a:endParaRPr lang="en-US" sz="3200" dirty="0" smtClean="0"/>
          </a:p>
          <a:p>
            <a:r>
              <a:rPr lang="en-US" sz="3200" dirty="0" smtClean="0"/>
              <a:t>Executing </a:t>
            </a:r>
            <a:r>
              <a:rPr lang="en-US" sz="3200" dirty="0"/>
              <a:t>almost any graphical application would work at this step.  </a:t>
            </a:r>
            <a:endParaRPr lang="en-US" sz="3200" dirty="0" smtClean="0"/>
          </a:p>
          <a:p>
            <a:r>
              <a:rPr lang="en-US" sz="3200" dirty="0" smtClean="0"/>
              <a:t>For </a:t>
            </a:r>
            <a:r>
              <a:rPr lang="en-US" sz="3200" dirty="0"/>
              <a:t>example, you could execute one of the simpler applications which will display an analog clock:</a:t>
            </a:r>
          </a:p>
          <a:p>
            <a:pPr marL="800100" lvl="2" indent="0">
              <a:buNone/>
            </a:pPr>
            <a:r>
              <a:rPr lang="en-US" sz="2600" dirty="0">
                <a:latin typeface="Courier New" panose="02070309020205020404" pitchFamily="49" charset="0"/>
                <a:cs typeface="Courier New" panose="02070309020205020404" pitchFamily="49" charset="0"/>
              </a:rPr>
              <a:t> </a:t>
            </a:r>
            <a:r>
              <a:rPr lang="en-US" sz="2600" dirty="0" err="1" smtClean="0">
                <a:latin typeface="Courier New" panose="02070309020205020404" pitchFamily="49" charset="0"/>
                <a:cs typeface="Courier New" panose="02070309020205020404" pitchFamily="49" charset="0"/>
              </a:rPr>
              <a:t>xclock</a:t>
            </a:r>
            <a:endParaRPr lang="en-US" sz="26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270220849"/>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smtClean="0"/>
              <a:t>Step by Step: Connecting to a Remote Display</a:t>
            </a:r>
            <a:endParaRPr lang="en-US" dirty="0"/>
          </a:p>
        </p:txBody>
      </p:sp>
      <p:sp>
        <p:nvSpPr>
          <p:cNvPr id="16387" name="Content Placeholder 6"/>
          <p:cNvSpPr>
            <a:spLocks noGrp="1"/>
          </p:cNvSpPr>
          <p:nvPr>
            <p:ph sz="half" idx="2"/>
          </p:nvPr>
        </p:nvSpPr>
        <p:spPr>
          <a:xfrm>
            <a:off x="457200" y="1528762"/>
            <a:ext cx="8229600" cy="4597401"/>
          </a:xfrm>
        </p:spPr>
        <p:txBody>
          <a:bodyPr/>
          <a:lstStyle/>
          <a:p>
            <a:r>
              <a:rPr lang="en-US" sz="3200" dirty="0"/>
              <a:t>If you see a graphical clock on the correct system, then you know that it is </a:t>
            </a:r>
            <a:r>
              <a:rPr lang="en-US" sz="3200" dirty="0" smtClean="0"/>
              <a:t>working. </a:t>
            </a:r>
          </a:p>
          <a:p>
            <a:r>
              <a:rPr lang="en-US" sz="3200" dirty="0" smtClean="0"/>
              <a:t>Otherwise </a:t>
            </a:r>
            <a:r>
              <a:rPr lang="en-US" sz="3200" dirty="0"/>
              <a:t>if you see output like below, then you know you have a problem</a:t>
            </a:r>
            <a:r>
              <a:rPr lang="en-US" sz="3200" dirty="0" smtClean="0"/>
              <a:t>:</a:t>
            </a:r>
          </a:p>
          <a:p>
            <a:endParaRPr lang="en-US" sz="3200" dirty="0"/>
          </a:p>
          <a:p>
            <a:pPr marL="800100" lvl="2" indent="0">
              <a:buNone/>
            </a:pPr>
            <a:r>
              <a:rPr lang="en-US" dirty="0">
                <a:latin typeface="Courier New" panose="02070309020205020404" pitchFamily="49" charset="0"/>
                <a:cs typeface="Courier New" panose="02070309020205020404" pitchFamily="49" charset="0"/>
              </a:rPr>
              <a:t>Error: Can't open display: localhost.localdomain:0.0</a:t>
            </a:r>
          </a:p>
        </p:txBody>
      </p:sp>
    </p:spTree>
    <p:extLst>
      <p:ext uri="{BB962C8B-B14F-4D97-AF65-F5344CB8AC3E}">
        <p14:creationId xmlns:p14="http://schemas.microsoft.com/office/powerpoint/2010/main" val="4046025986"/>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smtClean="0"/>
              <a:t>Step by Step: Connecting to a Remote Display</a:t>
            </a:r>
            <a:endParaRPr lang="en-US" dirty="0"/>
          </a:p>
        </p:txBody>
      </p:sp>
      <p:sp>
        <p:nvSpPr>
          <p:cNvPr id="16387" name="Content Placeholder 6"/>
          <p:cNvSpPr>
            <a:spLocks noGrp="1"/>
          </p:cNvSpPr>
          <p:nvPr>
            <p:ph sz="half" idx="2"/>
          </p:nvPr>
        </p:nvSpPr>
        <p:spPr>
          <a:xfrm>
            <a:off x="457200" y="1528762"/>
            <a:ext cx="8229600" cy="4597401"/>
          </a:xfrm>
        </p:spPr>
        <p:txBody>
          <a:bodyPr/>
          <a:lstStyle/>
          <a:p>
            <a:r>
              <a:rPr lang="en-US" sz="3200" dirty="0"/>
              <a:t>Keep in mind that even with a correctly configured </a:t>
            </a:r>
            <a:r>
              <a:rPr lang="en-US" sz="3200" dirty="0" err="1"/>
              <a:t>xhost</a:t>
            </a:r>
            <a:r>
              <a:rPr lang="en-US" sz="3200" dirty="0"/>
              <a:t> and DISPLAY variable, remote </a:t>
            </a:r>
            <a:r>
              <a:rPr lang="en-US" sz="3200" dirty="0" smtClean="0"/>
              <a:t>display </a:t>
            </a:r>
            <a:r>
              <a:rPr lang="en-US" sz="3200" dirty="0"/>
              <a:t>may not work.  You could also </a:t>
            </a:r>
            <a:r>
              <a:rPr lang="en-US" sz="3200" dirty="0" smtClean="0"/>
              <a:t>check:</a:t>
            </a:r>
            <a:endParaRPr lang="en-US" sz="3200" dirty="0"/>
          </a:p>
          <a:p>
            <a:pPr lvl="1"/>
            <a:r>
              <a:rPr lang="en-US" sz="2800" dirty="0"/>
              <a:t>Firewall settings on both </a:t>
            </a:r>
            <a:r>
              <a:rPr lang="en-US" sz="2800" dirty="0" smtClean="0"/>
              <a:t>system</a:t>
            </a:r>
            <a:endParaRPr lang="en-US" sz="2800" dirty="0"/>
          </a:p>
          <a:p>
            <a:pPr lvl="1"/>
            <a:r>
              <a:rPr lang="en-US" sz="2800" dirty="0"/>
              <a:t>Host access restrictions in /</a:t>
            </a:r>
            <a:r>
              <a:rPr lang="en-US" sz="2800" dirty="0" err="1"/>
              <a:t>etc</a:t>
            </a:r>
            <a:r>
              <a:rPr lang="en-US" sz="2800" dirty="0"/>
              <a:t>/</a:t>
            </a:r>
            <a:r>
              <a:rPr lang="en-US" sz="2800" dirty="0" err="1"/>
              <a:t>hosts.allow</a:t>
            </a:r>
            <a:r>
              <a:rPr lang="en-US" sz="2800" dirty="0"/>
              <a:t> and /</a:t>
            </a:r>
            <a:r>
              <a:rPr lang="en-US" sz="2800" dirty="0" err="1"/>
              <a:t>etc</a:t>
            </a:r>
            <a:r>
              <a:rPr lang="en-US" sz="2800" dirty="0"/>
              <a:t>/</a:t>
            </a:r>
            <a:r>
              <a:rPr lang="en-US" sz="2800" dirty="0" err="1"/>
              <a:t>hosts.deny</a:t>
            </a:r>
            <a:r>
              <a:rPr lang="en-US" sz="2800" dirty="0"/>
              <a:t> files</a:t>
            </a:r>
          </a:p>
          <a:p>
            <a:pPr lvl="1"/>
            <a:r>
              <a:rPr lang="en-US" sz="2800" dirty="0"/>
              <a:t>Telnet server settings on system that is supposed to accept telnet login</a:t>
            </a:r>
          </a:p>
          <a:p>
            <a:pPr lvl="1"/>
            <a:r>
              <a:rPr lang="en-US" sz="2800" dirty="0"/>
              <a:t>X server settings on system that is supposed to accept remote X connection</a:t>
            </a:r>
          </a:p>
        </p:txBody>
      </p:sp>
    </p:spTree>
    <p:extLst>
      <p:ext uri="{BB962C8B-B14F-4D97-AF65-F5344CB8AC3E}">
        <p14:creationId xmlns:p14="http://schemas.microsoft.com/office/powerpoint/2010/main" val="3322525091"/>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smtClean="0"/>
              <a:t>Step by Step: Connecting to a Remote Display</a:t>
            </a:r>
            <a:endParaRPr lang="en-US" dirty="0"/>
          </a:p>
        </p:txBody>
      </p:sp>
      <p:sp>
        <p:nvSpPr>
          <p:cNvPr id="16387" name="Content Placeholder 6"/>
          <p:cNvSpPr>
            <a:spLocks noGrp="1"/>
          </p:cNvSpPr>
          <p:nvPr>
            <p:ph sz="half" idx="2"/>
          </p:nvPr>
        </p:nvSpPr>
        <p:spPr>
          <a:xfrm>
            <a:off x="457200" y="1528762"/>
            <a:ext cx="8229600" cy="4597401"/>
          </a:xfrm>
        </p:spPr>
        <p:txBody>
          <a:bodyPr/>
          <a:lstStyle/>
          <a:p>
            <a:pPr marL="0" indent="0">
              <a:buNone/>
            </a:pPr>
            <a:r>
              <a:rPr lang="en-US" sz="3200" dirty="0"/>
              <a:t>In order to configure a Red Hat-derived system with a default installation to accept incoming connections from remote systems to the X server, the </a:t>
            </a:r>
            <a:r>
              <a:rPr lang="en-US" sz="3200" dirty="0">
                <a:latin typeface="Courier New" panose="02070309020205020404" pitchFamily="49" charset="0"/>
                <a:cs typeface="Courier New" panose="02070309020205020404" pitchFamily="49" charset="0"/>
              </a:rPr>
              <a:t>/</a:t>
            </a:r>
            <a:r>
              <a:rPr lang="en-US" sz="3200" dirty="0" err="1">
                <a:latin typeface="Courier New" panose="02070309020205020404" pitchFamily="49" charset="0"/>
                <a:cs typeface="Courier New" panose="02070309020205020404" pitchFamily="49" charset="0"/>
              </a:rPr>
              <a:t>etc</a:t>
            </a:r>
            <a:r>
              <a:rPr lang="en-US" sz="3200" dirty="0">
                <a:latin typeface="Courier New" panose="02070309020205020404" pitchFamily="49" charset="0"/>
                <a:cs typeface="Courier New" panose="02070309020205020404" pitchFamily="49" charset="0"/>
              </a:rPr>
              <a:t>/</a:t>
            </a:r>
            <a:r>
              <a:rPr lang="en-US" sz="3200" dirty="0" err="1">
                <a:latin typeface="Courier New" panose="02070309020205020404" pitchFamily="49" charset="0"/>
                <a:cs typeface="Courier New" panose="02070309020205020404" pitchFamily="49" charset="0"/>
              </a:rPr>
              <a:t>gdm</a:t>
            </a:r>
            <a:r>
              <a:rPr lang="en-US" sz="3200" dirty="0">
                <a:latin typeface="Courier New" panose="02070309020205020404" pitchFamily="49" charset="0"/>
                <a:cs typeface="Courier New" panose="02070309020205020404" pitchFamily="49" charset="0"/>
              </a:rPr>
              <a:t>/</a:t>
            </a:r>
            <a:r>
              <a:rPr lang="en-US" sz="3200" dirty="0" err="1">
                <a:latin typeface="Courier New" panose="02070309020205020404" pitchFamily="49" charset="0"/>
                <a:cs typeface="Courier New" panose="02070309020205020404" pitchFamily="49" charset="0"/>
              </a:rPr>
              <a:t>custom.conf</a:t>
            </a:r>
            <a:r>
              <a:rPr lang="en-US" sz="3200" dirty="0"/>
              <a:t> file must have the following under the [security] heading:</a:t>
            </a:r>
          </a:p>
          <a:p>
            <a:pPr marL="0" indent="0">
              <a:buNone/>
            </a:pPr>
            <a:r>
              <a:rPr lang="en-US" sz="3200" dirty="0" err="1" smtClean="0">
                <a:latin typeface="Courier New" panose="02070309020205020404" pitchFamily="49" charset="0"/>
                <a:cs typeface="Courier New" panose="02070309020205020404" pitchFamily="49" charset="0"/>
              </a:rPr>
              <a:t>DisallowTCP</a:t>
            </a:r>
            <a:r>
              <a:rPr lang="en-US" sz="3200" dirty="0" smtClean="0">
                <a:latin typeface="Courier New" panose="02070309020205020404" pitchFamily="49" charset="0"/>
                <a:cs typeface="Courier New" panose="02070309020205020404" pitchFamily="49" charset="0"/>
              </a:rPr>
              <a:t>=false</a:t>
            </a:r>
            <a:endParaRPr lang="en-US" sz="32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4109791757"/>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smtClean="0"/>
              <a:t>The SSH alternative</a:t>
            </a:r>
            <a:endParaRPr lang="en-US" dirty="0"/>
          </a:p>
        </p:txBody>
      </p:sp>
      <p:sp>
        <p:nvSpPr>
          <p:cNvPr id="16387" name="Content Placeholder 6"/>
          <p:cNvSpPr>
            <a:spLocks noGrp="1"/>
          </p:cNvSpPr>
          <p:nvPr>
            <p:ph sz="half" idx="2"/>
          </p:nvPr>
        </p:nvSpPr>
        <p:spPr>
          <a:xfrm>
            <a:off x="457200" y="1528762"/>
            <a:ext cx="8229600" cy="4597401"/>
          </a:xfrm>
        </p:spPr>
        <p:txBody>
          <a:bodyPr/>
          <a:lstStyle/>
          <a:p>
            <a:r>
              <a:rPr lang="en-US" sz="3200" dirty="0"/>
              <a:t>Using the </a:t>
            </a:r>
            <a:r>
              <a:rPr lang="en-US" sz="3200" dirty="0">
                <a:latin typeface="Courier New" panose="02070309020205020404" pitchFamily="49" charset="0"/>
                <a:cs typeface="Courier New" panose="02070309020205020404" pitchFamily="49" charset="0"/>
              </a:rPr>
              <a:t>telnet</a:t>
            </a:r>
            <a:r>
              <a:rPr lang="en-US" sz="3200" dirty="0"/>
              <a:t> command to login to a remote server is not considered secure since your username and password are sent of the network without being encrypted, as is any data that is sent after you are logged in.  </a:t>
            </a:r>
            <a:endParaRPr lang="en-US" sz="3200" dirty="0" smtClean="0"/>
          </a:p>
          <a:p>
            <a:r>
              <a:rPr lang="en-US" sz="3200" dirty="0" smtClean="0"/>
              <a:t>If </a:t>
            </a:r>
            <a:r>
              <a:rPr lang="en-US" sz="3200" dirty="0"/>
              <a:t>you use the </a:t>
            </a:r>
            <a:r>
              <a:rPr lang="en-US" sz="3200" dirty="0" err="1">
                <a:latin typeface="Courier New" panose="02070309020205020404" pitchFamily="49" charset="0"/>
                <a:cs typeface="Courier New" panose="02070309020205020404" pitchFamily="49" charset="0"/>
              </a:rPr>
              <a:t>ssh</a:t>
            </a:r>
            <a:r>
              <a:rPr lang="en-US" sz="3200" dirty="0"/>
              <a:t> command to login to a server, then everything that is communicated is encrypted.  </a:t>
            </a:r>
          </a:p>
        </p:txBody>
      </p:sp>
    </p:spTree>
    <p:extLst>
      <p:ext uri="{BB962C8B-B14F-4D97-AF65-F5344CB8AC3E}">
        <p14:creationId xmlns:p14="http://schemas.microsoft.com/office/powerpoint/2010/main" val="213456536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Configuring Display Managers</a:t>
            </a:r>
          </a:p>
        </p:txBody>
      </p:sp>
      <p:sp>
        <p:nvSpPr>
          <p:cNvPr id="16387" name="Content Placeholder 6"/>
          <p:cNvSpPr>
            <a:spLocks noGrp="1"/>
          </p:cNvSpPr>
          <p:nvPr>
            <p:ph sz="half" idx="2"/>
          </p:nvPr>
        </p:nvSpPr>
        <p:spPr>
          <a:xfrm>
            <a:off x="600074" y="1528762"/>
            <a:ext cx="8086725" cy="4597401"/>
          </a:xfrm>
        </p:spPr>
        <p:txBody>
          <a:bodyPr/>
          <a:lstStyle/>
          <a:p>
            <a:pPr lvl="0"/>
            <a:r>
              <a:rPr lang="en-US" sz="3200" dirty="0" smtClean="0"/>
              <a:t>The </a:t>
            </a:r>
            <a:r>
              <a:rPr lang="en-US" sz="3200" dirty="0"/>
              <a:t>GNOME desktop environment provides the </a:t>
            </a:r>
            <a:r>
              <a:rPr lang="en-US" sz="3200" dirty="0" err="1">
                <a:latin typeface="Courier New" panose="02070309020205020404" pitchFamily="49" charset="0"/>
                <a:cs typeface="Courier New" panose="02070309020205020404" pitchFamily="49" charset="0"/>
              </a:rPr>
              <a:t>gdm</a:t>
            </a:r>
            <a:r>
              <a:rPr lang="en-US" sz="3200" dirty="0"/>
              <a:t> display manager </a:t>
            </a:r>
            <a:endParaRPr lang="en-US" sz="3200" b="1" dirty="0"/>
          </a:p>
          <a:p>
            <a:pPr lvl="0"/>
            <a:r>
              <a:rPr lang="en-US" sz="3200" dirty="0"/>
              <a:t>The KDE desktop environment provides the </a:t>
            </a:r>
            <a:r>
              <a:rPr lang="en-US" sz="3200" dirty="0" err="1">
                <a:latin typeface="Courier New" panose="02070309020205020404" pitchFamily="49" charset="0"/>
                <a:cs typeface="Courier New" panose="02070309020205020404" pitchFamily="49" charset="0"/>
              </a:rPr>
              <a:t>kdm</a:t>
            </a:r>
            <a:r>
              <a:rPr lang="en-US" sz="3200" dirty="0"/>
              <a:t> display manager</a:t>
            </a:r>
            <a:endParaRPr lang="en-US" sz="3200" b="1" dirty="0"/>
          </a:p>
          <a:p>
            <a:pPr lvl="0"/>
            <a:r>
              <a:rPr lang="en-US" sz="3200" dirty="0"/>
              <a:t>If no desktop environment is installed, the </a:t>
            </a:r>
            <a:r>
              <a:rPr lang="en-US" sz="3200" dirty="0" err="1">
                <a:latin typeface="Courier New" panose="02070309020205020404" pitchFamily="49" charset="0"/>
                <a:cs typeface="Courier New" panose="02070309020205020404" pitchFamily="49" charset="0"/>
              </a:rPr>
              <a:t>xdm</a:t>
            </a:r>
            <a:r>
              <a:rPr lang="en-US" sz="3200" dirty="0"/>
              <a:t> display manager is used.  </a:t>
            </a:r>
            <a:endParaRPr lang="en-US" sz="3200" b="1" dirty="0"/>
          </a:p>
          <a:p>
            <a:pPr lvl="0"/>
            <a:r>
              <a:rPr lang="en-US" sz="3200" dirty="0"/>
              <a:t>Some distributions have developed their own display manager.  For example, the display manager for Ubuntu is called </a:t>
            </a:r>
            <a:r>
              <a:rPr lang="en-US" sz="3200" dirty="0" err="1">
                <a:latin typeface="Courier New" panose="02070309020205020404" pitchFamily="49" charset="0"/>
                <a:cs typeface="Courier New" panose="02070309020205020404" pitchFamily="49" charset="0"/>
              </a:rPr>
              <a:t>lightdm</a:t>
            </a:r>
            <a:r>
              <a:rPr lang="en-US" sz="3200" dirty="0"/>
              <a:t>.</a:t>
            </a:r>
            <a:endParaRPr lang="en-US" sz="3200" b="1" dirty="0"/>
          </a:p>
          <a:p>
            <a:endParaRPr lang="en-US" sz="3200" dirty="0"/>
          </a:p>
        </p:txBody>
      </p:sp>
    </p:spTree>
    <p:extLst>
      <p:ext uri="{BB962C8B-B14F-4D97-AF65-F5344CB8AC3E}">
        <p14:creationId xmlns:p14="http://schemas.microsoft.com/office/powerpoint/2010/main" val="298571532"/>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smtClean="0"/>
              <a:t>The SSH alternative</a:t>
            </a:r>
            <a:endParaRPr lang="en-US" dirty="0"/>
          </a:p>
        </p:txBody>
      </p:sp>
      <p:sp>
        <p:nvSpPr>
          <p:cNvPr id="16387" name="Content Placeholder 6"/>
          <p:cNvSpPr>
            <a:spLocks noGrp="1"/>
          </p:cNvSpPr>
          <p:nvPr>
            <p:ph sz="half" idx="2"/>
          </p:nvPr>
        </p:nvSpPr>
        <p:spPr>
          <a:xfrm>
            <a:off x="457200" y="1528762"/>
            <a:ext cx="8229600" cy="4597401"/>
          </a:xfrm>
        </p:spPr>
        <p:txBody>
          <a:bodyPr/>
          <a:lstStyle/>
          <a:p>
            <a:r>
              <a:rPr lang="en-US" sz="3200" dirty="0"/>
              <a:t>So, you can use the </a:t>
            </a:r>
            <a:r>
              <a:rPr lang="en-US" sz="3200" dirty="0" err="1">
                <a:latin typeface="Courier New" panose="02070309020205020404" pitchFamily="49" charset="0"/>
                <a:cs typeface="Courier New" panose="02070309020205020404" pitchFamily="49" charset="0"/>
              </a:rPr>
              <a:t>ssh</a:t>
            </a:r>
            <a:r>
              <a:rPr lang="en-US" sz="3200" dirty="0"/>
              <a:t> command as a replacement for the </a:t>
            </a:r>
            <a:r>
              <a:rPr lang="en-US" sz="3200" dirty="0">
                <a:latin typeface="Courier New" panose="02070309020205020404" pitchFamily="49" charset="0"/>
                <a:cs typeface="Courier New" panose="02070309020205020404" pitchFamily="49" charset="0"/>
              </a:rPr>
              <a:t>telnet</a:t>
            </a:r>
            <a:r>
              <a:rPr lang="en-US" sz="3200" dirty="0"/>
              <a:t> command and still use </a:t>
            </a:r>
            <a:r>
              <a:rPr lang="en-US" sz="3200" dirty="0" err="1">
                <a:latin typeface="Courier New" panose="02070309020205020404" pitchFamily="49" charset="0"/>
                <a:cs typeface="Courier New" panose="02070309020205020404" pitchFamily="49" charset="0"/>
              </a:rPr>
              <a:t>xhost</a:t>
            </a:r>
            <a:r>
              <a:rPr lang="en-US" sz="3200" dirty="0"/>
              <a:t> and the DISPLAY variable settings</a:t>
            </a:r>
            <a:r>
              <a:rPr lang="en-US" sz="3200" dirty="0" smtClean="0"/>
              <a:t>.</a:t>
            </a:r>
          </a:p>
          <a:p>
            <a:r>
              <a:rPr lang="en-US" sz="3200" dirty="0"/>
              <a:t>Better yet, if you use the </a:t>
            </a:r>
            <a:r>
              <a:rPr lang="en-US" sz="3200" dirty="0">
                <a:latin typeface="Courier New" panose="02070309020205020404" pitchFamily="49" charset="0"/>
                <a:cs typeface="Courier New" panose="02070309020205020404" pitchFamily="49" charset="0"/>
              </a:rPr>
              <a:t>-X</a:t>
            </a:r>
            <a:r>
              <a:rPr lang="en-US" sz="3200" dirty="0"/>
              <a:t> option with the </a:t>
            </a:r>
            <a:r>
              <a:rPr lang="en-US" sz="3200" dirty="0" err="1">
                <a:latin typeface="Courier New" panose="02070309020205020404" pitchFamily="49" charset="0"/>
                <a:cs typeface="Courier New" panose="02070309020205020404" pitchFamily="49" charset="0"/>
              </a:rPr>
              <a:t>ssh</a:t>
            </a:r>
            <a:r>
              <a:rPr lang="en-US" sz="3200" dirty="0"/>
              <a:t> login, then you don't have to worry about </a:t>
            </a:r>
            <a:r>
              <a:rPr lang="en-US" sz="3200" dirty="0" err="1">
                <a:latin typeface="Courier New" panose="02070309020205020404" pitchFamily="49" charset="0"/>
                <a:cs typeface="Courier New" panose="02070309020205020404" pitchFamily="49" charset="0"/>
              </a:rPr>
              <a:t>xhost</a:t>
            </a:r>
            <a:r>
              <a:rPr lang="en-US" sz="3200" dirty="0"/>
              <a:t> or the DISPLAY variable because the X11 protocol will be automatically tunneled back inside of the </a:t>
            </a:r>
            <a:r>
              <a:rPr lang="en-US" sz="3200" dirty="0" err="1"/>
              <a:t>ssh</a:t>
            </a:r>
            <a:r>
              <a:rPr lang="en-US" sz="3200" dirty="0"/>
              <a:t> protocol to your </a:t>
            </a:r>
            <a:r>
              <a:rPr lang="en-US" sz="3200" dirty="0" smtClean="0"/>
              <a:t>display.</a:t>
            </a:r>
            <a:endParaRPr lang="en-US" sz="3200" dirty="0"/>
          </a:p>
          <a:p>
            <a:endParaRPr lang="en-US" sz="3200" dirty="0"/>
          </a:p>
        </p:txBody>
      </p:sp>
    </p:spTree>
    <p:extLst>
      <p:ext uri="{BB962C8B-B14F-4D97-AF65-F5344CB8AC3E}">
        <p14:creationId xmlns:p14="http://schemas.microsoft.com/office/powerpoint/2010/main" val="3645662234"/>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Installing a Desktop Environment</a:t>
            </a:r>
            <a:endParaRPr lang="en-US" dirty="0" smtClean="0">
              <a:latin typeface="Calibri" pitchFamily="34" charset="0"/>
            </a:endParaRPr>
          </a:p>
        </p:txBody>
      </p:sp>
      <p:sp>
        <p:nvSpPr>
          <p:cNvPr id="16387" name="Content Placeholder 6"/>
          <p:cNvSpPr>
            <a:spLocks noGrp="1"/>
          </p:cNvSpPr>
          <p:nvPr>
            <p:ph sz="half" idx="2"/>
          </p:nvPr>
        </p:nvSpPr>
        <p:spPr>
          <a:xfrm>
            <a:off x="457200" y="1528763"/>
            <a:ext cx="8229600" cy="3625854"/>
          </a:xfrm>
        </p:spPr>
        <p:txBody>
          <a:bodyPr/>
          <a:lstStyle/>
          <a:p>
            <a:r>
              <a:rPr lang="en-US" sz="3200" dirty="0"/>
              <a:t>The advantage of having a consistent look and feel to the graphical applications of a desktop environment also helps to reduce the resources required.  </a:t>
            </a:r>
            <a:endParaRPr lang="en-US" sz="3200" dirty="0" smtClean="0"/>
          </a:p>
          <a:p>
            <a:r>
              <a:rPr lang="en-US" sz="3200" dirty="0" smtClean="0"/>
              <a:t>By </a:t>
            </a:r>
            <a:r>
              <a:rPr lang="en-US" sz="3200" dirty="0"/>
              <a:t>using applications that share a common widget toolkit, the amount of memory and disk space required is less than if you use applications that may use different widget toolkits</a:t>
            </a:r>
            <a:br>
              <a:rPr lang="en-US" sz="3200" dirty="0"/>
            </a:br>
            <a:r>
              <a:rPr lang="en-US" sz="3200" dirty="0" smtClean="0"/>
              <a:t>  </a:t>
            </a:r>
            <a:endParaRPr lang="en-US" sz="3200" dirty="0"/>
          </a:p>
        </p:txBody>
      </p:sp>
    </p:spTree>
    <p:extLst>
      <p:ext uri="{BB962C8B-B14F-4D97-AF65-F5344CB8AC3E}">
        <p14:creationId xmlns:p14="http://schemas.microsoft.com/office/powerpoint/2010/main" val="2090787444"/>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Installing a Desktop Environment</a:t>
            </a:r>
            <a:endParaRPr lang="en-US" dirty="0" smtClean="0">
              <a:latin typeface="Calibri" pitchFamily="34" charset="0"/>
            </a:endParaRPr>
          </a:p>
        </p:txBody>
      </p:sp>
      <p:sp>
        <p:nvSpPr>
          <p:cNvPr id="16387" name="Content Placeholder 6"/>
          <p:cNvSpPr>
            <a:spLocks noGrp="1"/>
          </p:cNvSpPr>
          <p:nvPr>
            <p:ph sz="half" idx="2"/>
          </p:nvPr>
        </p:nvSpPr>
        <p:spPr>
          <a:xfrm>
            <a:off x="457200" y="1528763"/>
            <a:ext cx="8229600" cy="3625854"/>
          </a:xfrm>
        </p:spPr>
        <p:txBody>
          <a:bodyPr/>
          <a:lstStyle/>
          <a:p>
            <a:r>
              <a:rPr lang="en-US" sz="3200" dirty="0"/>
              <a:t>Since it is common to install these applications together, the different distributions often make a </a:t>
            </a:r>
            <a:r>
              <a:rPr lang="en-US" sz="3200" i="1" dirty="0"/>
              <a:t>meta-package</a:t>
            </a:r>
            <a:r>
              <a:rPr lang="en-US" sz="3200" dirty="0"/>
              <a:t>, or group of packages, that can be installed </a:t>
            </a:r>
            <a:r>
              <a:rPr lang="en-US" sz="3200" dirty="0" smtClean="0"/>
              <a:t>together to form the desktop environment.</a:t>
            </a:r>
            <a:endParaRPr lang="en-US" sz="3200" dirty="0"/>
          </a:p>
          <a:p>
            <a:r>
              <a:rPr lang="en-US" sz="3200" dirty="0"/>
              <a:t>For the distributions that are Debian-derived, there is </a:t>
            </a:r>
            <a:r>
              <a:rPr lang="en-US" sz="3200" dirty="0" smtClean="0">
                <a:latin typeface="Courier New" panose="02070309020205020404" pitchFamily="49" charset="0"/>
                <a:cs typeface="Courier New" panose="02070309020205020404" pitchFamily="49" charset="0"/>
              </a:rPr>
              <a:t>gnome-session</a:t>
            </a:r>
            <a:r>
              <a:rPr lang="en-US" sz="3200" dirty="0" smtClean="0"/>
              <a:t> </a:t>
            </a:r>
            <a:r>
              <a:rPr lang="en-US" sz="3200" dirty="0"/>
              <a:t>package, which is a meta-package containing the full suite of GNOME applications and components. </a:t>
            </a:r>
            <a:br>
              <a:rPr lang="en-US" sz="3200" dirty="0"/>
            </a:br>
            <a:r>
              <a:rPr lang="en-US" sz="3200" dirty="0" smtClean="0"/>
              <a:t>  </a:t>
            </a:r>
            <a:endParaRPr lang="en-US" sz="3200" dirty="0"/>
          </a:p>
        </p:txBody>
      </p:sp>
    </p:spTree>
    <p:extLst>
      <p:ext uri="{BB962C8B-B14F-4D97-AF65-F5344CB8AC3E}">
        <p14:creationId xmlns:p14="http://schemas.microsoft.com/office/powerpoint/2010/main" val="2795214988"/>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Installing a Desktop Environment</a:t>
            </a:r>
            <a:endParaRPr lang="en-US" dirty="0" smtClean="0">
              <a:latin typeface="Calibri" pitchFamily="34" charset="0"/>
            </a:endParaRPr>
          </a:p>
        </p:txBody>
      </p:sp>
      <p:sp>
        <p:nvSpPr>
          <p:cNvPr id="16387" name="Content Placeholder 6"/>
          <p:cNvSpPr>
            <a:spLocks noGrp="1"/>
          </p:cNvSpPr>
          <p:nvPr>
            <p:ph sz="half" idx="2"/>
          </p:nvPr>
        </p:nvSpPr>
        <p:spPr>
          <a:xfrm>
            <a:off x="457200" y="1528763"/>
            <a:ext cx="8229600" cy="3625854"/>
          </a:xfrm>
        </p:spPr>
        <p:txBody>
          <a:bodyPr/>
          <a:lstStyle/>
          <a:p>
            <a:pPr marL="0" indent="0">
              <a:buNone/>
            </a:pPr>
            <a:r>
              <a:rPr lang="en-US" sz="3200" dirty="0" smtClean="0"/>
              <a:t>For </a:t>
            </a:r>
            <a:r>
              <a:rPr lang="en-US" sz="3200" dirty="0"/>
              <a:t>example, if an administrator wanted to install both X windows and GNOME on a Debian-based system that didn't have X windows installed, then the following command would accomplish this task</a:t>
            </a:r>
            <a:r>
              <a:rPr lang="en-US" sz="3200" dirty="0" smtClean="0"/>
              <a:t>:</a:t>
            </a:r>
          </a:p>
          <a:p>
            <a:pPr marL="0" indent="0">
              <a:buNone/>
            </a:pPr>
            <a:endParaRPr lang="en-US" sz="3200" dirty="0"/>
          </a:p>
          <a:p>
            <a:pPr marL="0" indent="0">
              <a:buNone/>
            </a:pPr>
            <a:r>
              <a:rPr lang="en-US" sz="2000" dirty="0" err="1">
                <a:latin typeface="Courier New" panose="02070309020205020404" pitchFamily="49" charset="0"/>
                <a:cs typeface="Courier New" panose="02070309020205020404" pitchFamily="49" charset="0"/>
              </a:rPr>
              <a:t>sudo</a:t>
            </a:r>
            <a:r>
              <a:rPr lang="en-US" sz="2000" dirty="0">
                <a:latin typeface="Courier New" panose="02070309020205020404" pitchFamily="49" charset="0"/>
                <a:cs typeface="Courier New" panose="02070309020205020404" pitchFamily="49" charset="0"/>
              </a:rPr>
              <a:t> apt-get install gnome-session </a:t>
            </a:r>
            <a:r>
              <a:rPr lang="en-US" sz="2000" dirty="0" err="1">
                <a:latin typeface="Courier New" panose="02070309020205020404" pitchFamily="49" charset="0"/>
                <a:cs typeface="Courier New" panose="02070309020205020404" pitchFamily="49" charset="0"/>
              </a:rPr>
              <a:t>xserver-xorg</a:t>
            </a:r>
            <a:endParaRPr lang="en-US" sz="2000" dirty="0">
              <a:latin typeface="Courier New" panose="02070309020205020404" pitchFamily="49" charset="0"/>
              <a:cs typeface="Courier New" panose="02070309020205020404" pitchFamily="49" charset="0"/>
            </a:endParaRPr>
          </a:p>
          <a:p>
            <a:pPr marL="0" indent="0">
              <a:buNone/>
            </a:pPr>
            <a:r>
              <a:rPr lang="en-US" sz="3200" dirty="0"/>
              <a:t/>
            </a:r>
            <a:br>
              <a:rPr lang="en-US" sz="3200" dirty="0"/>
            </a:br>
            <a:r>
              <a:rPr lang="en-US" sz="3200" dirty="0" smtClean="0"/>
              <a:t>  </a:t>
            </a:r>
            <a:endParaRPr lang="en-US" sz="3200" dirty="0"/>
          </a:p>
        </p:txBody>
      </p:sp>
    </p:spTree>
    <p:extLst>
      <p:ext uri="{BB962C8B-B14F-4D97-AF65-F5344CB8AC3E}">
        <p14:creationId xmlns:p14="http://schemas.microsoft.com/office/powerpoint/2010/main" val="2153879436"/>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Installing a Desktop Environment</a:t>
            </a:r>
            <a:endParaRPr lang="en-US" dirty="0" smtClean="0">
              <a:latin typeface="Calibri" pitchFamily="34" charset="0"/>
            </a:endParaRPr>
          </a:p>
        </p:txBody>
      </p:sp>
      <p:sp>
        <p:nvSpPr>
          <p:cNvPr id="16387" name="Content Placeholder 6"/>
          <p:cNvSpPr>
            <a:spLocks noGrp="1"/>
          </p:cNvSpPr>
          <p:nvPr>
            <p:ph sz="half" idx="2"/>
          </p:nvPr>
        </p:nvSpPr>
        <p:spPr>
          <a:xfrm>
            <a:off x="457200" y="1528763"/>
            <a:ext cx="8229600" cy="3625854"/>
          </a:xfrm>
        </p:spPr>
        <p:txBody>
          <a:bodyPr/>
          <a:lstStyle/>
          <a:p>
            <a:pPr marL="0" indent="0">
              <a:buNone/>
            </a:pPr>
            <a:r>
              <a:rPr lang="en-US" sz="3200" dirty="0"/>
              <a:t>To install the KDE desktop environment in a Debian distribution, execute the following command:</a:t>
            </a:r>
          </a:p>
          <a:p>
            <a:pPr marL="0" indent="0">
              <a:buNone/>
            </a:pPr>
            <a:r>
              <a:rPr lang="en-US" sz="3200" dirty="0"/>
              <a:t> </a:t>
            </a:r>
          </a:p>
          <a:p>
            <a:pPr marL="0" indent="0">
              <a:buNone/>
            </a:pPr>
            <a:r>
              <a:rPr lang="en-US" sz="2000" dirty="0" err="1">
                <a:latin typeface="Courier New" panose="02070309020205020404" pitchFamily="49" charset="0"/>
                <a:cs typeface="Courier New" panose="02070309020205020404" pitchFamily="49" charset="0"/>
              </a:rPr>
              <a:t>sudo</a:t>
            </a:r>
            <a:r>
              <a:rPr lang="en-US" sz="2000" dirty="0">
                <a:latin typeface="Courier New" panose="02070309020205020404" pitchFamily="49" charset="0"/>
                <a:cs typeface="Courier New" panose="02070309020205020404" pitchFamily="49" charset="0"/>
              </a:rPr>
              <a:t> apt-get install </a:t>
            </a:r>
            <a:r>
              <a:rPr lang="en-US" sz="2000" dirty="0" err="1">
                <a:latin typeface="Courier New" panose="02070309020205020404" pitchFamily="49" charset="0"/>
                <a:cs typeface="Courier New" panose="02070309020205020404" pitchFamily="49" charset="0"/>
              </a:rPr>
              <a:t>kde</a:t>
            </a:r>
            <a:r>
              <a:rPr lang="en-US" sz="2000" dirty="0">
                <a:latin typeface="Courier New" panose="02070309020205020404" pitchFamily="49" charset="0"/>
                <a:cs typeface="Courier New" panose="02070309020205020404" pitchFamily="49" charset="0"/>
              </a:rPr>
              <a:t>-standard </a:t>
            </a:r>
            <a:r>
              <a:rPr lang="en-US" sz="2000" dirty="0" err="1">
                <a:latin typeface="Courier New" panose="02070309020205020404" pitchFamily="49" charset="0"/>
                <a:cs typeface="Courier New" panose="02070309020205020404" pitchFamily="49" charset="0"/>
              </a:rPr>
              <a:t>xserver-xorg</a:t>
            </a:r>
            <a:endParaRPr lang="en-US" sz="2000" dirty="0">
              <a:latin typeface="Courier New" panose="02070309020205020404" pitchFamily="49" charset="0"/>
              <a:cs typeface="Courier New" panose="02070309020205020404" pitchFamily="49" charset="0"/>
            </a:endParaRPr>
          </a:p>
          <a:p>
            <a:pPr marL="0" indent="0">
              <a:buNone/>
            </a:pPr>
            <a:r>
              <a:rPr lang="en-US" sz="3200" dirty="0"/>
              <a:t/>
            </a:r>
            <a:br>
              <a:rPr lang="en-US" sz="3200" dirty="0"/>
            </a:br>
            <a:r>
              <a:rPr lang="en-US" sz="3200" dirty="0" smtClean="0"/>
              <a:t>  </a:t>
            </a:r>
            <a:endParaRPr lang="en-US" sz="3200" dirty="0"/>
          </a:p>
        </p:txBody>
      </p:sp>
    </p:spTree>
    <p:extLst>
      <p:ext uri="{BB962C8B-B14F-4D97-AF65-F5344CB8AC3E}">
        <p14:creationId xmlns:p14="http://schemas.microsoft.com/office/powerpoint/2010/main" val="3854826486"/>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Installing a Desktop Environment</a:t>
            </a:r>
            <a:endParaRPr lang="en-US" dirty="0" smtClean="0">
              <a:latin typeface="Calibri" pitchFamily="34" charset="0"/>
            </a:endParaRPr>
          </a:p>
        </p:txBody>
      </p:sp>
      <p:sp>
        <p:nvSpPr>
          <p:cNvPr id="16387" name="Content Placeholder 6"/>
          <p:cNvSpPr>
            <a:spLocks noGrp="1"/>
          </p:cNvSpPr>
          <p:nvPr>
            <p:ph sz="half" idx="2"/>
          </p:nvPr>
        </p:nvSpPr>
        <p:spPr>
          <a:xfrm>
            <a:off x="457200" y="1528763"/>
            <a:ext cx="8229600" cy="3625854"/>
          </a:xfrm>
        </p:spPr>
        <p:txBody>
          <a:bodyPr/>
          <a:lstStyle/>
          <a:p>
            <a:pPr marL="0" indent="0">
              <a:buNone/>
            </a:pPr>
            <a:r>
              <a:rPr lang="en-US" sz="3200" dirty="0"/>
              <a:t>For Red Hat-derived distributions, there is a package group for the GNOME desktop environment which could be installed by an administrator with the following command:</a:t>
            </a:r>
          </a:p>
          <a:p>
            <a:pPr marL="0" indent="0">
              <a:buNone/>
            </a:pPr>
            <a:r>
              <a:rPr lang="en-US" sz="3200" dirty="0"/>
              <a:t> </a:t>
            </a:r>
          </a:p>
          <a:p>
            <a:pPr marL="0" indent="0">
              <a:buNone/>
            </a:pPr>
            <a:r>
              <a:rPr lang="en-US" sz="2000" dirty="0">
                <a:latin typeface="Courier New" panose="02070309020205020404" pitchFamily="49" charset="0"/>
                <a:cs typeface="Courier New" panose="02070309020205020404" pitchFamily="49" charset="0"/>
              </a:rPr>
              <a:t>yum </a:t>
            </a:r>
            <a:r>
              <a:rPr lang="en-US" sz="2000" dirty="0" err="1">
                <a:latin typeface="Courier New" panose="02070309020205020404" pitchFamily="49" charset="0"/>
                <a:cs typeface="Courier New" panose="02070309020205020404" pitchFamily="49" charset="0"/>
              </a:rPr>
              <a:t>groupinstall</a:t>
            </a:r>
            <a:r>
              <a:rPr lang="en-US" sz="2000" dirty="0">
                <a:latin typeface="Courier New" panose="02070309020205020404" pitchFamily="49" charset="0"/>
                <a:cs typeface="Courier New" panose="02070309020205020404" pitchFamily="49" charset="0"/>
              </a:rPr>
              <a:t> general-desktop</a:t>
            </a:r>
          </a:p>
          <a:p>
            <a:pPr marL="0" indent="0">
              <a:buNone/>
            </a:pPr>
            <a:r>
              <a:rPr lang="en-US" sz="3200" dirty="0"/>
              <a:t/>
            </a:r>
            <a:br>
              <a:rPr lang="en-US" sz="3200" dirty="0"/>
            </a:br>
            <a:r>
              <a:rPr lang="en-US" sz="3200" dirty="0" smtClean="0"/>
              <a:t>  </a:t>
            </a:r>
            <a:endParaRPr lang="en-US" sz="3200" dirty="0"/>
          </a:p>
        </p:txBody>
      </p:sp>
    </p:spTree>
    <p:extLst>
      <p:ext uri="{BB962C8B-B14F-4D97-AF65-F5344CB8AC3E}">
        <p14:creationId xmlns:p14="http://schemas.microsoft.com/office/powerpoint/2010/main" val="3244674313"/>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Installing a Desktop Environment</a:t>
            </a:r>
            <a:endParaRPr lang="en-US" dirty="0" smtClean="0">
              <a:latin typeface="Calibri" pitchFamily="34" charset="0"/>
            </a:endParaRPr>
          </a:p>
        </p:txBody>
      </p:sp>
      <p:sp>
        <p:nvSpPr>
          <p:cNvPr id="16387" name="Content Placeholder 6"/>
          <p:cNvSpPr>
            <a:spLocks noGrp="1"/>
          </p:cNvSpPr>
          <p:nvPr>
            <p:ph sz="half" idx="2"/>
          </p:nvPr>
        </p:nvSpPr>
        <p:spPr>
          <a:xfrm>
            <a:off x="457200" y="1528763"/>
            <a:ext cx="8229600" cy="3625854"/>
          </a:xfrm>
        </p:spPr>
        <p:txBody>
          <a:bodyPr/>
          <a:lstStyle/>
          <a:p>
            <a:pPr marL="0" indent="0">
              <a:buNone/>
            </a:pPr>
            <a:r>
              <a:rPr lang="en-US" sz="3200" dirty="0"/>
              <a:t>To install the package group for the KDE desktop environment on a Red Hat-derived distribution, an administrator can execute the following command:</a:t>
            </a:r>
          </a:p>
          <a:p>
            <a:pPr marL="0" indent="0">
              <a:buNone/>
            </a:pPr>
            <a:r>
              <a:rPr lang="en-US" sz="3200" dirty="0"/>
              <a:t> </a:t>
            </a:r>
          </a:p>
          <a:p>
            <a:pPr marL="0" indent="0">
              <a:buNone/>
            </a:pPr>
            <a:r>
              <a:rPr lang="en-US" sz="2000" dirty="0">
                <a:latin typeface="Courier New" panose="02070309020205020404" pitchFamily="49" charset="0"/>
                <a:cs typeface="Courier New" panose="02070309020205020404" pitchFamily="49" charset="0"/>
              </a:rPr>
              <a:t>yum </a:t>
            </a:r>
            <a:r>
              <a:rPr lang="en-US" sz="2000" dirty="0" err="1">
                <a:latin typeface="Courier New" panose="02070309020205020404" pitchFamily="49" charset="0"/>
                <a:cs typeface="Courier New" panose="02070309020205020404" pitchFamily="49" charset="0"/>
              </a:rPr>
              <a:t>groupinstall</a:t>
            </a:r>
            <a:r>
              <a:rPr lang="en-US" sz="2000" dirty="0">
                <a:latin typeface="Courier New" panose="02070309020205020404" pitchFamily="49" charset="0"/>
                <a:cs typeface="Courier New" panose="02070309020205020404" pitchFamily="49" charset="0"/>
              </a:rPr>
              <a:t> </a:t>
            </a:r>
            <a:r>
              <a:rPr lang="en-US" sz="2000" dirty="0" err="1">
                <a:latin typeface="Courier New" panose="02070309020205020404" pitchFamily="49" charset="0"/>
                <a:cs typeface="Courier New" panose="02070309020205020404" pitchFamily="49" charset="0"/>
              </a:rPr>
              <a:t>kde</a:t>
            </a:r>
            <a:r>
              <a:rPr lang="en-US" sz="2000" dirty="0">
                <a:latin typeface="Courier New" panose="02070309020205020404" pitchFamily="49" charset="0"/>
                <a:cs typeface="Courier New" panose="02070309020205020404" pitchFamily="49" charset="0"/>
              </a:rPr>
              <a:t>-desktop</a:t>
            </a:r>
          </a:p>
          <a:p>
            <a:pPr marL="0" indent="0">
              <a:buNone/>
            </a:pPr>
            <a:r>
              <a:rPr lang="en-US" sz="3200" dirty="0"/>
              <a:t/>
            </a:r>
            <a:br>
              <a:rPr lang="en-US" sz="3200" dirty="0"/>
            </a:br>
            <a:r>
              <a:rPr lang="en-US" sz="3200" dirty="0" smtClean="0"/>
              <a:t>  </a:t>
            </a:r>
            <a:endParaRPr lang="en-US" sz="3200" dirty="0"/>
          </a:p>
        </p:txBody>
      </p:sp>
    </p:spTree>
    <p:extLst>
      <p:ext uri="{BB962C8B-B14F-4D97-AF65-F5344CB8AC3E}">
        <p14:creationId xmlns:p14="http://schemas.microsoft.com/office/powerpoint/2010/main" val="2760923905"/>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X Windows Localization</a:t>
            </a:r>
          </a:p>
        </p:txBody>
      </p:sp>
      <p:sp>
        <p:nvSpPr>
          <p:cNvPr id="16387" name="Content Placeholder 6"/>
          <p:cNvSpPr>
            <a:spLocks noGrp="1"/>
          </p:cNvSpPr>
          <p:nvPr>
            <p:ph sz="half" idx="2"/>
          </p:nvPr>
        </p:nvSpPr>
        <p:spPr>
          <a:xfrm>
            <a:off x="457200" y="1528763"/>
            <a:ext cx="8229600" cy="3625854"/>
          </a:xfrm>
        </p:spPr>
        <p:txBody>
          <a:bodyPr/>
          <a:lstStyle/>
          <a:p>
            <a:r>
              <a:rPr lang="en-US" sz="3200" dirty="0"/>
              <a:t>For non-English speaking users, an administrator may also want to install the appropriate localization package related to the desktop environment.   </a:t>
            </a:r>
            <a:endParaRPr lang="en-US" sz="3200" dirty="0" smtClean="0"/>
          </a:p>
          <a:p>
            <a:r>
              <a:rPr lang="en-US" sz="3200" dirty="0" smtClean="0"/>
              <a:t>In </a:t>
            </a:r>
            <a:r>
              <a:rPr lang="en-US" sz="3200" dirty="0"/>
              <a:t>particular, the K Desktop Environment has packages for non-English speakers. </a:t>
            </a:r>
          </a:p>
          <a:p>
            <a:pPr marL="0" indent="0">
              <a:buNone/>
            </a:pPr>
            <a:r>
              <a:rPr lang="en-US" sz="3200" dirty="0"/>
              <a:t/>
            </a:r>
            <a:br>
              <a:rPr lang="en-US" sz="3200" dirty="0"/>
            </a:br>
            <a:r>
              <a:rPr lang="en-US" sz="3200" dirty="0" smtClean="0"/>
              <a:t>  </a:t>
            </a:r>
            <a:endParaRPr lang="en-US" sz="3200" dirty="0"/>
          </a:p>
        </p:txBody>
      </p:sp>
    </p:spTree>
    <p:extLst>
      <p:ext uri="{BB962C8B-B14F-4D97-AF65-F5344CB8AC3E}">
        <p14:creationId xmlns:p14="http://schemas.microsoft.com/office/powerpoint/2010/main" val="821141722"/>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X Windows Localization</a:t>
            </a:r>
          </a:p>
        </p:txBody>
      </p:sp>
      <p:sp>
        <p:nvSpPr>
          <p:cNvPr id="16387" name="Content Placeholder 6"/>
          <p:cNvSpPr>
            <a:spLocks noGrp="1"/>
          </p:cNvSpPr>
          <p:nvPr>
            <p:ph sz="half" idx="2"/>
          </p:nvPr>
        </p:nvSpPr>
        <p:spPr>
          <a:xfrm>
            <a:off x="457200" y="1528763"/>
            <a:ext cx="8229600" cy="3625854"/>
          </a:xfrm>
        </p:spPr>
        <p:txBody>
          <a:bodyPr/>
          <a:lstStyle/>
          <a:p>
            <a:pPr marL="0" indent="0">
              <a:buNone/>
            </a:pPr>
            <a:r>
              <a:rPr lang="en-US" sz="3200" dirty="0"/>
              <a:t>The KDE package name of the Debian-derived package for a particular language follows the form of kde-i18n-</a:t>
            </a:r>
            <a:r>
              <a:rPr lang="en-US" sz="3200" i="1" dirty="0"/>
              <a:t>locale code</a:t>
            </a:r>
            <a:r>
              <a:rPr lang="en-US" sz="3200" dirty="0"/>
              <a:t>.  For example, the Debian package for Spanish is kde-i18n-sp and it could be installed by an administrator with the following command</a:t>
            </a:r>
            <a:r>
              <a:rPr lang="en-US" sz="3200" dirty="0" smtClean="0"/>
              <a:t>:</a:t>
            </a:r>
            <a:endParaRPr lang="en-US" sz="3200" dirty="0"/>
          </a:p>
          <a:p>
            <a:pPr marL="0" indent="0">
              <a:buNone/>
            </a:pPr>
            <a:r>
              <a:rPr lang="en-US" sz="2800" dirty="0" err="1">
                <a:latin typeface="Courier New" panose="02070309020205020404" pitchFamily="49" charset="0"/>
                <a:cs typeface="Courier New" panose="02070309020205020404" pitchFamily="49" charset="0"/>
              </a:rPr>
              <a:t>sudo</a:t>
            </a:r>
            <a:r>
              <a:rPr lang="en-US" sz="2800" dirty="0">
                <a:latin typeface="Courier New" panose="02070309020205020404" pitchFamily="49" charset="0"/>
                <a:cs typeface="Courier New" panose="02070309020205020404" pitchFamily="49" charset="0"/>
              </a:rPr>
              <a:t> apt-get install kde-i18n-sp</a:t>
            </a:r>
          </a:p>
          <a:p>
            <a:pPr marL="0" indent="0">
              <a:buNone/>
            </a:pPr>
            <a:r>
              <a:rPr lang="en-US" sz="3200" dirty="0"/>
              <a:t/>
            </a:r>
            <a:br>
              <a:rPr lang="en-US" sz="3200" dirty="0"/>
            </a:br>
            <a:r>
              <a:rPr lang="en-US" sz="3200" dirty="0" smtClean="0"/>
              <a:t>  </a:t>
            </a:r>
            <a:endParaRPr lang="en-US" sz="3200" dirty="0"/>
          </a:p>
        </p:txBody>
      </p:sp>
    </p:spTree>
    <p:extLst>
      <p:ext uri="{BB962C8B-B14F-4D97-AF65-F5344CB8AC3E}">
        <p14:creationId xmlns:p14="http://schemas.microsoft.com/office/powerpoint/2010/main" val="46712285"/>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X Windows Localization</a:t>
            </a:r>
          </a:p>
        </p:txBody>
      </p:sp>
      <p:sp>
        <p:nvSpPr>
          <p:cNvPr id="16387" name="Content Placeholder 6"/>
          <p:cNvSpPr>
            <a:spLocks noGrp="1"/>
          </p:cNvSpPr>
          <p:nvPr>
            <p:ph sz="half" idx="2"/>
          </p:nvPr>
        </p:nvSpPr>
        <p:spPr>
          <a:xfrm>
            <a:off x="457200" y="1528763"/>
            <a:ext cx="8229600" cy="3625854"/>
          </a:xfrm>
        </p:spPr>
        <p:txBody>
          <a:bodyPr/>
          <a:lstStyle/>
          <a:p>
            <a:pPr marL="0" indent="0">
              <a:buNone/>
            </a:pPr>
            <a:r>
              <a:rPr lang="en-US" sz="3200" dirty="0"/>
              <a:t>For Red Hat-derived distribution administrators needing to install the KDE localization package, the package name follows the form of kde-i18n-</a:t>
            </a:r>
            <a:r>
              <a:rPr lang="en-US" sz="3200" i="1" dirty="0"/>
              <a:t>locale</a:t>
            </a:r>
            <a:r>
              <a:rPr lang="en-US" sz="3200" dirty="0"/>
              <a:t>.  So, the package for Spanish users could be installed with the following command:</a:t>
            </a:r>
          </a:p>
          <a:p>
            <a:pPr marL="0" indent="0">
              <a:buNone/>
            </a:pPr>
            <a:endParaRPr lang="en-US" sz="3200" dirty="0"/>
          </a:p>
          <a:p>
            <a:pPr marL="0" indent="0">
              <a:buNone/>
            </a:pPr>
            <a:r>
              <a:rPr lang="en-US" sz="2800" dirty="0">
                <a:latin typeface="Courier New" panose="02070309020205020404" pitchFamily="49" charset="0"/>
                <a:cs typeface="Courier New" panose="02070309020205020404" pitchFamily="49" charset="0"/>
              </a:rPr>
              <a:t>yum install kde-i18n-Spanish</a:t>
            </a:r>
          </a:p>
          <a:p>
            <a:pPr marL="0" indent="0">
              <a:buNone/>
            </a:pPr>
            <a:r>
              <a:rPr lang="en-US" sz="3200" dirty="0"/>
              <a:t/>
            </a:r>
            <a:br>
              <a:rPr lang="en-US" sz="3200" dirty="0"/>
            </a:br>
            <a:r>
              <a:rPr lang="en-US" sz="3200" dirty="0" smtClean="0"/>
              <a:t>  </a:t>
            </a:r>
            <a:endParaRPr lang="en-US" sz="3200" dirty="0"/>
          </a:p>
        </p:txBody>
      </p:sp>
    </p:spTree>
    <p:extLst>
      <p:ext uri="{BB962C8B-B14F-4D97-AF65-F5344CB8AC3E}">
        <p14:creationId xmlns:p14="http://schemas.microsoft.com/office/powerpoint/2010/main" val="56390079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Configuring Display Managers</a:t>
            </a:r>
          </a:p>
        </p:txBody>
      </p:sp>
      <p:sp>
        <p:nvSpPr>
          <p:cNvPr id="16387" name="Content Placeholder 6"/>
          <p:cNvSpPr>
            <a:spLocks noGrp="1"/>
          </p:cNvSpPr>
          <p:nvPr>
            <p:ph sz="half" idx="2"/>
          </p:nvPr>
        </p:nvSpPr>
        <p:spPr>
          <a:xfrm>
            <a:off x="600074" y="1528762"/>
            <a:ext cx="8086725" cy="4597401"/>
          </a:xfrm>
        </p:spPr>
        <p:txBody>
          <a:bodyPr/>
          <a:lstStyle/>
          <a:p>
            <a:r>
              <a:rPr lang="en-US" sz="3200" dirty="0"/>
              <a:t>The </a:t>
            </a:r>
            <a:r>
              <a:rPr lang="en-US" sz="3200" dirty="0" err="1">
                <a:latin typeface="Courier New" panose="02070309020205020404" pitchFamily="49" charset="0"/>
                <a:cs typeface="Courier New" panose="02070309020205020404" pitchFamily="49" charset="0"/>
              </a:rPr>
              <a:t>gdm</a:t>
            </a:r>
            <a:r>
              <a:rPr lang="en-US" sz="3200" dirty="0"/>
              <a:t> configuration files are found in the </a:t>
            </a:r>
            <a:r>
              <a:rPr lang="en-US" sz="3200" dirty="0">
                <a:latin typeface="Courier New" panose="02070309020205020404" pitchFamily="49" charset="0"/>
                <a:cs typeface="Courier New" panose="02070309020205020404" pitchFamily="49" charset="0"/>
              </a:rPr>
              <a:t>/</a:t>
            </a:r>
            <a:r>
              <a:rPr lang="en-US" sz="3200" dirty="0" err="1">
                <a:latin typeface="Courier New" panose="02070309020205020404" pitchFamily="49" charset="0"/>
                <a:cs typeface="Courier New" panose="02070309020205020404" pitchFamily="49" charset="0"/>
              </a:rPr>
              <a:t>etc</a:t>
            </a:r>
            <a:r>
              <a:rPr lang="en-US" sz="3200" dirty="0">
                <a:latin typeface="Courier New" panose="02070309020205020404" pitchFamily="49" charset="0"/>
                <a:cs typeface="Courier New" panose="02070309020205020404" pitchFamily="49" charset="0"/>
              </a:rPr>
              <a:t>/</a:t>
            </a:r>
            <a:r>
              <a:rPr lang="en-US" sz="3200" dirty="0" err="1">
                <a:latin typeface="Courier New" panose="02070309020205020404" pitchFamily="49" charset="0"/>
                <a:cs typeface="Courier New" panose="02070309020205020404" pitchFamily="49" charset="0"/>
              </a:rPr>
              <a:t>gdm</a:t>
            </a:r>
            <a:r>
              <a:rPr lang="en-US" sz="3200" dirty="0"/>
              <a:t> directory.  For some special settings, the </a:t>
            </a:r>
            <a:r>
              <a:rPr lang="en-US" sz="3200" dirty="0">
                <a:latin typeface="Courier New" panose="02070309020205020404" pitchFamily="49" charset="0"/>
                <a:cs typeface="Courier New" panose="02070309020205020404" pitchFamily="49" charset="0"/>
              </a:rPr>
              <a:t>/</a:t>
            </a:r>
            <a:r>
              <a:rPr lang="en-US" sz="3200" dirty="0" err="1">
                <a:latin typeface="Courier New" panose="02070309020205020404" pitchFamily="49" charset="0"/>
                <a:cs typeface="Courier New" panose="02070309020205020404" pitchFamily="49" charset="0"/>
              </a:rPr>
              <a:t>etc</a:t>
            </a:r>
            <a:r>
              <a:rPr lang="en-US" sz="3200" dirty="0">
                <a:latin typeface="Courier New" panose="02070309020205020404" pitchFamily="49" charset="0"/>
                <a:cs typeface="Courier New" panose="02070309020205020404" pitchFamily="49" charset="0"/>
              </a:rPr>
              <a:t>/</a:t>
            </a:r>
            <a:r>
              <a:rPr lang="en-US" sz="3200" dirty="0" err="1">
                <a:latin typeface="Courier New" panose="02070309020205020404" pitchFamily="49" charset="0"/>
                <a:cs typeface="Courier New" panose="02070309020205020404" pitchFamily="49" charset="0"/>
              </a:rPr>
              <a:t>gdm</a:t>
            </a:r>
            <a:r>
              <a:rPr lang="en-US" sz="3200" dirty="0">
                <a:latin typeface="Courier New" panose="02070309020205020404" pitchFamily="49" charset="0"/>
                <a:cs typeface="Courier New" panose="02070309020205020404" pitchFamily="49" charset="0"/>
              </a:rPr>
              <a:t>/</a:t>
            </a:r>
            <a:r>
              <a:rPr lang="en-US" sz="3200" dirty="0" err="1">
                <a:latin typeface="Courier New" panose="02070309020205020404" pitchFamily="49" charset="0"/>
                <a:cs typeface="Courier New" panose="02070309020205020404" pitchFamily="49" charset="0"/>
              </a:rPr>
              <a:t>custom.conf</a:t>
            </a:r>
            <a:r>
              <a:rPr lang="en-US" sz="3200" dirty="0"/>
              <a:t> file is used.  </a:t>
            </a:r>
            <a:endParaRPr lang="en-US" sz="3200" b="1" dirty="0"/>
          </a:p>
          <a:p>
            <a:r>
              <a:rPr lang="en-US" sz="3200" dirty="0"/>
              <a:t>The </a:t>
            </a:r>
            <a:r>
              <a:rPr lang="en-US" sz="3200" dirty="0" err="1">
                <a:latin typeface="Courier New" panose="02070309020205020404" pitchFamily="49" charset="0"/>
                <a:cs typeface="Courier New" panose="02070309020205020404" pitchFamily="49" charset="0"/>
              </a:rPr>
              <a:t>kdm</a:t>
            </a:r>
            <a:r>
              <a:rPr lang="en-US" sz="3200" dirty="0"/>
              <a:t> configuration files are found in the </a:t>
            </a:r>
            <a:r>
              <a:rPr lang="en-US" sz="3200" dirty="0">
                <a:latin typeface="Courier New" panose="02070309020205020404" pitchFamily="49" charset="0"/>
                <a:cs typeface="Courier New" panose="02070309020205020404" pitchFamily="49" charset="0"/>
              </a:rPr>
              <a:t>/</a:t>
            </a:r>
            <a:r>
              <a:rPr lang="en-US" sz="3200" dirty="0" err="1">
                <a:latin typeface="Courier New" panose="02070309020205020404" pitchFamily="49" charset="0"/>
                <a:cs typeface="Courier New" panose="02070309020205020404" pitchFamily="49" charset="0"/>
              </a:rPr>
              <a:t>etc</a:t>
            </a:r>
            <a:r>
              <a:rPr lang="en-US" sz="3200" dirty="0">
                <a:latin typeface="Courier New" panose="02070309020205020404" pitchFamily="49" charset="0"/>
                <a:cs typeface="Courier New" panose="02070309020205020404" pitchFamily="49" charset="0"/>
              </a:rPr>
              <a:t>/</a:t>
            </a:r>
            <a:r>
              <a:rPr lang="en-US" sz="3200" dirty="0" err="1">
                <a:latin typeface="Courier New" panose="02070309020205020404" pitchFamily="49" charset="0"/>
                <a:cs typeface="Courier New" panose="02070309020205020404" pitchFamily="49" charset="0"/>
              </a:rPr>
              <a:t>kdm</a:t>
            </a:r>
            <a:r>
              <a:rPr lang="en-US" sz="3200" dirty="0"/>
              <a:t> directory.  </a:t>
            </a:r>
            <a:endParaRPr lang="en-US" sz="3200" dirty="0" smtClean="0"/>
          </a:p>
          <a:p>
            <a:r>
              <a:rPr lang="en-US" sz="3200" dirty="0" smtClean="0"/>
              <a:t>The </a:t>
            </a:r>
            <a:r>
              <a:rPr lang="en-US" sz="3200" dirty="0" err="1"/>
              <a:t>xdm</a:t>
            </a:r>
            <a:r>
              <a:rPr lang="en-US" sz="3200" dirty="0"/>
              <a:t> configuration files are found in the </a:t>
            </a:r>
            <a:r>
              <a:rPr lang="en-US" sz="3200" dirty="0">
                <a:latin typeface="Courier New" panose="02070309020205020404" pitchFamily="49" charset="0"/>
                <a:cs typeface="Courier New" panose="02070309020205020404" pitchFamily="49" charset="0"/>
              </a:rPr>
              <a:t>/</a:t>
            </a:r>
            <a:r>
              <a:rPr lang="en-US" sz="3200" dirty="0" err="1">
                <a:latin typeface="Courier New" panose="02070309020205020404" pitchFamily="49" charset="0"/>
                <a:cs typeface="Courier New" panose="02070309020205020404" pitchFamily="49" charset="0"/>
              </a:rPr>
              <a:t>etc</a:t>
            </a:r>
            <a:r>
              <a:rPr lang="en-US" sz="3200" dirty="0">
                <a:latin typeface="Courier New" panose="02070309020205020404" pitchFamily="49" charset="0"/>
                <a:cs typeface="Courier New" panose="02070309020205020404" pitchFamily="49" charset="0"/>
              </a:rPr>
              <a:t>/X11/</a:t>
            </a:r>
            <a:r>
              <a:rPr lang="en-US" sz="3200" dirty="0" err="1">
                <a:latin typeface="Courier New" panose="02070309020205020404" pitchFamily="49" charset="0"/>
                <a:cs typeface="Courier New" panose="02070309020205020404" pitchFamily="49" charset="0"/>
              </a:rPr>
              <a:t>xdm</a:t>
            </a:r>
            <a:r>
              <a:rPr lang="en-US" sz="3200" dirty="0">
                <a:latin typeface="Courier New" panose="02070309020205020404" pitchFamily="49" charset="0"/>
                <a:cs typeface="Courier New" panose="02070309020205020404" pitchFamily="49" charset="0"/>
              </a:rPr>
              <a:t> </a:t>
            </a:r>
            <a:r>
              <a:rPr lang="en-US" sz="3200" dirty="0"/>
              <a:t>directory.</a:t>
            </a:r>
            <a:endParaRPr lang="en-US" sz="3200" b="1" dirty="0"/>
          </a:p>
          <a:p>
            <a:endParaRPr lang="en-US" sz="3200" dirty="0"/>
          </a:p>
        </p:txBody>
      </p:sp>
    </p:spTree>
    <p:extLst>
      <p:ext uri="{BB962C8B-B14F-4D97-AF65-F5344CB8AC3E}">
        <p14:creationId xmlns:p14="http://schemas.microsoft.com/office/powerpoint/2010/main" val="3235033575"/>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Configuring X Windows</a:t>
            </a:r>
          </a:p>
        </p:txBody>
      </p:sp>
      <p:sp>
        <p:nvSpPr>
          <p:cNvPr id="16387" name="Content Placeholder 6"/>
          <p:cNvSpPr>
            <a:spLocks noGrp="1"/>
          </p:cNvSpPr>
          <p:nvPr>
            <p:ph sz="half" idx="2"/>
          </p:nvPr>
        </p:nvSpPr>
        <p:spPr>
          <a:xfrm>
            <a:off x="457200" y="1528763"/>
            <a:ext cx="8229600" cy="3625854"/>
          </a:xfrm>
        </p:spPr>
        <p:txBody>
          <a:bodyPr/>
          <a:lstStyle/>
          <a:p>
            <a:pPr marL="0" indent="0">
              <a:buNone/>
            </a:pPr>
            <a:r>
              <a:rPr lang="en-US" sz="3200" dirty="0"/>
              <a:t>There are many types of hardware that may be used in an X windows configuration:</a:t>
            </a:r>
          </a:p>
          <a:p>
            <a:r>
              <a:rPr lang="en-US" sz="3200" dirty="0"/>
              <a:t> </a:t>
            </a:r>
            <a:r>
              <a:rPr lang="en-US" sz="3200" dirty="0" smtClean="0"/>
              <a:t>Video </a:t>
            </a:r>
            <a:r>
              <a:rPr lang="en-US" sz="3200" dirty="0"/>
              <a:t>cards</a:t>
            </a:r>
          </a:p>
          <a:p>
            <a:pPr lvl="0"/>
            <a:r>
              <a:rPr lang="en-US" sz="3200" dirty="0"/>
              <a:t>Display monitors</a:t>
            </a:r>
          </a:p>
          <a:p>
            <a:pPr lvl="0"/>
            <a:r>
              <a:rPr lang="en-US" sz="3200" dirty="0"/>
              <a:t>Keyboards</a:t>
            </a:r>
          </a:p>
          <a:p>
            <a:pPr lvl="0"/>
            <a:r>
              <a:rPr lang="en-US" sz="3200" dirty="0"/>
              <a:t>Mice</a:t>
            </a:r>
          </a:p>
          <a:p>
            <a:pPr lvl="0"/>
            <a:r>
              <a:rPr lang="en-US" sz="3200" dirty="0"/>
              <a:t>Pointing devices</a:t>
            </a:r>
          </a:p>
          <a:p>
            <a:pPr marL="0" indent="0">
              <a:buNone/>
            </a:pPr>
            <a:r>
              <a:rPr lang="en-US" sz="3200" dirty="0"/>
              <a:t/>
            </a:r>
            <a:br>
              <a:rPr lang="en-US" sz="3200" dirty="0"/>
            </a:br>
            <a:r>
              <a:rPr lang="en-US" sz="3200" dirty="0" smtClean="0"/>
              <a:t>  </a:t>
            </a:r>
            <a:endParaRPr lang="en-US" sz="3200" dirty="0"/>
          </a:p>
        </p:txBody>
      </p:sp>
    </p:spTree>
    <p:extLst>
      <p:ext uri="{BB962C8B-B14F-4D97-AF65-F5344CB8AC3E}">
        <p14:creationId xmlns:p14="http://schemas.microsoft.com/office/powerpoint/2010/main" val="2292979212"/>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Configuring X Windows</a:t>
            </a:r>
          </a:p>
        </p:txBody>
      </p:sp>
      <p:sp>
        <p:nvSpPr>
          <p:cNvPr id="16387" name="Content Placeholder 6"/>
          <p:cNvSpPr>
            <a:spLocks noGrp="1"/>
          </p:cNvSpPr>
          <p:nvPr>
            <p:ph sz="half" idx="2"/>
          </p:nvPr>
        </p:nvSpPr>
        <p:spPr>
          <a:xfrm>
            <a:off x="457200" y="1528763"/>
            <a:ext cx="8229600" cy="3625854"/>
          </a:xfrm>
        </p:spPr>
        <p:txBody>
          <a:bodyPr/>
          <a:lstStyle/>
          <a:p>
            <a:r>
              <a:rPr lang="en-US" sz="3200" dirty="0"/>
              <a:t>Hopefully, when X Windows is first installed and automatically configured on your system it will work with your hardware without any manual configuration.  </a:t>
            </a:r>
            <a:endParaRPr lang="en-US" sz="3200" dirty="0" smtClean="0"/>
          </a:p>
          <a:p>
            <a:r>
              <a:rPr lang="en-US" sz="3200" dirty="0" smtClean="0"/>
              <a:t>The </a:t>
            </a:r>
            <a:r>
              <a:rPr lang="en-US" sz="3200" dirty="0"/>
              <a:t>tools used today for installing and configuring X Windows are usually very successful at automatically detecting and configuring most hardware.  </a:t>
            </a:r>
            <a:br>
              <a:rPr lang="en-US" sz="3200" dirty="0"/>
            </a:br>
            <a:r>
              <a:rPr lang="en-US" sz="3200" dirty="0" smtClean="0"/>
              <a:t>  </a:t>
            </a:r>
            <a:endParaRPr lang="en-US" sz="3200" dirty="0"/>
          </a:p>
        </p:txBody>
      </p:sp>
    </p:spTree>
    <p:extLst>
      <p:ext uri="{BB962C8B-B14F-4D97-AF65-F5344CB8AC3E}">
        <p14:creationId xmlns:p14="http://schemas.microsoft.com/office/powerpoint/2010/main" val="1688900727"/>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Configuring X Windows</a:t>
            </a:r>
          </a:p>
        </p:txBody>
      </p:sp>
      <p:sp>
        <p:nvSpPr>
          <p:cNvPr id="16387" name="Content Placeholder 6"/>
          <p:cNvSpPr>
            <a:spLocks noGrp="1"/>
          </p:cNvSpPr>
          <p:nvPr>
            <p:ph sz="half" idx="2"/>
          </p:nvPr>
        </p:nvSpPr>
        <p:spPr>
          <a:xfrm>
            <a:off x="457200" y="1528763"/>
            <a:ext cx="8229600" cy="3625854"/>
          </a:xfrm>
        </p:spPr>
        <p:txBody>
          <a:bodyPr/>
          <a:lstStyle/>
          <a:p>
            <a:pPr marL="0" indent="0">
              <a:buNone/>
            </a:pPr>
            <a:r>
              <a:rPr lang="en-US" sz="3200" dirty="0"/>
              <a:t>Hardware that </a:t>
            </a:r>
            <a:r>
              <a:rPr lang="en-US" sz="3200" dirty="0" smtClean="0"/>
              <a:t>tends to be more problematic to get configured properly are the unusual items:</a:t>
            </a:r>
          </a:p>
          <a:p>
            <a:r>
              <a:rPr lang="en-US" sz="3200" dirty="0" smtClean="0"/>
              <a:t>very new</a:t>
            </a:r>
          </a:p>
          <a:p>
            <a:r>
              <a:rPr lang="en-US" sz="3200" dirty="0" smtClean="0"/>
              <a:t>very old</a:t>
            </a:r>
          </a:p>
          <a:p>
            <a:r>
              <a:rPr lang="en-US" sz="3200" dirty="0" smtClean="0"/>
              <a:t>very rare</a:t>
            </a:r>
            <a:r>
              <a:rPr lang="en-US" sz="3200" dirty="0"/>
              <a:t/>
            </a:r>
            <a:br>
              <a:rPr lang="en-US" sz="3200" dirty="0"/>
            </a:br>
            <a:r>
              <a:rPr lang="en-US" sz="3200" dirty="0" smtClean="0"/>
              <a:t>  </a:t>
            </a:r>
            <a:endParaRPr lang="en-US" sz="3200" dirty="0"/>
          </a:p>
        </p:txBody>
      </p:sp>
    </p:spTree>
    <p:extLst>
      <p:ext uri="{BB962C8B-B14F-4D97-AF65-F5344CB8AC3E}">
        <p14:creationId xmlns:p14="http://schemas.microsoft.com/office/powerpoint/2010/main" val="4278115593"/>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Configuring </a:t>
            </a:r>
            <a:r>
              <a:rPr lang="en-US" dirty="0" smtClean="0"/>
              <a:t>Video Hardware</a:t>
            </a:r>
            <a:endParaRPr lang="en-US" dirty="0"/>
          </a:p>
        </p:txBody>
      </p:sp>
      <p:sp>
        <p:nvSpPr>
          <p:cNvPr id="16387" name="Content Placeholder 6"/>
          <p:cNvSpPr>
            <a:spLocks noGrp="1"/>
          </p:cNvSpPr>
          <p:nvPr>
            <p:ph sz="half" idx="2"/>
          </p:nvPr>
        </p:nvSpPr>
        <p:spPr>
          <a:xfrm>
            <a:off x="457200" y="1528763"/>
            <a:ext cx="8229600" cy="3625854"/>
          </a:xfrm>
        </p:spPr>
        <p:txBody>
          <a:bodyPr/>
          <a:lstStyle/>
          <a:p>
            <a:r>
              <a:rPr lang="en-US" sz="3200" dirty="0"/>
              <a:t>The video card used is the most critical piece of hardware to be detected because if it doesn't work, then you won't be able to see if anything else works.  </a:t>
            </a:r>
            <a:endParaRPr lang="en-US" sz="3200" dirty="0" smtClean="0"/>
          </a:p>
          <a:p>
            <a:r>
              <a:rPr lang="en-US" sz="3200" dirty="0" smtClean="0"/>
              <a:t>For </a:t>
            </a:r>
            <a:r>
              <a:rPr lang="en-US" sz="3200" dirty="0"/>
              <a:t>laptop computers, if your video card doesn't work, you won't be able to easily switch it for one that </a:t>
            </a:r>
            <a:r>
              <a:rPr lang="en-US" sz="3200" dirty="0" smtClean="0"/>
              <a:t>should, so </a:t>
            </a:r>
            <a:r>
              <a:rPr lang="en-US" sz="3200" dirty="0"/>
              <a:t>check the compatibility of the </a:t>
            </a:r>
            <a:r>
              <a:rPr lang="en-US" sz="3200" dirty="0" smtClean="0"/>
              <a:t>components before buying.</a:t>
            </a:r>
            <a:r>
              <a:rPr lang="en-US" sz="3200" dirty="0"/>
              <a:t/>
            </a:r>
            <a:br>
              <a:rPr lang="en-US" sz="3200" dirty="0"/>
            </a:br>
            <a:r>
              <a:rPr lang="en-US" sz="3200" dirty="0" smtClean="0"/>
              <a:t>  </a:t>
            </a:r>
            <a:endParaRPr lang="en-US" sz="3200" dirty="0"/>
          </a:p>
        </p:txBody>
      </p:sp>
    </p:spTree>
    <p:extLst>
      <p:ext uri="{BB962C8B-B14F-4D97-AF65-F5344CB8AC3E}">
        <p14:creationId xmlns:p14="http://schemas.microsoft.com/office/powerpoint/2010/main" val="2803254622"/>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Configuring </a:t>
            </a:r>
            <a:r>
              <a:rPr lang="en-US" dirty="0" smtClean="0"/>
              <a:t>Video Hardware</a:t>
            </a:r>
            <a:endParaRPr lang="en-US" dirty="0"/>
          </a:p>
        </p:txBody>
      </p:sp>
      <p:sp>
        <p:nvSpPr>
          <p:cNvPr id="16387" name="Content Placeholder 6"/>
          <p:cNvSpPr>
            <a:spLocks noGrp="1"/>
          </p:cNvSpPr>
          <p:nvPr>
            <p:ph sz="half" idx="2"/>
          </p:nvPr>
        </p:nvSpPr>
        <p:spPr>
          <a:xfrm>
            <a:off x="457200" y="1528763"/>
            <a:ext cx="8229600" cy="3625854"/>
          </a:xfrm>
        </p:spPr>
        <p:txBody>
          <a:bodyPr/>
          <a:lstStyle/>
          <a:p>
            <a:r>
              <a:rPr lang="en-US" sz="3200" dirty="0"/>
              <a:t>If X windows automatic configuration fails, then you may need to stop the X server from trying to start at boot time or stop it after the system has booted.  </a:t>
            </a:r>
            <a:endParaRPr lang="en-US" sz="3200" dirty="0" smtClean="0"/>
          </a:p>
          <a:p>
            <a:r>
              <a:rPr lang="en-US" sz="3200" dirty="0" smtClean="0"/>
              <a:t>Otherwise</a:t>
            </a:r>
            <a:r>
              <a:rPr lang="en-US" sz="3200" dirty="0"/>
              <a:t>, the screen may be completely dark with no images appearing on it and you won't be able to manually configure and test the X server.  </a:t>
            </a:r>
          </a:p>
          <a:p>
            <a:pPr marL="0" indent="0">
              <a:buNone/>
            </a:pPr>
            <a:r>
              <a:rPr lang="en-US" sz="3200" dirty="0"/>
              <a:t/>
            </a:r>
            <a:br>
              <a:rPr lang="en-US" sz="3200" dirty="0"/>
            </a:br>
            <a:r>
              <a:rPr lang="en-US" sz="3200" dirty="0" smtClean="0"/>
              <a:t>  </a:t>
            </a:r>
            <a:endParaRPr lang="en-US" sz="3200" dirty="0"/>
          </a:p>
        </p:txBody>
      </p:sp>
    </p:spTree>
    <p:extLst>
      <p:ext uri="{BB962C8B-B14F-4D97-AF65-F5344CB8AC3E}">
        <p14:creationId xmlns:p14="http://schemas.microsoft.com/office/powerpoint/2010/main" val="423176521"/>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Configuring </a:t>
            </a:r>
            <a:r>
              <a:rPr lang="en-US" dirty="0" smtClean="0"/>
              <a:t>Video Hardware</a:t>
            </a:r>
            <a:endParaRPr lang="en-US" dirty="0"/>
          </a:p>
        </p:txBody>
      </p:sp>
      <p:sp>
        <p:nvSpPr>
          <p:cNvPr id="16387" name="Content Placeholder 6"/>
          <p:cNvSpPr>
            <a:spLocks noGrp="1"/>
          </p:cNvSpPr>
          <p:nvPr>
            <p:ph sz="half" idx="2"/>
          </p:nvPr>
        </p:nvSpPr>
        <p:spPr>
          <a:xfrm>
            <a:off x="457200" y="1443035"/>
            <a:ext cx="8229600" cy="3625854"/>
          </a:xfrm>
        </p:spPr>
        <p:txBody>
          <a:bodyPr/>
          <a:lstStyle/>
          <a:p>
            <a:r>
              <a:rPr lang="en-US" sz="3200" dirty="0"/>
              <a:t>For Debian-derived distributions, starting the system in any run level other than single user mode will automatically </a:t>
            </a:r>
            <a:r>
              <a:rPr lang="en-US" sz="3200" dirty="0" smtClean="0"/>
              <a:t>start </a:t>
            </a:r>
            <a:r>
              <a:rPr lang="en-US" sz="3200" dirty="0"/>
              <a:t>the X server.  </a:t>
            </a:r>
            <a:endParaRPr lang="en-US" sz="3200" dirty="0" smtClean="0"/>
          </a:p>
          <a:p>
            <a:r>
              <a:rPr lang="en-US" sz="3200" dirty="0" smtClean="0"/>
              <a:t>For </a:t>
            </a:r>
            <a:r>
              <a:rPr lang="en-US" sz="3200" dirty="0"/>
              <a:t>Red Hat-derived systems, the X server is only started in run level 5 by default. </a:t>
            </a:r>
            <a:endParaRPr lang="en-US" sz="3200" dirty="0" smtClean="0"/>
          </a:p>
          <a:p>
            <a:r>
              <a:rPr lang="en-US" sz="3200" dirty="0" smtClean="0"/>
              <a:t>Therefore</a:t>
            </a:r>
            <a:r>
              <a:rPr lang="en-US" sz="3200" dirty="0"/>
              <a:t>, if an administrator does not want X windows to start automatically, then the system can be started in single user </a:t>
            </a:r>
            <a:r>
              <a:rPr lang="en-US" sz="3200" dirty="0" smtClean="0"/>
              <a:t>mode, or run level 1.</a:t>
            </a:r>
            <a:r>
              <a:rPr lang="en-US" sz="3200" dirty="0"/>
              <a:t/>
            </a:r>
            <a:br>
              <a:rPr lang="en-US" sz="3200" dirty="0"/>
            </a:br>
            <a:r>
              <a:rPr lang="en-US" sz="3200" dirty="0" smtClean="0"/>
              <a:t>  </a:t>
            </a:r>
            <a:endParaRPr lang="en-US" sz="3200" dirty="0"/>
          </a:p>
        </p:txBody>
      </p:sp>
    </p:spTree>
    <p:extLst>
      <p:ext uri="{BB962C8B-B14F-4D97-AF65-F5344CB8AC3E}">
        <p14:creationId xmlns:p14="http://schemas.microsoft.com/office/powerpoint/2010/main" val="1247354843"/>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smtClean="0"/>
              <a:t>Starting in Single User Mode</a:t>
            </a:r>
            <a:endParaRPr lang="en-US" dirty="0"/>
          </a:p>
        </p:txBody>
      </p:sp>
      <p:sp>
        <p:nvSpPr>
          <p:cNvPr id="16387" name="Content Placeholder 6"/>
          <p:cNvSpPr>
            <a:spLocks noGrp="1"/>
          </p:cNvSpPr>
          <p:nvPr>
            <p:ph sz="half" idx="2"/>
          </p:nvPr>
        </p:nvSpPr>
        <p:spPr>
          <a:xfrm>
            <a:off x="457200" y="1443035"/>
            <a:ext cx="8229600" cy="3625854"/>
          </a:xfrm>
        </p:spPr>
        <p:txBody>
          <a:bodyPr/>
          <a:lstStyle/>
          <a:p>
            <a:pPr marL="0" indent="0">
              <a:buNone/>
            </a:pPr>
            <a:r>
              <a:rPr lang="en-US" sz="3200" dirty="0"/>
              <a:t>To start </a:t>
            </a:r>
            <a:r>
              <a:rPr lang="en-US" sz="3200" dirty="0" smtClean="0"/>
              <a:t>in </a:t>
            </a:r>
            <a:r>
              <a:rPr lang="en-US" sz="3200" dirty="0"/>
              <a:t>single user </a:t>
            </a:r>
            <a:r>
              <a:rPr lang="en-US" sz="3200" dirty="0" smtClean="0"/>
              <a:t>mode:</a:t>
            </a:r>
          </a:p>
          <a:p>
            <a:pPr marL="514350" indent="-514350">
              <a:buFont typeface="+mj-lt"/>
              <a:buAutoNum type="arabicPeriod"/>
            </a:pPr>
            <a:r>
              <a:rPr lang="en-US" sz="3200" dirty="0"/>
              <a:t>P</a:t>
            </a:r>
            <a:r>
              <a:rPr lang="en-US" sz="3200" dirty="0" smtClean="0"/>
              <a:t>ress </a:t>
            </a:r>
            <a:r>
              <a:rPr lang="en-US" sz="3200" dirty="0"/>
              <a:t>a key at boot time when the GRUB menu </a:t>
            </a:r>
            <a:r>
              <a:rPr lang="en-US" sz="3200" dirty="0" smtClean="0"/>
              <a:t>appears</a:t>
            </a:r>
          </a:p>
          <a:p>
            <a:pPr marL="514350" indent="-514350">
              <a:buFont typeface="+mj-lt"/>
              <a:buAutoNum type="arabicPeriod"/>
            </a:pPr>
            <a:r>
              <a:rPr lang="en-US" sz="3200" dirty="0" smtClean="0"/>
              <a:t>Press 'e' </a:t>
            </a:r>
            <a:r>
              <a:rPr lang="en-US" sz="3200" dirty="0"/>
              <a:t>to </a:t>
            </a:r>
            <a:r>
              <a:rPr lang="en-US" sz="3200" dirty="0" smtClean="0"/>
              <a:t>Edit, and edit </a:t>
            </a:r>
            <a:r>
              <a:rPr lang="en-US" sz="3200" dirty="0"/>
              <a:t>the kernel </a:t>
            </a:r>
            <a:r>
              <a:rPr lang="en-US" sz="3200" dirty="0" smtClean="0"/>
              <a:t>parameters</a:t>
            </a:r>
          </a:p>
          <a:p>
            <a:pPr marL="514350" indent="-514350">
              <a:buFont typeface="+mj-lt"/>
              <a:buAutoNum type="arabicPeriod"/>
            </a:pPr>
            <a:r>
              <a:rPr lang="en-US" sz="3200" dirty="0" smtClean="0"/>
              <a:t>Add </a:t>
            </a:r>
            <a:r>
              <a:rPr lang="en-US" sz="3200" i="1" dirty="0"/>
              <a:t>one </a:t>
            </a:r>
            <a:r>
              <a:rPr lang="en-US" sz="3200" dirty="0"/>
              <a:t>of the following values: 1, s, S, or </a:t>
            </a:r>
            <a:r>
              <a:rPr lang="en-US" sz="3200" dirty="0" smtClean="0"/>
              <a:t>single</a:t>
            </a:r>
            <a:r>
              <a:rPr lang="en-US" sz="3200" dirty="0"/>
              <a:t> </a:t>
            </a:r>
            <a:r>
              <a:rPr lang="en-US" sz="3200" dirty="0" smtClean="0"/>
              <a:t>and press Enter</a:t>
            </a:r>
          </a:p>
          <a:p>
            <a:pPr marL="514350" indent="-514350">
              <a:buFont typeface="+mj-lt"/>
              <a:buAutoNum type="arabicPeriod"/>
            </a:pPr>
            <a:r>
              <a:rPr lang="en-US" sz="3200" dirty="0" smtClean="0"/>
              <a:t>Press 'b' to boot to single user mode</a:t>
            </a:r>
            <a:r>
              <a:rPr lang="en-US" sz="3200" dirty="0"/>
              <a:t/>
            </a:r>
            <a:br>
              <a:rPr lang="en-US" sz="3200" dirty="0"/>
            </a:br>
            <a:r>
              <a:rPr lang="en-US" sz="3200" dirty="0" smtClean="0"/>
              <a:t>  </a:t>
            </a:r>
            <a:endParaRPr lang="en-US" sz="3200" dirty="0"/>
          </a:p>
        </p:txBody>
      </p:sp>
    </p:spTree>
    <p:extLst>
      <p:ext uri="{BB962C8B-B14F-4D97-AF65-F5344CB8AC3E}">
        <p14:creationId xmlns:p14="http://schemas.microsoft.com/office/powerpoint/2010/main" val="1358695994"/>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smtClean="0"/>
              <a:t>Starting in Single User Mode</a:t>
            </a:r>
            <a:endParaRPr lang="en-US" dirty="0"/>
          </a:p>
        </p:txBody>
      </p:sp>
      <p:sp>
        <p:nvSpPr>
          <p:cNvPr id="16387" name="Content Placeholder 6"/>
          <p:cNvSpPr>
            <a:spLocks noGrp="1"/>
          </p:cNvSpPr>
          <p:nvPr>
            <p:ph sz="half" idx="2"/>
          </p:nvPr>
        </p:nvSpPr>
        <p:spPr>
          <a:xfrm>
            <a:off x="457200" y="1443035"/>
            <a:ext cx="8229600" cy="3625854"/>
          </a:xfrm>
        </p:spPr>
        <p:txBody>
          <a:bodyPr/>
          <a:lstStyle/>
          <a:p>
            <a:pPr marL="0" indent="0">
              <a:buNone/>
            </a:pPr>
            <a:r>
              <a:rPr lang="en-US" sz="3200" dirty="0"/>
              <a:t>The result </a:t>
            </a:r>
            <a:r>
              <a:rPr lang="en-US" sz="3200" dirty="0" smtClean="0"/>
              <a:t>in editing the </a:t>
            </a:r>
            <a:r>
              <a:rPr lang="en-US" sz="3200" dirty="0"/>
              <a:t>kernel line may appear something like the following with the run level specified as the final parameter</a:t>
            </a:r>
            <a:r>
              <a:rPr lang="en-US" sz="3200" dirty="0" smtClean="0"/>
              <a:t>:</a:t>
            </a:r>
          </a:p>
          <a:p>
            <a:pPr marL="0" indent="0">
              <a:buNone/>
            </a:pPr>
            <a:endParaRPr lang="en-US" sz="3200" dirty="0"/>
          </a:p>
          <a:p>
            <a:pPr marL="0" indent="0">
              <a:buNone/>
            </a:pPr>
            <a:r>
              <a:rPr lang="en-US" sz="2000" dirty="0">
                <a:latin typeface="Courier New" panose="02070309020205020404" pitchFamily="49" charset="0"/>
                <a:cs typeface="Courier New" panose="02070309020205020404" pitchFamily="49" charset="0"/>
              </a:rPr>
              <a:t>kernel /boot/vmlinuz-3.1.25 root=/</a:t>
            </a:r>
            <a:r>
              <a:rPr lang="en-US" sz="2000" dirty="0" err="1">
                <a:latin typeface="Courier New" panose="02070309020205020404" pitchFamily="49" charset="0"/>
                <a:cs typeface="Courier New" panose="02070309020205020404" pitchFamily="49" charset="0"/>
              </a:rPr>
              <a:t>dev</a:t>
            </a:r>
            <a:r>
              <a:rPr lang="en-US" sz="2000" dirty="0">
                <a:latin typeface="Courier New" panose="02070309020205020404" pitchFamily="49" charset="0"/>
                <a:cs typeface="Courier New" panose="02070309020205020404" pitchFamily="49" charset="0"/>
              </a:rPr>
              <a:t>/sda2 </a:t>
            </a:r>
            <a:r>
              <a:rPr lang="en-US" sz="2000" dirty="0" err="1">
                <a:latin typeface="Courier New" panose="02070309020205020404" pitchFamily="49" charset="0"/>
                <a:cs typeface="Courier New" panose="02070309020205020404" pitchFamily="49" charset="0"/>
              </a:rPr>
              <a:t>ro</a:t>
            </a:r>
            <a:r>
              <a:rPr lang="en-US" sz="2000" dirty="0">
                <a:latin typeface="Courier New" panose="02070309020205020404" pitchFamily="49" charset="0"/>
                <a:cs typeface="Courier New" panose="02070309020205020404" pitchFamily="49" charset="0"/>
              </a:rPr>
              <a:t> 1</a:t>
            </a:r>
          </a:p>
          <a:p>
            <a:pPr marL="0" indent="0">
              <a:buNone/>
            </a:pPr>
            <a:r>
              <a:rPr lang="en-US" sz="3200" dirty="0"/>
              <a:t/>
            </a:r>
            <a:br>
              <a:rPr lang="en-US" sz="3200" dirty="0"/>
            </a:br>
            <a:r>
              <a:rPr lang="en-US" sz="3200" dirty="0" smtClean="0"/>
              <a:t>  </a:t>
            </a:r>
            <a:endParaRPr lang="en-US" sz="3200" dirty="0"/>
          </a:p>
        </p:txBody>
      </p:sp>
    </p:spTree>
    <p:extLst>
      <p:ext uri="{BB962C8B-B14F-4D97-AF65-F5344CB8AC3E}">
        <p14:creationId xmlns:p14="http://schemas.microsoft.com/office/powerpoint/2010/main" val="193821388"/>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smtClean="0"/>
              <a:t>Starting in Single User Mode</a:t>
            </a:r>
            <a:endParaRPr lang="en-US" dirty="0"/>
          </a:p>
        </p:txBody>
      </p:sp>
      <p:sp>
        <p:nvSpPr>
          <p:cNvPr id="16387" name="Content Placeholder 6"/>
          <p:cNvSpPr>
            <a:spLocks noGrp="1"/>
          </p:cNvSpPr>
          <p:nvPr>
            <p:ph sz="half" idx="2"/>
          </p:nvPr>
        </p:nvSpPr>
        <p:spPr>
          <a:xfrm>
            <a:off x="457200" y="1443035"/>
            <a:ext cx="8229600" cy="3625854"/>
          </a:xfrm>
        </p:spPr>
        <p:txBody>
          <a:bodyPr/>
          <a:lstStyle/>
          <a:p>
            <a:r>
              <a:rPr lang="en-US" sz="3200" dirty="0"/>
              <a:t>Booting the system with the run level specified as a kernel parameter causes the system to use that run level instead of the default run level.  </a:t>
            </a:r>
            <a:endParaRPr lang="en-US" sz="3200" dirty="0" smtClean="0"/>
          </a:p>
          <a:p>
            <a:r>
              <a:rPr lang="en-US" sz="3200" dirty="0" smtClean="0"/>
              <a:t>Starting </a:t>
            </a:r>
            <a:r>
              <a:rPr lang="en-US" sz="3200" dirty="0"/>
              <a:t>in run level 1, or single user mode, with the X server not started in Debian or Red Hat-derived distributions makes it possible to troubleshoot the X server.</a:t>
            </a:r>
          </a:p>
          <a:p>
            <a:pPr marL="0" indent="0">
              <a:buNone/>
            </a:pPr>
            <a:r>
              <a:rPr lang="en-US" sz="3200" dirty="0"/>
              <a:t/>
            </a:r>
            <a:br>
              <a:rPr lang="en-US" sz="3200" dirty="0"/>
            </a:br>
            <a:r>
              <a:rPr lang="en-US" sz="3200" dirty="0" smtClean="0"/>
              <a:t>  </a:t>
            </a:r>
            <a:endParaRPr lang="en-US" sz="3200" dirty="0"/>
          </a:p>
        </p:txBody>
      </p:sp>
    </p:spTree>
    <p:extLst>
      <p:ext uri="{BB962C8B-B14F-4D97-AF65-F5344CB8AC3E}">
        <p14:creationId xmlns:p14="http://schemas.microsoft.com/office/powerpoint/2010/main" val="472060095"/>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smtClean="0"/>
              <a:t>Switching to Single User Mode</a:t>
            </a:r>
            <a:endParaRPr lang="en-US" dirty="0"/>
          </a:p>
        </p:txBody>
      </p:sp>
      <p:sp>
        <p:nvSpPr>
          <p:cNvPr id="16387" name="Content Placeholder 6"/>
          <p:cNvSpPr>
            <a:spLocks noGrp="1"/>
          </p:cNvSpPr>
          <p:nvPr>
            <p:ph sz="half" idx="2"/>
          </p:nvPr>
        </p:nvSpPr>
        <p:spPr>
          <a:xfrm>
            <a:off x="457200" y="1443035"/>
            <a:ext cx="8229600" cy="3625854"/>
          </a:xfrm>
        </p:spPr>
        <p:txBody>
          <a:bodyPr/>
          <a:lstStyle/>
          <a:p>
            <a:r>
              <a:rPr lang="en-US" sz="3200" dirty="0"/>
              <a:t>If the system is already running and you want to switch to single user mode, you may be able to switch to an alternative </a:t>
            </a:r>
            <a:r>
              <a:rPr lang="en-US" sz="3200" dirty="0" smtClean="0"/>
              <a:t>console as root to do it from a command line login.</a:t>
            </a:r>
          </a:p>
          <a:p>
            <a:r>
              <a:rPr lang="en-US" sz="3200" dirty="0" smtClean="0"/>
              <a:t>By </a:t>
            </a:r>
            <a:r>
              <a:rPr lang="en-US" sz="3200" dirty="0"/>
              <a:t>pressing CTRL+ALT+F2 (F2 may not work on all systems, try each F# key until you see a command line login</a:t>
            </a:r>
            <a:r>
              <a:rPr lang="en-US" sz="3200" dirty="0" smtClean="0"/>
              <a:t>), you may be able to login as root to start the process.  </a:t>
            </a:r>
            <a:r>
              <a:rPr lang="en-US" sz="3200" dirty="0"/>
              <a:t/>
            </a:r>
            <a:br>
              <a:rPr lang="en-US" sz="3200" dirty="0"/>
            </a:br>
            <a:r>
              <a:rPr lang="en-US" sz="3200" dirty="0" smtClean="0"/>
              <a:t>  </a:t>
            </a:r>
            <a:endParaRPr lang="en-US" sz="3200" dirty="0"/>
          </a:p>
        </p:txBody>
      </p:sp>
    </p:spTree>
    <p:extLst>
      <p:ext uri="{BB962C8B-B14F-4D97-AF65-F5344CB8AC3E}">
        <p14:creationId xmlns:p14="http://schemas.microsoft.com/office/powerpoint/2010/main" val="304717096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Turn the display manager </a:t>
            </a:r>
            <a:r>
              <a:rPr lang="en-US" dirty="0" smtClean="0"/>
              <a:t/>
            </a:r>
            <a:br>
              <a:rPr lang="en-US" dirty="0" smtClean="0"/>
            </a:br>
            <a:r>
              <a:rPr lang="en-US" dirty="0" smtClean="0"/>
              <a:t>on </a:t>
            </a:r>
            <a:r>
              <a:rPr lang="en-US" dirty="0"/>
              <a:t>or off</a:t>
            </a:r>
          </a:p>
        </p:txBody>
      </p:sp>
      <p:sp>
        <p:nvSpPr>
          <p:cNvPr id="16387" name="Content Placeholder 6"/>
          <p:cNvSpPr>
            <a:spLocks noGrp="1"/>
          </p:cNvSpPr>
          <p:nvPr>
            <p:ph sz="half" idx="2"/>
          </p:nvPr>
        </p:nvSpPr>
        <p:spPr>
          <a:xfrm>
            <a:off x="600074" y="1528762"/>
            <a:ext cx="8086725" cy="4597401"/>
          </a:xfrm>
        </p:spPr>
        <p:txBody>
          <a:bodyPr/>
          <a:lstStyle/>
          <a:p>
            <a:r>
              <a:rPr lang="en-US" sz="3200" dirty="0"/>
              <a:t>Whether or not a display manager will be on or off in most Linux distributions depends upon the default run level</a:t>
            </a:r>
            <a:r>
              <a:rPr lang="en-US" sz="3200" dirty="0" smtClean="0"/>
              <a:t>.</a:t>
            </a:r>
          </a:p>
          <a:p>
            <a:r>
              <a:rPr lang="en-US" sz="3200" dirty="0" smtClean="0"/>
              <a:t>For </a:t>
            </a:r>
            <a:r>
              <a:rPr lang="en-US" sz="3200" dirty="0"/>
              <a:t>Debian-derived distributions, this means that if the default run level is anything between 2 and 5, then a display manager will be started automatically if it is installed</a:t>
            </a:r>
            <a:r>
              <a:rPr lang="en-US" sz="3200" dirty="0" smtClean="0"/>
              <a:t>.</a:t>
            </a:r>
          </a:p>
          <a:p>
            <a:r>
              <a:rPr lang="en-US" sz="3200" dirty="0"/>
              <a:t>In Red Hat-derived systems, </a:t>
            </a:r>
            <a:r>
              <a:rPr lang="en-US" sz="3200" dirty="0" smtClean="0"/>
              <a:t>the display manager is started if the default </a:t>
            </a:r>
            <a:r>
              <a:rPr lang="en-US" sz="3200" dirty="0"/>
              <a:t>run level is </a:t>
            </a:r>
            <a:r>
              <a:rPr lang="en-US" sz="3200" dirty="0" smtClean="0"/>
              <a:t>5.</a:t>
            </a:r>
            <a:endParaRPr lang="en-US" sz="3200" dirty="0"/>
          </a:p>
          <a:p>
            <a:endParaRPr lang="en-US" sz="3200" dirty="0"/>
          </a:p>
        </p:txBody>
      </p:sp>
    </p:spTree>
    <p:extLst>
      <p:ext uri="{BB962C8B-B14F-4D97-AF65-F5344CB8AC3E}">
        <p14:creationId xmlns:p14="http://schemas.microsoft.com/office/powerpoint/2010/main" val="2701888349"/>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smtClean="0"/>
              <a:t>Switching to Single User Mode</a:t>
            </a:r>
            <a:endParaRPr lang="en-US" dirty="0"/>
          </a:p>
        </p:txBody>
      </p:sp>
      <p:sp>
        <p:nvSpPr>
          <p:cNvPr id="16387" name="Content Placeholder 6"/>
          <p:cNvSpPr>
            <a:spLocks noGrp="1"/>
          </p:cNvSpPr>
          <p:nvPr>
            <p:ph sz="half" idx="2"/>
          </p:nvPr>
        </p:nvSpPr>
        <p:spPr>
          <a:xfrm>
            <a:off x="457200" y="1443035"/>
            <a:ext cx="8229600" cy="3625854"/>
          </a:xfrm>
        </p:spPr>
        <p:txBody>
          <a:bodyPr/>
          <a:lstStyle/>
          <a:p>
            <a:pPr marL="0" indent="0">
              <a:buNone/>
            </a:pPr>
            <a:r>
              <a:rPr lang="en-US" sz="3200" dirty="0" smtClean="0"/>
              <a:t>If you are able to log in to </a:t>
            </a:r>
            <a:r>
              <a:rPr lang="en-US" sz="3200" dirty="0"/>
              <a:t>the system, you can switch to run level one by executing the following with root privileges:</a:t>
            </a:r>
          </a:p>
          <a:p>
            <a:pPr marL="0" indent="0">
              <a:buNone/>
            </a:pPr>
            <a:r>
              <a:rPr lang="en-US" sz="3200" dirty="0"/>
              <a:t> </a:t>
            </a:r>
          </a:p>
          <a:p>
            <a:pPr marL="0" indent="0">
              <a:buNone/>
            </a:pPr>
            <a:r>
              <a:rPr lang="en-US" sz="3200" dirty="0" err="1">
                <a:latin typeface="Courier New" panose="02070309020205020404" pitchFamily="49" charset="0"/>
                <a:cs typeface="Courier New" panose="02070309020205020404" pitchFamily="49" charset="0"/>
              </a:rPr>
              <a:t>telinit</a:t>
            </a:r>
            <a:r>
              <a:rPr lang="en-US" sz="3200" dirty="0">
                <a:latin typeface="Courier New" panose="02070309020205020404" pitchFamily="49" charset="0"/>
                <a:cs typeface="Courier New" panose="02070309020205020404" pitchFamily="49" charset="0"/>
              </a:rPr>
              <a:t> 1</a:t>
            </a:r>
          </a:p>
          <a:p>
            <a:pPr marL="0" indent="0">
              <a:buNone/>
            </a:pPr>
            <a:r>
              <a:rPr lang="en-US" sz="3200" dirty="0"/>
              <a:t/>
            </a:r>
            <a:br>
              <a:rPr lang="en-US" sz="3200" dirty="0"/>
            </a:br>
            <a:r>
              <a:rPr lang="en-US" sz="3200" dirty="0" smtClean="0"/>
              <a:t>  </a:t>
            </a:r>
            <a:endParaRPr lang="en-US" sz="3200" dirty="0"/>
          </a:p>
        </p:txBody>
      </p:sp>
    </p:spTree>
    <p:extLst>
      <p:ext uri="{BB962C8B-B14F-4D97-AF65-F5344CB8AC3E}">
        <p14:creationId xmlns:p14="http://schemas.microsoft.com/office/powerpoint/2010/main" val="2747128381"/>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smtClean="0"/>
              <a:t>Creating an X configuration file</a:t>
            </a:r>
            <a:endParaRPr lang="en-US" dirty="0"/>
          </a:p>
        </p:txBody>
      </p:sp>
      <p:sp>
        <p:nvSpPr>
          <p:cNvPr id="16387" name="Content Placeholder 6"/>
          <p:cNvSpPr>
            <a:spLocks noGrp="1"/>
          </p:cNvSpPr>
          <p:nvPr>
            <p:ph sz="half" idx="2"/>
          </p:nvPr>
        </p:nvSpPr>
        <p:spPr>
          <a:xfrm>
            <a:off x="457200" y="1443035"/>
            <a:ext cx="8229600" cy="3625854"/>
          </a:xfrm>
        </p:spPr>
        <p:txBody>
          <a:bodyPr/>
          <a:lstStyle/>
          <a:p>
            <a:pPr marL="0" indent="0">
              <a:buNone/>
            </a:pPr>
            <a:r>
              <a:rPr lang="en-US" sz="3200" dirty="0"/>
              <a:t>Once the system is in a run level that doesn’t have an X windows running, a new X server configuration file can be </a:t>
            </a:r>
            <a:r>
              <a:rPr lang="en-US" sz="3200" dirty="0" smtClean="0"/>
              <a:t>generated</a:t>
            </a:r>
            <a:r>
              <a:rPr lang="en-US" sz="3200" dirty="0"/>
              <a:t> </a:t>
            </a:r>
            <a:r>
              <a:rPr lang="en-US" sz="3200" dirty="0" smtClean="0"/>
              <a:t>by running the following command as an administrator:</a:t>
            </a:r>
          </a:p>
          <a:p>
            <a:pPr marL="0" indent="0">
              <a:buNone/>
            </a:pPr>
            <a:endParaRPr lang="en-US" sz="3200" dirty="0"/>
          </a:p>
          <a:p>
            <a:pPr marL="0" indent="0">
              <a:buNone/>
            </a:pPr>
            <a:r>
              <a:rPr lang="en-US" sz="3200" dirty="0">
                <a:latin typeface="Courier New" panose="02070309020205020404" pitchFamily="49" charset="0"/>
                <a:cs typeface="Courier New" panose="02070309020205020404" pitchFamily="49" charset="0"/>
              </a:rPr>
              <a:t>X -configure</a:t>
            </a:r>
          </a:p>
          <a:p>
            <a:pPr marL="0" indent="0">
              <a:buNone/>
            </a:pPr>
            <a:r>
              <a:rPr lang="en-US" sz="3200" dirty="0"/>
              <a:t/>
            </a:r>
            <a:br>
              <a:rPr lang="en-US" sz="3200" dirty="0"/>
            </a:br>
            <a:r>
              <a:rPr lang="en-US" sz="3200" dirty="0" smtClean="0"/>
              <a:t>  </a:t>
            </a:r>
            <a:endParaRPr lang="en-US" sz="3200" dirty="0"/>
          </a:p>
        </p:txBody>
      </p:sp>
    </p:spTree>
    <p:extLst>
      <p:ext uri="{BB962C8B-B14F-4D97-AF65-F5344CB8AC3E}">
        <p14:creationId xmlns:p14="http://schemas.microsoft.com/office/powerpoint/2010/main" val="524912264"/>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smtClean="0"/>
              <a:t>Creating an X configuration file</a:t>
            </a:r>
            <a:endParaRPr lang="en-US" dirty="0"/>
          </a:p>
        </p:txBody>
      </p:sp>
      <p:sp>
        <p:nvSpPr>
          <p:cNvPr id="16387" name="Content Placeholder 6"/>
          <p:cNvSpPr>
            <a:spLocks noGrp="1"/>
          </p:cNvSpPr>
          <p:nvPr>
            <p:ph sz="half" idx="2"/>
          </p:nvPr>
        </p:nvSpPr>
        <p:spPr>
          <a:xfrm>
            <a:off x="457200" y="1443035"/>
            <a:ext cx="8229600" cy="3625854"/>
          </a:xfrm>
        </p:spPr>
        <p:txBody>
          <a:bodyPr/>
          <a:lstStyle/>
          <a:p>
            <a:pPr marL="0" indent="0">
              <a:buNone/>
            </a:pPr>
            <a:r>
              <a:rPr lang="en-US" sz="3200" dirty="0"/>
              <a:t>If the X server has not been stopped, then an error message similar to the following will appear:</a:t>
            </a:r>
          </a:p>
          <a:p>
            <a:pPr marL="0" indent="0">
              <a:buNone/>
            </a:pPr>
            <a:r>
              <a:rPr lang="en-US" sz="3200" dirty="0"/>
              <a:t> </a:t>
            </a:r>
          </a:p>
          <a:p>
            <a:pPr marL="0" indent="0">
              <a:buNone/>
            </a:pPr>
            <a:r>
              <a:rPr lang="en-US" dirty="0">
                <a:latin typeface="Courier New" panose="02070309020205020404" pitchFamily="49" charset="0"/>
                <a:cs typeface="Courier New" panose="02070309020205020404" pitchFamily="49" charset="0"/>
              </a:rPr>
              <a:t>Fatal server error:</a:t>
            </a:r>
          </a:p>
          <a:p>
            <a:pPr marL="0" indent="0">
              <a:buNone/>
            </a:pPr>
            <a:r>
              <a:rPr lang="en-US" dirty="0">
                <a:latin typeface="Courier New" panose="02070309020205020404" pitchFamily="49" charset="0"/>
                <a:cs typeface="Courier New" panose="02070309020205020404" pitchFamily="49" charset="0"/>
              </a:rPr>
              <a:t>Server is already active for display 0</a:t>
            </a:r>
          </a:p>
          <a:p>
            <a:pPr marL="0" indent="0">
              <a:buNone/>
            </a:pPr>
            <a:r>
              <a:rPr lang="en-US" dirty="0">
                <a:latin typeface="Courier New" panose="02070309020205020404" pitchFamily="49" charset="0"/>
                <a:cs typeface="Courier New" panose="02070309020205020404" pitchFamily="49" charset="0"/>
              </a:rPr>
              <a:t>If this server is no longer running, remove /</a:t>
            </a:r>
            <a:r>
              <a:rPr lang="en-US" dirty="0" err="1">
                <a:latin typeface="Courier New" panose="02070309020205020404" pitchFamily="49" charset="0"/>
                <a:cs typeface="Courier New" panose="02070309020205020404" pitchFamily="49" charset="0"/>
              </a:rPr>
              <a:t>tmp</a:t>
            </a:r>
            <a:r>
              <a:rPr lang="en-US" dirty="0">
                <a:latin typeface="Courier New" panose="02070309020205020404" pitchFamily="49" charset="0"/>
                <a:cs typeface="Courier New" panose="02070309020205020404" pitchFamily="49" charset="0"/>
              </a:rPr>
              <a:t>/.</a:t>
            </a:r>
            <a:r>
              <a:rPr lang="en-US" dirty="0" smtClean="0">
                <a:latin typeface="Courier New" panose="02070309020205020404" pitchFamily="49" charset="0"/>
                <a:cs typeface="Courier New" panose="02070309020205020404" pitchFamily="49" charset="0"/>
              </a:rPr>
              <a:t>X0-lock and </a:t>
            </a:r>
            <a:r>
              <a:rPr lang="en-US" dirty="0">
                <a:latin typeface="Courier New" panose="02070309020205020404" pitchFamily="49" charset="0"/>
                <a:cs typeface="Courier New" panose="02070309020205020404" pitchFamily="49" charset="0"/>
              </a:rPr>
              <a:t>start again.</a:t>
            </a:r>
          </a:p>
          <a:p>
            <a:pPr marL="0" indent="0">
              <a:buNone/>
            </a:pPr>
            <a:r>
              <a:rPr lang="en-US" sz="3200" dirty="0"/>
              <a:t/>
            </a:r>
            <a:br>
              <a:rPr lang="en-US" sz="3200" dirty="0"/>
            </a:br>
            <a:r>
              <a:rPr lang="en-US" sz="3200" dirty="0" smtClean="0"/>
              <a:t>  </a:t>
            </a:r>
            <a:endParaRPr lang="en-US" sz="3200" dirty="0"/>
          </a:p>
        </p:txBody>
      </p:sp>
    </p:spTree>
    <p:extLst>
      <p:ext uri="{BB962C8B-B14F-4D97-AF65-F5344CB8AC3E}">
        <p14:creationId xmlns:p14="http://schemas.microsoft.com/office/powerpoint/2010/main" val="290032777"/>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smtClean="0"/>
              <a:t>Creating an X configuration file</a:t>
            </a:r>
            <a:endParaRPr lang="en-US" dirty="0"/>
          </a:p>
        </p:txBody>
      </p:sp>
      <p:sp>
        <p:nvSpPr>
          <p:cNvPr id="16387" name="Content Placeholder 6"/>
          <p:cNvSpPr>
            <a:spLocks noGrp="1"/>
          </p:cNvSpPr>
          <p:nvPr>
            <p:ph sz="half" idx="2"/>
          </p:nvPr>
        </p:nvSpPr>
        <p:spPr>
          <a:xfrm>
            <a:off x="457200" y="1443035"/>
            <a:ext cx="8229600" cy="3625854"/>
          </a:xfrm>
        </p:spPr>
        <p:txBody>
          <a:bodyPr/>
          <a:lstStyle/>
          <a:p>
            <a:r>
              <a:rPr lang="en-US" sz="3200" dirty="0"/>
              <a:t>If the X server was not running when the command was executed, then a file named </a:t>
            </a:r>
            <a:r>
              <a:rPr lang="en-US" sz="3200" dirty="0" err="1">
                <a:latin typeface="Courier New" panose="02070309020205020404" pitchFamily="49" charset="0"/>
                <a:cs typeface="Courier New" panose="02070309020205020404" pitchFamily="49" charset="0"/>
              </a:rPr>
              <a:t>xorg.conf.new</a:t>
            </a:r>
            <a:r>
              <a:rPr lang="en-US" sz="3200" dirty="0"/>
              <a:t> should be generated in the current directory</a:t>
            </a:r>
            <a:r>
              <a:rPr lang="en-US" sz="3200" dirty="0" smtClean="0"/>
              <a:t>.</a:t>
            </a:r>
          </a:p>
          <a:p>
            <a:r>
              <a:rPr lang="en-US" sz="3200" dirty="0" smtClean="0"/>
              <a:t>Just in case, you should make a backup copy of the original X server configuration file before replacing it with the newly generated version.  </a:t>
            </a:r>
          </a:p>
        </p:txBody>
      </p:sp>
    </p:spTree>
    <p:extLst>
      <p:ext uri="{BB962C8B-B14F-4D97-AF65-F5344CB8AC3E}">
        <p14:creationId xmlns:p14="http://schemas.microsoft.com/office/powerpoint/2010/main" val="1883877648"/>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smtClean="0"/>
              <a:t>Creating an X configuration file</a:t>
            </a:r>
            <a:endParaRPr lang="en-US" dirty="0"/>
          </a:p>
        </p:txBody>
      </p:sp>
      <p:sp>
        <p:nvSpPr>
          <p:cNvPr id="16387" name="Content Placeholder 6"/>
          <p:cNvSpPr>
            <a:spLocks noGrp="1"/>
          </p:cNvSpPr>
          <p:nvPr>
            <p:ph sz="half" idx="2"/>
          </p:nvPr>
        </p:nvSpPr>
        <p:spPr>
          <a:xfrm>
            <a:off x="457200" y="1443035"/>
            <a:ext cx="8229600" cy="3625854"/>
          </a:xfrm>
        </p:spPr>
        <p:txBody>
          <a:bodyPr/>
          <a:lstStyle/>
          <a:p>
            <a:pPr marL="0" indent="0">
              <a:buNone/>
            </a:pPr>
            <a:r>
              <a:rPr lang="en-US" sz="3200" dirty="0" smtClean="0"/>
              <a:t>The following executed as root will: </a:t>
            </a:r>
          </a:p>
          <a:p>
            <a:r>
              <a:rPr lang="en-US" sz="3200" dirty="0" smtClean="0"/>
              <a:t>backup the </a:t>
            </a:r>
            <a:r>
              <a:rPr lang="en-US" sz="3200" dirty="0" smtClean="0">
                <a:latin typeface="Courier New" panose="02070309020205020404" pitchFamily="49" charset="0"/>
                <a:cs typeface="Courier New" panose="02070309020205020404" pitchFamily="49" charset="0"/>
              </a:rPr>
              <a:t>/</a:t>
            </a:r>
            <a:r>
              <a:rPr lang="en-US" sz="3200" dirty="0" err="1" smtClean="0">
                <a:latin typeface="Courier New" panose="02070309020205020404" pitchFamily="49" charset="0"/>
                <a:cs typeface="Courier New" panose="02070309020205020404" pitchFamily="49" charset="0"/>
              </a:rPr>
              <a:t>etc</a:t>
            </a:r>
            <a:r>
              <a:rPr lang="en-US" sz="3200" dirty="0" smtClean="0">
                <a:latin typeface="Courier New" panose="02070309020205020404" pitchFamily="49" charset="0"/>
                <a:cs typeface="Courier New" panose="02070309020205020404" pitchFamily="49" charset="0"/>
              </a:rPr>
              <a:t>/X11/</a:t>
            </a:r>
            <a:r>
              <a:rPr lang="en-US" sz="3200" dirty="0" err="1" smtClean="0">
                <a:latin typeface="Courier New" panose="02070309020205020404" pitchFamily="49" charset="0"/>
                <a:cs typeface="Courier New" panose="02070309020205020404" pitchFamily="49" charset="0"/>
              </a:rPr>
              <a:t>xorg.conf</a:t>
            </a:r>
            <a:r>
              <a:rPr lang="en-US" sz="3200" dirty="0" smtClean="0">
                <a:latin typeface="Courier New" panose="02070309020205020404" pitchFamily="49" charset="0"/>
                <a:cs typeface="Courier New" panose="02070309020205020404" pitchFamily="49" charset="0"/>
              </a:rPr>
              <a:t> </a:t>
            </a:r>
            <a:r>
              <a:rPr lang="en-US" sz="3200" dirty="0"/>
              <a:t> file</a:t>
            </a:r>
            <a:endParaRPr lang="en-US" sz="3200" dirty="0" smtClean="0">
              <a:latin typeface="Courier New" panose="02070309020205020404" pitchFamily="49" charset="0"/>
              <a:cs typeface="Courier New" panose="02070309020205020404" pitchFamily="49" charset="0"/>
            </a:endParaRPr>
          </a:p>
          <a:p>
            <a:r>
              <a:rPr lang="en-US" sz="3200" dirty="0" smtClean="0"/>
              <a:t>move </a:t>
            </a:r>
            <a:r>
              <a:rPr lang="en-US" sz="3200" dirty="0"/>
              <a:t>the </a:t>
            </a:r>
            <a:r>
              <a:rPr lang="en-US" sz="3200" dirty="0" err="1">
                <a:latin typeface="Courier New" panose="02070309020205020404" pitchFamily="49" charset="0"/>
                <a:cs typeface="Courier New" panose="02070309020205020404" pitchFamily="49" charset="0"/>
              </a:rPr>
              <a:t>xorg.conf.new</a:t>
            </a:r>
            <a:r>
              <a:rPr lang="en-US" sz="3200" dirty="0"/>
              <a:t> file to the </a:t>
            </a:r>
            <a:r>
              <a:rPr lang="en-US" sz="3200" dirty="0">
                <a:latin typeface="Courier New" panose="02070309020205020404" pitchFamily="49" charset="0"/>
                <a:cs typeface="Courier New" panose="02070309020205020404" pitchFamily="49" charset="0"/>
              </a:rPr>
              <a:t>/</a:t>
            </a:r>
            <a:r>
              <a:rPr lang="en-US" sz="3200" dirty="0" err="1">
                <a:latin typeface="Courier New" panose="02070309020205020404" pitchFamily="49" charset="0"/>
                <a:cs typeface="Courier New" panose="02070309020205020404" pitchFamily="49" charset="0"/>
              </a:rPr>
              <a:t>etc</a:t>
            </a:r>
            <a:r>
              <a:rPr lang="en-US" sz="3200" dirty="0">
                <a:latin typeface="Courier New" panose="02070309020205020404" pitchFamily="49" charset="0"/>
                <a:cs typeface="Courier New" panose="02070309020205020404" pitchFamily="49" charset="0"/>
              </a:rPr>
              <a:t>/X11/</a:t>
            </a:r>
            <a:r>
              <a:rPr lang="en-US" sz="3200" dirty="0" err="1">
                <a:latin typeface="Courier New" panose="02070309020205020404" pitchFamily="49" charset="0"/>
                <a:cs typeface="Courier New" panose="02070309020205020404" pitchFamily="49" charset="0"/>
              </a:rPr>
              <a:t>xorg.conf</a:t>
            </a:r>
            <a:r>
              <a:rPr lang="en-US" sz="3200" dirty="0">
                <a:latin typeface="Courier New" panose="02070309020205020404" pitchFamily="49" charset="0"/>
                <a:cs typeface="Courier New" panose="02070309020205020404" pitchFamily="49" charset="0"/>
              </a:rPr>
              <a:t> </a:t>
            </a:r>
            <a:r>
              <a:rPr lang="en-US" sz="3200" dirty="0"/>
              <a:t>file </a:t>
            </a:r>
            <a:endParaRPr lang="en-US" sz="3200" dirty="0" smtClean="0"/>
          </a:p>
          <a:p>
            <a:r>
              <a:rPr lang="en-US" sz="3200" dirty="0" smtClean="0"/>
              <a:t>start </a:t>
            </a:r>
            <a:r>
              <a:rPr lang="en-US" sz="3200" dirty="0"/>
              <a:t>the X </a:t>
            </a:r>
            <a:r>
              <a:rPr lang="en-US" sz="3200" dirty="0" smtClean="0"/>
              <a:t>server</a:t>
            </a:r>
            <a:endParaRPr lang="en-US" sz="3200" dirty="0"/>
          </a:p>
          <a:p>
            <a:pPr marL="0" indent="0">
              <a:buNone/>
            </a:pPr>
            <a:r>
              <a:rPr lang="en-US" sz="2200" dirty="0" err="1">
                <a:latin typeface="Courier New" panose="02070309020205020404" pitchFamily="49" charset="0"/>
                <a:cs typeface="Courier New" panose="02070309020205020404" pitchFamily="49" charset="0"/>
              </a:rPr>
              <a:t>cp</a:t>
            </a:r>
            <a:r>
              <a:rPr lang="en-US" sz="2200" dirty="0">
                <a:latin typeface="Courier New" panose="02070309020205020404" pitchFamily="49" charset="0"/>
                <a:cs typeface="Courier New" panose="02070309020205020404" pitchFamily="49" charset="0"/>
              </a:rPr>
              <a:t> /</a:t>
            </a:r>
            <a:r>
              <a:rPr lang="en-US" sz="2200" dirty="0" err="1">
                <a:latin typeface="Courier New" panose="02070309020205020404" pitchFamily="49" charset="0"/>
                <a:cs typeface="Courier New" panose="02070309020205020404" pitchFamily="49" charset="0"/>
              </a:rPr>
              <a:t>etc</a:t>
            </a:r>
            <a:r>
              <a:rPr lang="en-US" sz="2200" dirty="0">
                <a:latin typeface="Courier New" panose="02070309020205020404" pitchFamily="49" charset="0"/>
                <a:cs typeface="Courier New" panose="02070309020205020404" pitchFamily="49" charset="0"/>
              </a:rPr>
              <a:t>/X11/</a:t>
            </a:r>
            <a:r>
              <a:rPr lang="en-US" sz="2200" dirty="0" err="1">
                <a:latin typeface="Courier New" panose="02070309020205020404" pitchFamily="49" charset="0"/>
                <a:cs typeface="Courier New" panose="02070309020205020404" pitchFamily="49" charset="0"/>
              </a:rPr>
              <a:t>xorg.conf</a:t>
            </a:r>
            <a:r>
              <a:rPr lang="en-US" sz="2200" dirty="0">
                <a:latin typeface="Courier New" panose="02070309020205020404" pitchFamily="49" charset="0"/>
                <a:cs typeface="Courier New" panose="02070309020205020404" pitchFamily="49" charset="0"/>
              </a:rPr>
              <a:t> /</a:t>
            </a:r>
            <a:r>
              <a:rPr lang="en-US" sz="2200" dirty="0" err="1">
                <a:latin typeface="Courier New" panose="02070309020205020404" pitchFamily="49" charset="0"/>
                <a:cs typeface="Courier New" panose="02070309020205020404" pitchFamily="49" charset="0"/>
              </a:rPr>
              <a:t>etc</a:t>
            </a:r>
            <a:r>
              <a:rPr lang="en-US" sz="2200" dirty="0">
                <a:latin typeface="Courier New" panose="02070309020205020404" pitchFamily="49" charset="0"/>
                <a:cs typeface="Courier New" panose="02070309020205020404" pitchFamily="49" charset="0"/>
              </a:rPr>
              <a:t>/X11/</a:t>
            </a:r>
            <a:r>
              <a:rPr lang="en-US" sz="2200" dirty="0" err="1">
                <a:latin typeface="Courier New" panose="02070309020205020404" pitchFamily="49" charset="0"/>
                <a:cs typeface="Courier New" panose="02070309020205020404" pitchFamily="49" charset="0"/>
              </a:rPr>
              <a:t>xorg.conf.backup</a:t>
            </a:r>
            <a:endParaRPr lang="en-US" sz="2200" dirty="0">
              <a:latin typeface="Courier New" panose="02070309020205020404" pitchFamily="49" charset="0"/>
              <a:cs typeface="Courier New" panose="02070309020205020404" pitchFamily="49" charset="0"/>
            </a:endParaRPr>
          </a:p>
          <a:p>
            <a:pPr marL="0" indent="0">
              <a:buNone/>
            </a:pPr>
            <a:r>
              <a:rPr lang="en-US" sz="2200" dirty="0">
                <a:latin typeface="Courier New" panose="02070309020205020404" pitchFamily="49" charset="0"/>
                <a:cs typeface="Courier New" panose="02070309020205020404" pitchFamily="49" charset="0"/>
              </a:rPr>
              <a:t>mv </a:t>
            </a:r>
            <a:r>
              <a:rPr lang="en-US" sz="2200" dirty="0" err="1">
                <a:latin typeface="Courier New" panose="02070309020205020404" pitchFamily="49" charset="0"/>
                <a:cs typeface="Courier New" panose="02070309020205020404" pitchFamily="49" charset="0"/>
              </a:rPr>
              <a:t>xorg.conf.new</a:t>
            </a:r>
            <a:r>
              <a:rPr lang="en-US" sz="2200" dirty="0">
                <a:latin typeface="Courier New" panose="02070309020205020404" pitchFamily="49" charset="0"/>
                <a:cs typeface="Courier New" panose="02070309020205020404" pitchFamily="49" charset="0"/>
              </a:rPr>
              <a:t> /</a:t>
            </a:r>
            <a:r>
              <a:rPr lang="en-US" sz="2200" dirty="0" err="1">
                <a:latin typeface="Courier New" panose="02070309020205020404" pitchFamily="49" charset="0"/>
                <a:cs typeface="Courier New" panose="02070309020205020404" pitchFamily="49" charset="0"/>
              </a:rPr>
              <a:t>etc</a:t>
            </a:r>
            <a:r>
              <a:rPr lang="en-US" sz="2200" dirty="0">
                <a:latin typeface="Courier New" panose="02070309020205020404" pitchFamily="49" charset="0"/>
                <a:cs typeface="Courier New" panose="02070309020205020404" pitchFamily="49" charset="0"/>
              </a:rPr>
              <a:t>/X11/</a:t>
            </a:r>
            <a:r>
              <a:rPr lang="en-US" sz="2200" dirty="0" err="1">
                <a:latin typeface="Courier New" panose="02070309020205020404" pitchFamily="49" charset="0"/>
                <a:cs typeface="Courier New" panose="02070309020205020404" pitchFamily="49" charset="0"/>
              </a:rPr>
              <a:t>xorg.conf</a:t>
            </a:r>
            <a:endParaRPr lang="en-US" sz="2200" dirty="0">
              <a:latin typeface="Courier New" panose="02070309020205020404" pitchFamily="49" charset="0"/>
              <a:cs typeface="Courier New" panose="02070309020205020404" pitchFamily="49" charset="0"/>
            </a:endParaRPr>
          </a:p>
          <a:p>
            <a:pPr marL="0" indent="0">
              <a:buNone/>
            </a:pPr>
            <a:r>
              <a:rPr lang="en-US" sz="2200" dirty="0">
                <a:latin typeface="Courier New" panose="02070309020205020404" pitchFamily="49" charset="0"/>
                <a:cs typeface="Courier New" panose="02070309020205020404" pitchFamily="49" charset="0"/>
              </a:rPr>
              <a:t>X</a:t>
            </a:r>
          </a:p>
          <a:p>
            <a:pPr marL="0" indent="0">
              <a:buNone/>
            </a:pPr>
            <a:endParaRPr lang="en-US" sz="3200" dirty="0"/>
          </a:p>
        </p:txBody>
      </p:sp>
    </p:spTree>
    <p:extLst>
      <p:ext uri="{BB962C8B-B14F-4D97-AF65-F5344CB8AC3E}">
        <p14:creationId xmlns:p14="http://schemas.microsoft.com/office/powerpoint/2010/main" val="2248682639"/>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smtClean="0"/>
              <a:t>Creating an X configuration file</a:t>
            </a:r>
            <a:endParaRPr lang="en-US" dirty="0"/>
          </a:p>
        </p:txBody>
      </p:sp>
      <p:sp>
        <p:nvSpPr>
          <p:cNvPr id="16387" name="Content Placeholder 6"/>
          <p:cNvSpPr>
            <a:spLocks noGrp="1"/>
          </p:cNvSpPr>
          <p:nvPr>
            <p:ph sz="half" idx="2"/>
          </p:nvPr>
        </p:nvSpPr>
        <p:spPr>
          <a:xfrm>
            <a:off x="457200" y="1443035"/>
            <a:ext cx="8229600" cy="3625854"/>
          </a:xfrm>
        </p:spPr>
        <p:txBody>
          <a:bodyPr/>
          <a:lstStyle/>
          <a:p>
            <a:r>
              <a:rPr lang="en-US" sz="3200" dirty="0"/>
              <a:t>The backup copy may be useful for trouble shooting X problems.  In some cases you may want to use it to revert X configuration to a “previous state</a:t>
            </a:r>
            <a:r>
              <a:rPr lang="en-US" sz="3200" dirty="0" smtClean="0"/>
              <a:t>”.</a:t>
            </a:r>
          </a:p>
          <a:p>
            <a:r>
              <a:rPr lang="en-US" sz="3200" dirty="0"/>
              <a:t>Executing the X command itself doesn’t provide a useful GUI environment, but rather a simple means to of testing the X server. </a:t>
            </a:r>
            <a:endParaRPr lang="en-US" sz="3200" dirty="0" smtClean="0"/>
          </a:p>
          <a:p>
            <a:r>
              <a:rPr lang="en-US" sz="3200" dirty="0" smtClean="0"/>
              <a:t>If it works, you will see a mouse cursor only</a:t>
            </a:r>
            <a:endParaRPr lang="en-US" sz="3200" dirty="0"/>
          </a:p>
          <a:p>
            <a:pPr marL="0" indent="0">
              <a:buNone/>
            </a:pPr>
            <a:endParaRPr lang="en-US" sz="3200" dirty="0"/>
          </a:p>
        </p:txBody>
      </p:sp>
    </p:spTree>
    <p:extLst>
      <p:ext uri="{BB962C8B-B14F-4D97-AF65-F5344CB8AC3E}">
        <p14:creationId xmlns:p14="http://schemas.microsoft.com/office/powerpoint/2010/main" val="1882387437"/>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Testing the X Server</a:t>
            </a:r>
          </a:p>
        </p:txBody>
      </p:sp>
      <p:sp>
        <p:nvSpPr>
          <p:cNvPr id="16387" name="Content Placeholder 6"/>
          <p:cNvSpPr>
            <a:spLocks noGrp="1"/>
          </p:cNvSpPr>
          <p:nvPr>
            <p:ph sz="half" idx="2"/>
          </p:nvPr>
        </p:nvSpPr>
        <p:spPr>
          <a:xfrm>
            <a:off x="457200" y="1443035"/>
            <a:ext cx="8229600" cy="3625854"/>
          </a:xfrm>
        </p:spPr>
        <p:txBody>
          <a:bodyPr/>
          <a:lstStyle/>
          <a:p>
            <a:pPr marL="0" indent="0">
              <a:buNone/>
            </a:pPr>
            <a:r>
              <a:rPr lang="en-US" sz="3200" dirty="0"/>
              <a:t>You can attempt to start a full X windows environment in one of several ways</a:t>
            </a:r>
            <a:r>
              <a:rPr lang="en-US" sz="3200" dirty="0" smtClean="0"/>
              <a:t>:</a:t>
            </a:r>
            <a:endParaRPr lang="en-US" sz="3200" dirty="0"/>
          </a:p>
          <a:p>
            <a:pPr lvl="0"/>
            <a:r>
              <a:rPr lang="en-US" sz="3200" dirty="0"/>
              <a:t>Use </a:t>
            </a:r>
            <a:r>
              <a:rPr lang="en-US" sz="3200" dirty="0" err="1">
                <a:latin typeface="Courier New" panose="02070309020205020404" pitchFamily="49" charset="0"/>
                <a:cs typeface="Courier New" panose="02070309020205020404" pitchFamily="49" charset="0"/>
              </a:rPr>
              <a:t>telinit</a:t>
            </a:r>
            <a:r>
              <a:rPr lang="en-US" sz="3200" dirty="0"/>
              <a:t> or </a:t>
            </a:r>
            <a:r>
              <a:rPr lang="en-US" sz="3200" dirty="0" err="1">
                <a:latin typeface="Courier New" panose="02070309020205020404" pitchFamily="49" charset="0"/>
                <a:cs typeface="Courier New" panose="02070309020205020404" pitchFamily="49" charset="0"/>
              </a:rPr>
              <a:t>init</a:t>
            </a:r>
            <a:r>
              <a:rPr lang="en-US" sz="3200" dirty="0"/>
              <a:t> to switch back to a run level that starts the X server</a:t>
            </a:r>
          </a:p>
          <a:p>
            <a:pPr lvl="0"/>
            <a:r>
              <a:rPr lang="en-US" sz="3200" dirty="0"/>
              <a:t>Reboot the system to a run level that starts the X server</a:t>
            </a:r>
          </a:p>
          <a:p>
            <a:pPr lvl="0"/>
            <a:r>
              <a:rPr lang="en-US" sz="3200" dirty="0"/>
              <a:t>Manually start the X server with the </a:t>
            </a:r>
            <a:r>
              <a:rPr lang="en-US" sz="3200" dirty="0" err="1">
                <a:latin typeface="Courier New" panose="02070309020205020404" pitchFamily="49" charset="0"/>
                <a:cs typeface="Courier New" panose="02070309020205020404" pitchFamily="49" charset="0"/>
              </a:rPr>
              <a:t>startx</a:t>
            </a:r>
            <a:r>
              <a:rPr lang="en-US" sz="3200" dirty="0"/>
              <a:t> command</a:t>
            </a:r>
          </a:p>
          <a:p>
            <a:pPr marL="0" indent="0">
              <a:buNone/>
            </a:pPr>
            <a:endParaRPr lang="en-US" sz="3200" dirty="0"/>
          </a:p>
        </p:txBody>
      </p:sp>
    </p:spTree>
    <p:extLst>
      <p:ext uri="{BB962C8B-B14F-4D97-AF65-F5344CB8AC3E}">
        <p14:creationId xmlns:p14="http://schemas.microsoft.com/office/powerpoint/2010/main" val="590342973"/>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smtClean="0"/>
              <a:t>Testing the X Server</a:t>
            </a:r>
            <a:endParaRPr lang="en-US" dirty="0"/>
          </a:p>
        </p:txBody>
      </p:sp>
      <p:sp>
        <p:nvSpPr>
          <p:cNvPr id="16387" name="Content Placeholder 6"/>
          <p:cNvSpPr>
            <a:spLocks noGrp="1"/>
          </p:cNvSpPr>
          <p:nvPr>
            <p:ph sz="half" idx="2"/>
          </p:nvPr>
        </p:nvSpPr>
        <p:spPr>
          <a:xfrm>
            <a:off x="457200" y="1443035"/>
            <a:ext cx="8229600" cy="3625854"/>
          </a:xfrm>
        </p:spPr>
        <p:txBody>
          <a:bodyPr/>
          <a:lstStyle/>
          <a:p>
            <a:r>
              <a:rPr lang="en-US" sz="3200" dirty="0"/>
              <a:t>The last approach is typically used to fully test the X environment because if the X server doesn't start, then you are immediately ready to troubleshoot the issue.  </a:t>
            </a:r>
            <a:endParaRPr lang="en-US" sz="3200" dirty="0" smtClean="0"/>
          </a:p>
          <a:p>
            <a:r>
              <a:rPr lang="en-US" sz="3200" dirty="0" smtClean="0"/>
              <a:t>If </a:t>
            </a:r>
            <a:r>
              <a:rPr lang="en-US" sz="3200" dirty="0"/>
              <a:t>the system run level is switched or the system is rebooted to a run level in order to start the X server, then the system may hang for a while attempting to start the server multiple times. </a:t>
            </a:r>
          </a:p>
        </p:txBody>
      </p:sp>
    </p:spTree>
    <p:extLst>
      <p:ext uri="{BB962C8B-B14F-4D97-AF65-F5344CB8AC3E}">
        <p14:creationId xmlns:p14="http://schemas.microsoft.com/office/powerpoint/2010/main" val="1875677219"/>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smtClean="0"/>
              <a:t>Testing the X Server</a:t>
            </a:r>
            <a:endParaRPr lang="en-US" dirty="0"/>
          </a:p>
        </p:txBody>
      </p:sp>
      <p:sp>
        <p:nvSpPr>
          <p:cNvPr id="16387" name="Content Placeholder 6"/>
          <p:cNvSpPr>
            <a:spLocks noGrp="1"/>
          </p:cNvSpPr>
          <p:nvPr>
            <p:ph sz="half" idx="2"/>
          </p:nvPr>
        </p:nvSpPr>
        <p:spPr>
          <a:xfrm>
            <a:off x="457200" y="1443035"/>
            <a:ext cx="8229600" cy="3625854"/>
          </a:xfrm>
        </p:spPr>
        <p:txBody>
          <a:bodyPr/>
          <a:lstStyle/>
          <a:p>
            <a:r>
              <a:rPr lang="en-US" sz="3200" dirty="0" smtClean="0"/>
              <a:t>If the X server fails to start after switching run levels, you may have to use the steps outlined earlier to reboot the system to single user mode to continue the configuration process.</a:t>
            </a:r>
          </a:p>
          <a:p>
            <a:r>
              <a:rPr lang="en-US" sz="3200" dirty="0" smtClean="0"/>
              <a:t>It may also be possible on the running to use the steps outlined earlier to simply switch to a run level where the X server does not start automatically to continue refining the configuration.</a:t>
            </a:r>
            <a:endParaRPr lang="en-US" sz="3200" dirty="0"/>
          </a:p>
        </p:txBody>
      </p:sp>
    </p:spTree>
    <p:extLst>
      <p:ext uri="{BB962C8B-B14F-4D97-AF65-F5344CB8AC3E}">
        <p14:creationId xmlns:p14="http://schemas.microsoft.com/office/powerpoint/2010/main" val="3249524821"/>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smtClean="0"/>
              <a:t>Testing the X Server</a:t>
            </a:r>
            <a:endParaRPr lang="en-US" dirty="0"/>
          </a:p>
        </p:txBody>
      </p:sp>
      <p:sp>
        <p:nvSpPr>
          <p:cNvPr id="16387" name="Content Placeholder 6"/>
          <p:cNvSpPr>
            <a:spLocks noGrp="1"/>
          </p:cNvSpPr>
          <p:nvPr>
            <p:ph sz="half" idx="2"/>
          </p:nvPr>
        </p:nvSpPr>
        <p:spPr>
          <a:xfrm>
            <a:off x="457200" y="1443035"/>
            <a:ext cx="8229600" cy="3625854"/>
          </a:xfrm>
        </p:spPr>
        <p:txBody>
          <a:bodyPr/>
          <a:lstStyle/>
          <a:p>
            <a:r>
              <a:rPr lang="en-US" sz="3200" dirty="0"/>
              <a:t>Normally, most systems only configure one X server for the display; the identifier for this display will be referred to as 0.  </a:t>
            </a:r>
            <a:endParaRPr lang="en-US" sz="3200" dirty="0" smtClean="0"/>
          </a:p>
          <a:p>
            <a:r>
              <a:rPr lang="en-US" sz="3200" dirty="0" smtClean="0"/>
              <a:t>If </a:t>
            </a:r>
            <a:r>
              <a:rPr lang="en-US" sz="3200" dirty="0"/>
              <a:t>additional displays are configured, then they are numbered incrementally, so a second display would be referred to as 1. </a:t>
            </a:r>
            <a:endParaRPr lang="en-US" sz="3200" dirty="0" smtClean="0"/>
          </a:p>
        </p:txBody>
      </p:sp>
    </p:spTree>
    <p:extLst>
      <p:ext uri="{BB962C8B-B14F-4D97-AF65-F5344CB8AC3E}">
        <p14:creationId xmlns:p14="http://schemas.microsoft.com/office/powerpoint/2010/main" val="206169302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Turn the display manager </a:t>
            </a:r>
            <a:r>
              <a:rPr lang="en-US" dirty="0" smtClean="0"/>
              <a:t/>
            </a:r>
            <a:br>
              <a:rPr lang="en-US" dirty="0" smtClean="0"/>
            </a:br>
            <a:r>
              <a:rPr lang="en-US" dirty="0" smtClean="0"/>
              <a:t>on </a:t>
            </a:r>
            <a:r>
              <a:rPr lang="en-US" dirty="0"/>
              <a:t>or off</a:t>
            </a:r>
          </a:p>
        </p:txBody>
      </p:sp>
      <p:sp>
        <p:nvSpPr>
          <p:cNvPr id="16387" name="Content Placeholder 6"/>
          <p:cNvSpPr>
            <a:spLocks noGrp="1"/>
          </p:cNvSpPr>
          <p:nvPr>
            <p:ph sz="half" idx="2"/>
          </p:nvPr>
        </p:nvSpPr>
        <p:spPr>
          <a:xfrm>
            <a:off x="600074" y="1528762"/>
            <a:ext cx="8086725" cy="4597401"/>
          </a:xfrm>
        </p:spPr>
        <p:txBody>
          <a:bodyPr/>
          <a:lstStyle/>
          <a:p>
            <a:pPr marL="0" indent="0">
              <a:buNone/>
            </a:pPr>
            <a:r>
              <a:rPr lang="en-US" sz="3200" dirty="0" smtClean="0"/>
              <a:t>For the display manager to be on…</a:t>
            </a:r>
          </a:p>
          <a:p>
            <a:r>
              <a:rPr lang="en-US" sz="3200" dirty="0"/>
              <a:t>For Debian, </a:t>
            </a:r>
            <a:r>
              <a:rPr lang="en-US" sz="3200" dirty="0" smtClean="0"/>
              <a:t>if the </a:t>
            </a:r>
            <a:r>
              <a:rPr lang="en-US" sz="3200" dirty="0">
                <a:latin typeface="Courier New" panose="02070309020205020404" pitchFamily="49" charset="0"/>
                <a:cs typeface="Courier New" panose="02070309020205020404" pitchFamily="49" charset="0"/>
              </a:rPr>
              <a:t>/</a:t>
            </a:r>
            <a:r>
              <a:rPr lang="en-US" sz="3200" dirty="0" err="1">
                <a:latin typeface="Courier New" panose="02070309020205020404" pitchFamily="49" charset="0"/>
                <a:cs typeface="Courier New" panose="02070309020205020404" pitchFamily="49" charset="0"/>
              </a:rPr>
              <a:t>etc</a:t>
            </a:r>
            <a:r>
              <a:rPr lang="en-US" sz="3200" dirty="0">
                <a:latin typeface="Courier New" panose="02070309020205020404" pitchFamily="49" charset="0"/>
                <a:cs typeface="Courier New" panose="02070309020205020404" pitchFamily="49" charset="0"/>
              </a:rPr>
              <a:t>/</a:t>
            </a:r>
            <a:r>
              <a:rPr lang="en-US" sz="3200" dirty="0" err="1">
                <a:latin typeface="Courier New" panose="02070309020205020404" pitchFamily="49" charset="0"/>
                <a:cs typeface="Courier New" panose="02070309020205020404" pitchFamily="49" charset="0"/>
              </a:rPr>
              <a:t>inittab</a:t>
            </a:r>
            <a:r>
              <a:rPr lang="en-US" sz="3200" dirty="0">
                <a:latin typeface="Courier New" panose="02070309020205020404" pitchFamily="49" charset="0"/>
                <a:cs typeface="Courier New" panose="02070309020205020404" pitchFamily="49" charset="0"/>
              </a:rPr>
              <a:t> </a:t>
            </a:r>
            <a:r>
              <a:rPr lang="en-US" sz="3200" dirty="0"/>
              <a:t>file </a:t>
            </a:r>
            <a:r>
              <a:rPr lang="en-US" sz="3200" dirty="0" smtClean="0"/>
              <a:t>has the default run level between 2 and 5:</a:t>
            </a:r>
            <a:endParaRPr lang="en-US" sz="3200" dirty="0"/>
          </a:p>
          <a:p>
            <a:r>
              <a:rPr lang="en-US" sz="3200" dirty="0">
                <a:latin typeface="Courier New" panose="02070309020205020404" pitchFamily="49" charset="0"/>
                <a:cs typeface="Courier New" panose="02070309020205020404" pitchFamily="49" charset="0"/>
              </a:rPr>
              <a:t>id:2:initdefault</a:t>
            </a:r>
            <a:r>
              <a:rPr lang="en-US" sz="3200" dirty="0" smtClean="0">
                <a:latin typeface="Courier New" panose="02070309020205020404" pitchFamily="49" charset="0"/>
                <a:cs typeface="Courier New" panose="02070309020205020404" pitchFamily="49" charset="0"/>
              </a:rPr>
              <a:t>:</a:t>
            </a:r>
            <a:endParaRPr lang="en-US" sz="3200" dirty="0">
              <a:latin typeface="Courier New" panose="02070309020205020404" pitchFamily="49" charset="0"/>
              <a:cs typeface="Courier New" panose="02070309020205020404" pitchFamily="49" charset="0"/>
            </a:endParaRPr>
          </a:p>
          <a:p>
            <a:r>
              <a:rPr lang="en-US" sz="3200" dirty="0"/>
              <a:t>In Red Hat-derived systems, the same line in the </a:t>
            </a:r>
            <a:r>
              <a:rPr lang="en-US" sz="3200" dirty="0">
                <a:latin typeface="Courier New" panose="02070309020205020404" pitchFamily="49" charset="0"/>
                <a:cs typeface="Courier New" panose="02070309020205020404" pitchFamily="49" charset="0"/>
              </a:rPr>
              <a:t>/</a:t>
            </a:r>
            <a:r>
              <a:rPr lang="en-US" sz="3200" dirty="0" err="1">
                <a:latin typeface="Courier New" panose="02070309020205020404" pitchFamily="49" charset="0"/>
                <a:cs typeface="Courier New" panose="02070309020205020404" pitchFamily="49" charset="0"/>
              </a:rPr>
              <a:t>etc</a:t>
            </a:r>
            <a:r>
              <a:rPr lang="en-US" sz="3200" dirty="0">
                <a:latin typeface="Courier New" panose="02070309020205020404" pitchFamily="49" charset="0"/>
                <a:cs typeface="Courier New" panose="02070309020205020404" pitchFamily="49" charset="0"/>
              </a:rPr>
              <a:t>/</a:t>
            </a:r>
            <a:r>
              <a:rPr lang="en-US" sz="3200" dirty="0" err="1">
                <a:latin typeface="Courier New" panose="02070309020205020404" pitchFamily="49" charset="0"/>
                <a:cs typeface="Courier New" panose="02070309020205020404" pitchFamily="49" charset="0"/>
              </a:rPr>
              <a:t>inittab</a:t>
            </a:r>
            <a:r>
              <a:rPr lang="en-US" sz="3200" dirty="0"/>
              <a:t> file </a:t>
            </a:r>
            <a:r>
              <a:rPr lang="en-US" sz="3200" dirty="0" smtClean="0"/>
              <a:t>works, but only if </a:t>
            </a:r>
            <a:r>
              <a:rPr lang="en-US" sz="3200" dirty="0"/>
              <a:t>the default run level is 5</a:t>
            </a:r>
            <a:r>
              <a:rPr lang="en-US" sz="3200" dirty="0" smtClean="0"/>
              <a:t>:</a:t>
            </a:r>
            <a:endParaRPr lang="en-US" sz="3200" dirty="0"/>
          </a:p>
          <a:p>
            <a:r>
              <a:rPr lang="en-US" sz="3200" dirty="0">
                <a:latin typeface="Courier New" panose="02070309020205020404" pitchFamily="49" charset="0"/>
                <a:cs typeface="Courier New" panose="02070309020205020404" pitchFamily="49" charset="0"/>
              </a:rPr>
              <a:t>id:5:initdefault:</a:t>
            </a:r>
          </a:p>
          <a:p>
            <a:endParaRPr lang="en-US" sz="3200" dirty="0"/>
          </a:p>
          <a:p>
            <a:endParaRPr lang="en-US" sz="3200" dirty="0"/>
          </a:p>
        </p:txBody>
      </p:sp>
    </p:spTree>
    <p:extLst>
      <p:ext uri="{BB962C8B-B14F-4D97-AF65-F5344CB8AC3E}">
        <p14:creationId xmlns:p14="http://schemas.microsoft.com/office/powerpoint/2010/main" val="3564796117"/>
      </p:ext>
    </p:extLst>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smtClean="0"/>
              <a:t>Testing the X Server</a:t>
            </a:r>
            <a:endParaRPr lang="en-US" dirty="0"/>
          </a:p>
        </p:txBody>
      </p:sp>
      <p:sp>
        <p:nvSpPr>
          <p:cNvPr id="16387" name="Content Placeholder 6"/>
          <p:cNvSpPr>
            <a:spLocks noGrp="1"/>
          </p:cNvSpPr>
          <p:nvPr>
            <p:ph sz="half" idx="2"/>
          </p:nvPr>
        </p:nvSpPr>
        <p:spPr>
          <a:xfrm>
            <a:off x="457200" y="1443035"/>
            <a:ext cx="8229600" cy="3625854"/>
          </a:xfrm>
        </p:spPr>
        <p:txBody>
          <a:bodyPr/>
          <a:lstStyle/>
          <a:p>
            <a:r>
              <a:rPr lang="en-US" sz="3200" dirty="0"/>
              <a:t>If the display doesn't start or acts </a:t>
            </a:r>
            <a:r>
              <a:rPr lang="en-US" sz="3200" dirty="0" smtClean="0"/>
              <a:t>strangely, then viewing the log file for the display can be useful for finding out why.</a:t>
            </a:r>
          </a:p>
          <a:p>
            <a:r>
              <a:rPr lang="en-US" sz="3200" dirty="0" smtClean="0"/>
              <a:t>You </a:t>
            </a:r>
            <a:r>
              <a:rPr lang="en-US" sz="3200" dirty="0"/>
              <a:t>can view the log file for the display: the </a:t>
            </a:r>
            <a:r>
              <a:rPr lang="en-US" sz="3200" dirty="0">
                <a:latin typeface="Courier New" panose="02070309020205020404" pitchFamily="49" charset="0"/>
                <a:cs typeface="Courier New" panose="02070309020205020404" pitchFamily="49" charset="0"/>
              </a:rPr>
              <a:t>/</a:t>
            </a:r>
            <a:r>
              <a:rPr lang="en-US" sz="3200" dirty="0" err="1">
                <a:latin typeface="Courier New" panose="02070309020205020404" pitchFamily="49" charset="0"/>
                <a:cs typeface="Courier New" panose="02070309020205020404" pitchFamily="49" charset="0"/>
              </a:rPr>
              <a:t>var</a:t>
            </a:r>
            <a:r>
              <a:rPr lang="en-US" sz="3200" dirty="0">
                <a:latin typeface="Courier New" panose="02070309020205020404" pitchFamily="49" charset="0"/>
                <a:cs typeface="Courier New" panose="02070309020205020404" pitchFamily="49" charset="0"/>
              </a:rPr>
              <a:t>/log/Xorg.0.log</a:t>
            </a:r>
            <a:r>
              <a:rPr lang="en-US" sz="3200" dirty="0"/>
              <a:t> file for display 0, </a:t>
            </a:r>
            <a:r>
              <a:rPr lang="en-US" sz="3200" dirty="0">
                <a:latin typeface="Courier New" panose="02070309020205020404" pitchFamily="49" charset="0"/>
                <a:cs typeface="Courier New" panose="02070309020205020404" pitchFamily="49" charset="0"/>
              </a:rPr>
              <a:t>/</a:t>
            </a:r>
            <a:r>
              <a:rPr lang="en-US" sz="3200" dirty="0" err="1">
                <a:latin typeface="Courier New" panose="02070309020205020404" pitchFamily="49" charset="0"/>
                <a:cs typeface="Courier New" panose="02070309020205020404" pitchFamily="49" charset="0"/>
              </a:rPr>
              <a:t>var</a:t>
            </a:r>
            <a:r>
              <a:rPr lang="en-US" sz="3200" dirty="0">
                <a:latin typeface="Courier New" panose="02070309020205020404" pitchFamily="49" charset="0"/>
                <a:cs typeface="Courier New" panose="02070309020205020404" pitchFamily="49" charset="0"/>
              </a:rPr>
              <a:t>/log/Xorg.1.log</a:t>
            </a:r>
            <a:r>
              <a:rPr lang="en-US" sz="3200" dirty="0">
                <a:cs typeface="Courier New" panose="02070309020205020404" pitchFamily="49" charset="0"/>
              </a:rPr>
              <a:t> </a:t>
            </a:r>
            <a:r>
              <a:rPr lang="en-US" sz="3200" dirty="0"/>
              <a:t>file for display 1, etc. </a:t>
            </a:r>
          </a:p>
        </p:txBody>
      </p:sp>
    </p:spTree>
    <p:extLst>
      <p:ext uri="{BB962C8B-B14F-4D97-AF65-F5344CB8AC3E}">
        <p14:creationId xmlns:p14="http://schemas.microsoft.com/office/powerpoint/2010/main" val="3008930948"/>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smtClean="0"/>
              <a:t>Testing the X Server</a:t>
            </a:r>
            <a:endParaRPr lang="en-US" dirty="0"/>
          </a:p>
        </p:txBody>
      </p:sp>
      <p:sp>
        <p:nvSpPr>
          <p:cNvPr id="16387" name="Content Placeholder 6"/>
          <p:cNvSpPr>
            <a:spLocks noGrp="1"/>
          </p:cNvSpPr>
          <p:nvPr>
            <p:ph sz="half" idx="2"/>
          </p:nvPr>
        </p:nvSpPr>
        <p:spPr>
          <a:xfrm>
            <a:off x="457200" y="1443035"/>
            <a:ext cx="8229600" cy="3625854"/>
          </a:xfrm>
        </p:spPr>
        <p:txBody>
          <a:bodyPr/>
          <a:lstStyle/>
          <a:p>
            <a:pPr marL="0" indent="0">
              <a:buNone/>
            </a:pPr>
            <a:r>
              <a:rPr lang="en-US" sz="3200" dirty="0" smtClean="0"/>
              <a:t>Lines </a:t>
            </a:r>
            <a:r>
              <a:rPr lang="en-US" sz="3200" dirty="0"/>
              <a:t>within </a:t>
            </a:r>
            <a:r>
              <a:rPr lang="en-US" sz="3200" dirty="0" smtClean="0"/>
              <a:t>the log files </a:t>
            </a:r>
            <a:r>
              <a:rPr lang="en-US" sz="3200" dirty="0"/>
              <a:t>are tagged with the following letters to indicate their importance</a:t>
            </a:r>
            <a:r>
              <a:rPr lang="en-US" sz="3200" dirty="0" smtClean="0"/>
              <a:t>:</a:t>
            </a:r>
            <a:endParaRPr lang="en-US" sz="3200" dirty="0"/>
          </a:p>
          <a:p>
            <a:pPr lvl="2"/>
            <a:r>
              <a:rPr lang="en-US" sz="2600" dirty="0"/>
              <a:t>II = Informational</a:t>
            </a:r>
          </a:p>
          <a:p>
            <a:pPr lvl="2"/>
            <a:r>
              <a:rPr lang="en-US" sz="2600" dirty="0"/>
              <a:t>WW = Warning</a:t>
            </a:r>
          </a:p>
          <a:p>
            <a:pPr lvl="2"/>
            <a:r>
              <a:rPr lang="en-US" sz="2600" dirty="0"/>
              <a:t>EE = Error</a:t>
            </a:r>
          </a:p>
          <a:p>
            <a:pPr lvl="2"/>
            <a:r>
              <a:rPr lang="en-US" sz="2600" dirty="0"/>
              <a:t>** = From the configuration file</a:t>
            </a:r>
          </a:p>
          <a:p>
            <a:pPr lvl="2"/>
            <a:r>
              <a:rPr lang="en-US" sz="2600" dirty="0"/>
              <a:t>++ = From the command line</a:t>
            </a:r>
          </a:p>
          <a:p>
            <a:pPr lvl="2"/>
            <a:r>
              <a:rPr lang="en-US" sz="2600" dirty="0"/>
              <a:t>-- = Probed</a:t>
            </a:r>
          </a:p>
          <a:p>
            <a:pPr lvl="2"/>
            <a:r>
              <a:rPr lang="en-US" sz="2600" dirty="0"/>
              <a:t>NI = Not implemented</a:t>
            </a:r>
          </a:p>
          <a:p>
            <a:pPr lvl="2"/>
            <a:r>
              <a:rPr lang="en-US" sz="2600" dirty="0"/>
              <a:t>?? = Unknown</a:t>
            </a:r>
          </a:p>
        </p:txBody>
      </p:sp>
    </p:spTree>
    <p:extLst>
      <p:ext uri="{BB962C8B-B14F-4D97-AF65-F5344CB8AC3E}">
        <p14:creationId xmlns:p14="http://schemas.microsoft.com/office/powerpoint/2010/main" val="2345600372"/>
      </p:ext>
    </p:extLst>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smtClean="0"/>
              <a:t>Testing the X Server</a:t>
            </a:r>
            <a:endParaRPr lang="en-US" dirty="0"/>
          </a:p>
        </p:txBody>
      </p:sp>
      <p:sp>
        <p:nvSpPr>
          <p:cNvPr id="16387" name="Content Placeholder 6"/>
          <p:cNvSpPr>
            <a:spLocks noGrp="1"/>
          </p:cNvSpPr>
          <p:nvPr>
            <p:ph sz="half" idx="2"/>
          </p:nvPr>
        </p:nvSpPr>
        <p:spPr>
          <a:xfrm>
            <a:off x="457200" y="1443035"/>
            <a:ext cx="8229600" cy="3625854"/>
          </a:xfrm>
        </p:spPr>
        <p:txBody>
          <a:bodyPr/>
          <a:lstStyle/>
          <a:p>
            <a:r>
              <a:rPr lang="en-US" sz="3200" dirty="0"/>
              <a:t>The lines that are of most interest for troubleshooting a non-working X server are those which indicate either a warning or an error.  </a:t>
            </a:r>
            <a:endParaRPr lang="en-US" sz="3200" dirty="0" smtClean="0"/>
          </a:p>
          <a:p>
            <a:r>
              <a:rPr lang="en-US" sz="3200" dirty="0" smtClean="0"/>
              <a:t>Before </a:t>
            </a:r>
            <a:r>
              <a:rPr lang="en-US" sz="3200" dirty="0"/>
              <a:t>describing typical errors in starting the X server and their causes, it will be helpful to understand what the </a:t>
            </a:r>
            <a:r>
              <a:rPr lang="en-US" sz="3200" dirty="0">
                <a:latin typeface="Courier New" panose="02070309020205020404" pitchFamily="49" charset="0"/>
                <a:cs typeface="Courier New" panose="02070309020205020404" pitchFamily="49" charset="0"/>
              </a:rPr>
              <a:t>/</a:t>
            </a:r>
            <a:r>
              <a:rPr lang="en-US" sz="3200" dirty="0" err="1">
                <a:latin typeface="Courier New" panose="02070309020205020404" pitchFamily="49" charset="0"/>
                <a:cs typeface="Courier New" panose="02070309020205020404" pitchFamily="49" charset="0"/>
              </a:rPr>
              <a:t>etc</a:t>
            </a:r>
            <a:r>
              <a:rPr lang="en-US" sz="3200" dirty="0">
                <a:latin typeface="Courier New" panose="02070309020205020404" pitchFamily="49" charset="0"/>
                <a:cs typeface="Courier New" panose="02070309020205020404" pitchFamily="49" charset="0"/>
              </a:rPr>
              <a:t>/X11/</a:t>
            </a:r>
            <a:r>
              <a:rPr lang="en-US" sz="3200" dirty="0" err="1">
                <a:latin typeface="Courier New" panose="02070309020205020404" pitchFamily="49" charset="0"/>
                <a:cs typeface="Courier New" panose="02070309020205020404" pitchFamily="49" charset="0"/>
              </a:rPr>
              <a:t>xorg.conf</a:t>
            </a:r>
            <a:r>
              <a:rPr lang="en-US" sz="3200" dirty="0"/>
              <a:t> file contains.</a:t>
            </a:r>
          </a:p>
        </p:txBody>
      </p:sp>
    </p:spTree>
    <p:extLst>
      <p:ext uri="{BB962C8B-B14F-4D97-AF65-F5344CB8AC3E}">
        <p14:creationId xmlns:p14="http://schemas.microsoft.com/office/powerpoint/2010/main" val="206830213"/>
      </p:ext>
    </p:extLst>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a:t>
            </a:r>
            <a:r>
              <a:rPr lang="en-US" dirty="0" err="1"/>
              <a:t>etc</a:t>
            </a:r>
            <a:r>
              <a:rPr lang="en-US" dirty="0"/>
              <a:t>/X11/</a:t>
            </a:r>
            <a:r>
              <a:rPr lang="en-US" dirty="0" err="1"/>
              <a:t>xorg.conf</a:t>
            </a:r>
            <a:endParaRPr lang="en-US" dirty="0"/>
          </a:p>
        </p:txBody>
      </p:sp>
      <p:sp>
        <p:nvSpPr>
          <p:cNvPr id="16387" name="Content Placeholder 6"/>
          <p:cNvSpPr>
            <a:spLocks noGrp="1"/>
          </p:cNvSpPr>
          <p:nvPr>
            <p:ph sz="half" idx="2"/>
          </p:nvPr>
        </p:nvSpPr>
        <p:spPr>
          <a:xfrm>
            <a:off x="457200" y="1443035"/>
            <a:ext cx="8229600" cy="3625854"/>
          </a:xfrm>
        </p:spPr>
        <p:txBody>
          <a:bodyPr/>
          <a:lstStyle/>
          <a:p>
            <a:r>
              <a:rPr lang="en-US" sz="3200" dirty="0"/>
              <a:t>The /</a:t>
            </a:r>
            <a:r>
              <a:rPr lang="en-US" sz="3200" dirty="0" err="1"/>
              <a:t>etc</a:t>
            </a:r>
            <a:r>
              <a:rPr lang="en-US" sz="3200" dirty="0"/>
              <a:t>/X11/</a:t>
            </a:r>
            <a:r>
              <a:rPr lang="en-US" sz="3200" dirty="0" err="1"/>
              <a:t>xorg.conf</a:t>
            </a:r>
            <a:r>
              <a:rPr lang="en-US" sz="3200" dirty="0"/>
              <a:t> file, along with any file with a *.</a:t>
            </a:r>
            <a:r>
              <a:rPr lang="en-US" sz="3200" dirty="0" err="1"/>
              <a:t>conf</a:t>
            </a:r>
            <a:r>
              <a:rPr lang="en-US" sz="3200" dirty="0"/>
              <a:t> name in the /</a:t>
            </a:r>
            <a:r>
              <a:rPr lang="en-US" sz="3200" dirty="0" err="1"/>
              <a:t>etc</a:t>
            </a:r>
            <a:r>
              <a:rPr lang="en-US" sz="3200" dirty="0"/>
              <a:t>/X11/</a:t>
            </a:r>
            <a:r>
              <a:rPr lang="en-US" sz="3200" dirty="0" err="1"/>
              <a:t>conf.d</a:t>
            </a:r>
            <a:r>
              <a:rPr lang="en-US" sz="3200" dirty="0"/>
              <a:t>/ directory, contains numerous sections with configuration items.  </a:t>
            </a:r>
            <a:endParaRPr lang="en-US" sz="3200" dirty="0" smtClean="0"/>
          </a:p>
          <a:p>
            <a:r>
              <a:rPr lang="en-US" sz="3200" dirty="0" smtClean="0"/>
              <a:t>The </a:t>
            </a:r>
            <a:r>
              <a:rPr lang="en-US" sz="3200" dirty="0"/>
              <a:t>most recent versions of the X server can </a:t>
            </a:r>
            <a:r>
              <a:rPr lang="en-US" sz="3200" dirty="0" smtClean="0"/>
              <a:t>configure themselves dynamically and run </a:t>
            </a:r>
            <a:r>
              <a:rPr lang="en-US" sz="3200" dirty="0"/>
              <a:t>without </a:t>
            </a:r>
            <a:r>
              <a:rPr lang="en-US" sz="3200" dirty="0" smtClean="0"/>
              <a:t>an </a:t>
            </a:r>
            <a:r>
              <a:rPr lang="en-US" sz="3200" dirty="0" err="1" smtClean="0"/>
              <a:t>xorg.conf</a:t>
            </a:r>
            <a:r>
              <a:rPr lang="en-US" sz="3200" dirty="0" smtClean="0"/>
              <a:t> file.</a:t>
            </a:r>
          </a:p>
          <a:p>
            <a:r>
              <a:rPr lang="en-US" sz="3200" dirty="0" smtClean="0"/>
              <a:t>An </a:t>
            </a:r>
            <a:r>
              <a:rPr lang="en-US" sz="3200" dirty="0" err="1" smtClean="0"/>
              <a:t>xorg.conf</a:t>
            </a:r>
            <a:r>
              <a:rPr lang="en-US" sz="3200" dirty="0" smtClean="0"/>
              <a:t> </a:t>
            </a:r>
            <a:r>
              <a:rPr lang="en-US" sz="3200" dirty="0"/>
              <a:t>may still be used to create custom configurations. </a:t>
            </a:r>
          </a:p>
        </p:txBody>
      </p:sp>
    </p:spTree>
    <p:extLst>
      <p:ext uri="{BB962C8B-B14F-4D97-AF65-F5344CB8AC3E}">
        <p14:creationId xmlns:p14="http://schemas.microsoft.com/office/powerpoint/2010/main" val="1495747844"/>
      </p:ext>
    </p:extLst>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a:t>
            </a:r>
            <a:r>
              <a:rPr lang="en-US" dirty="0" err="1"/>
              <a:t>etc</a:t>
            </a:r>
            <a:r>
              <a:rPr lang="en-US" dirty="0"/>
              <a:t>/X11/</a:t>
            </a:r>
            <a:r>
              <a:rPr lang="en-US" dirty="0" err="1"/>
              <a:t>xorg.conf</a:t>
            </a:r>
            <a:endParaRPr lang="en-US" dirty="0"/>
          </a:p>
        </p:txBody>
      </p:sp>
      <p:sp>
        <p:nvSpPr>
          <p:cNvPr id="2" name="Text Placeholder 1"/>
          <p:cNvSpPr>
            <a:spLocks noGrp="1"/>
          </p:cNvSpPr>
          <p:nvPr>
            <p:ph type="body" idx="1"/>
          </p:nvPr>
        </p:nvSpPr>
        <p:spPr>
          <a:xfrm>
            <a:off x="457200" y="1535113"/>
            <a:ext cx="8229600" cy="639762"/>
          </a:xfrm>
        </p:spPr>
        <p:txBody>
          <a:bodyPr/>
          <a:lstStyle/>
          <a:p>
            <a:r>
              <a:rPr lang="en-US" sz="3200" dirty="0" smtClean="0"/>
              <a:t>The </a:t>
            </a:r>
            <a:r>
              <a:rPr lang="en-US" sz="3200" dirty="0"/>
              <a:t>following </a:t>
            </a:r>
            <a:r>
              <a:rPr lang="en-US" sz="3200" dirty="0" smtClean="0"/>
              <a:t>are sections defined </a:t>
            </a:r>
            <a:r>
              <a:rPr lang="en-US" sz="3200" dirty="0"/>
              <a:t>for this file</a:t>
            </a:r>
            <a:r>
              <a:rPr lang="en-US" sz="3200" dirty="0" smtClean="0"/>
              <a:t>:</a:t>
            </a:r>
            <a:endParaRPr lang="en-US" sz="3200" dirty="0"/>
          </a:p>
        </p:txBody>
      </p:sp>
      <p:sp>
        <p:nvSpPr>
          <p:cNvPr id="16387" name="Content Placeholder 6"/>
          <p:cNvSpPr>
            <a:spLocks noGrp="1"/>
          </p:cNvSpPr>
          <p:nvPr>
            <p:ph sz="half" idx="2"/>
          </p:nvPr>
        </p:nvSpPr>
        <p:spPr>
          <a:xfrm>
            <a:off x="457200" y="2174875"/>
            <a:ext cx="8229600" cy="3951288"/>
          </a:xfrm>
        </p:spPr>
        <p:txBody>
          <a:bodyPr/>
          <a:lstStyle/>
          <a:p>
            <a:pPr lvl="0"/>
            <a:r>
              <a:rPr lang="en-US" dirty="0"/>
              <a:t>Files			</a:t>
            </a:r>
            <a:r>
              <a:rPr lang="en-US" dirty="0" smtClean="0"/>
              <a:t>		File </a:t>
            </a:r>
            <a:r>
              <a:rPr lang="en-US" dirty="0"/>
              <a:t>pathnames for fonts and modules</a:t>
            </a:r>
          </a:p>
          <a:p>
            <a:pPr lvl="0"/>
            <a:r>
              <a:rPr lang="en-US" dirty="0" err="1"/>
              <a:t>ServerFlags</a:t>
            </a:r>
            <a:r>
              <a:rPr lang="en-US" dirty="0"/>
              <a:t>    		Server flags are global options</a:t>
            </a:r>
          </a:p>
          <a:p>
            <a:pPr lvl="0"/>
            <a:r>
              <a:rPr lang="en-US" dirty="0"/>
              <a:t>Module         		Dynamic module loading of modules that extend the server </a:t>
            </a:r>
          </a:p>
          <a:p>
            <a:pPr lvl="0"/>
            <a:r>
              <a:rPr lang="en-US" dirty="0"/>
              <a:t>Extensions     		Extension enabling for the X11 protocol </a:t>
            </a:r>
          </a:p>
          <a:p>
            <a:pPr lvl="0"/>
            <a:r>
              <a:rPr lang="en-US" dirty="0" err="1"/>
              <a:t>InputDevice</a:t>
            </a:r>
            <a:r>
              <a:rPr lang="en-US" dirty="0"/>
              <a:t>   		Input device description for keyboard and pointers </a:t>
            </a:r>
          </a:p>
          <a:p>
            <a:pPr lvl="0"/>
            <a:r>
              <a:rPr lang="en-US" dirty="0" err="1"/>
              <a:t>InputClass</a:t>
            </a:r>
            <a:r>
              <a:rPr lang="en-US" dirty="0"/>
              <a:t>     		Input class description </a:t>
            </a:r>
          </a:p>
        </p:txBody>
      </p:sp>
    </p:spTree>
    <p:extLst>
      <p:ext uri="{BB962C8B-B14F-4D97-AF65-F5344CB8AC3E}">
        <p14:creationId xmlns:p14="http://schemas.microsoft.com/office/powerpoint/2010/main" val="635811031"/>
      </p:ext>
    </p:extLst>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a:t>
            </a:r>
            <a:r>
              <a:rPr lang="en-US" dirty="0" err="1"/>
              <a:t>etc</a:t>
            </a:r>
            <a:r>
              <a:rPr lang="en-US" dirty="0"/>
              <a:t>/X11/</a:t>
            </a:r>
            <a:r>
              <a:rPr lang="en-US" dirty="0" err="1"/>
              <a:t>xorg.conf</a:t>
            </a:r>
            <a:endParaRPr lang="en-US" dirty="0"/>
          </a:p>
        </p:txBody>
      </p:sp>
      <p:sp>
        <p:nvSpPr>
          <p:cNvPr id="2" name="Text Placeholder 1"/>
          <p:cNvSpPr>
            <a:spLocks noGrp="1"/>
          </p:cNvSpPr>
          <p:nvPr>
            <p:ph type="body" idx="1"/>
          </p:nvPr>
        </p:nvSpPr>
        <p:spPr>
          <a:xfrm>
            <a:off x="457200" y="1535113"/>
            <a:ext cx="8229600" cy="639762"/>
          </a:xfrm>
        </p:spPr>
        <p:txBody>
          <a:bodyPr/>
          <a:lstStyle/>
          <a:p>
            <a:r>
              <a:rPr lang="en-US" sz="3200" dirty="0" smtClean="0"/>
              <a:t>The </a:t>
            </a:r>
            <a:r>
              <a:rPr lang="en-US" sz="3200" dirty="0"/>
              <a:t>following </a:t>
            </a:r>
            <a:r>
              <a:rPr lang="en-US" sz="3200" dirty="0" smtClean="0"/>
              <a:t>are sections defined </a:t>
            </a:r>
            <a:r>
              <a:rPr lang="en-US" sz="3200" dirty="0"/>
              <a:t>for this file</a:t>
            </a:r>
            <a:r>
              <a:rPr lang="en-US" sz="3200" dirty="0" smtClean="0"/>
              <a:t>:</a:t>
            </a:r>
            <a:endParaRPr lang="en-US" sz="3200" dirty="0"/>
          </a:p>
        </p:txBody>
      </p:sp>
      <p:sp>
        <p:nvSpPr>
          <p:cNvPr id="16387" name="Content Placeholder 6"/>
          <p:cNvSpPr>
            <a:spLocks noGrp="1"/>
          </p:cNvSpPr>
          <p:nvPr>
            <p:ph sz="half" idx="2"/>
          </p:nvPr>
        </p:nvSpPr>
        <p:spPr>
          <a:xfrm>
            <a:off x="457200" y="2174875"/>
            <a:ext cx="8229600" cy="3951288"/>
          </a:xfrm>
        </p:spPr>
        <p:txBody>
          <a:bodyPr/>
          <a:lstStyle/>
          <a:p>
            <a:pPr lvl="0"/>
            <a:r>
              <a:rPr lang="en-US" dirty="0"/>
              <a:t>Device         		Video card device description</a:t>
            </a:r>
          </a:p>
          <a:p>
            <a:pPr lvl="0"/>
            <a:r>
              <a:rPr lang="en-US" dirty="0" err="1"/>
              <a:t>VideoAdaptor</a:t>
            </a:r>
            <a:r>
              <a:rPr lang="en-US" dirty="0"/>
              <a:t>   	Xv video adaptor description</a:t>
            </a:r>
          </a:p>
          <a:p>
            <a:pPr lvl="0"/>
            <a:r>
              <a:rPr lang="en-US" dirty="0"/>
              <a:t>Monitor        	</a:t>
            </a:r>
            <a:r>
              <a:rPr lang="en-US" dirty="0" smtClean="0"/>
              <a:t>Monitor </a:t>
            </a:r>
            <a:r>
              <a:rPr lang="en-US" dirty="0"/>
              <a:t>description</a:t>
            </a:r>
          </a:p>
          <a:p>
            <a:pPr lvl="0"/>
            <a:r>
              <a:rPr lang="en-US" dirty="0"/>
              <a:t>Modes          	</a:t>
            </a:r>
            <a:r>
              <a:rPr lang="en-US" dirty="0" smtClean="0"/>
              <a:t>Video </a:t>
            </a:r>
            <a:r>
              <a:rPr lang="en-US" dirty="0"/>
              <a:t>modes descriptions</a:t>
            </a:r>
          </a:p>
          <a:p>
            <a:pPr lvl="0"/>
            <a:r>
              <a:rPr lang="en-US" dirty="0"/>
              <a:t>Screen         		Screen configuration</a:t>
            </a:r>
          </a:p>
          <a:p>
            <a:pPr lvl="0"/>
            <a:r>
              <a:rPr lang="en-US" dirty="0" err="1"/>
              <a:t>ServerLayout</a:t>
            </a:r>
            <a:r>
              <a:rPr lang="en-US" dirty="0"/>
              <a:t>   	Overall layout combining other sections</a:t>
            </a:r>
          </a:p>
          <a:p>
            <a:pPr lvl="0"/>
            <a:r>
              <a:rPr lang="en-US" dirty="0"/>
              <a:t>DRI            		DRI-specific configuration</a:t>
            </a:r>
          </a:p>
          <a:p>
            <a:pPr lvl="0"/>
            <a:r>
              <a:rPr lang="en-US" dirty="0"/>
              <a:t>Vendor         	</a:t>
            </a:r>
            <a:r>
              <a:rPr lang="en-US" dirty="0" smtClean="0"/>
              <a:t>Vendor-specific </a:t>
            </a:r>
            <a:r>
              <a:rPr lang="en-US" dirty="0"/>
              <a:t>configuration</a:t>
            </a:r>
          </a:p>
          <a:p>
            <a:endParaRPr lang="en-US" dirty="0"/>
          </a:p>
        </p:txBody>
      </p:sp>
    </p:spTree>
    <p:extLst>
      <p:ext uri="{BB962C8B-B14F-4D97-AF65-F5344CB8AC3E}">
        <p14:creationId xmlns:p14="http://schemas.microsoft.com/office/powerpoint/2010/main" val="1789664267"/>
      </p:ext>
    </p:extLst>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a:t>
            </a:r>
            <a:r>
              <a:rPr lang="en-US" dirty="0" err="1"/>
              <a:t>etc</a:t>
            </a:r>
            <a:r>
              <a:rPr lang="en-US" dirty="0"/>
              <a:t>/X11/</a:t>
            </a:r>
            <a:r>
              <a:rPr lang="en-US" dirty="0" err="1"/>
              <a:t>xorg.conf</a:t>
            </a:r>
            <a:endParaRPr lang="en-US" dirty="0"/>
          </a:p>
        </p:txBody>
      </p:sp>
      <p:sp>
        <p:nvSpPr>
          <p:cNvPr id="16387" name="Content Placeholder 6"/>
          <p:cNvSpPr>
            <a:spLocks noGrp="1"/>
          </p:cNvSpPr>
          <p:nvPr>
            <p:ph sz="half" idx="2"/>
          </p:nvPr>
        </p:nvSpPr>
        <p:spPr>
          <a:xfrm>
            <a:off x="457200" y="1714500"/>
            <a:ext cx="8229600" cy="4411663"/>
          </a:xfrm>
        </p:spPr>
        <p:txBody>
          <a:bodyPr/>
          <a:lstStyle/>
          <a:p>
            <a:r>
              <a:rPr lang="en-US" sz="3200" dirty="0"/>
              <a:t>A typical </a:t>
            </a:r>
            <a:r>
              <a:rPr lang="en-US" sz="3200" dirty="0" err="1">
                <a:latin typeface="Courier New" panose="02070309020205020404" pitchFamily="49" charset="0"/>
                <a:cs typeface="Courier New" panose="02070309020205020404" pitchFamily="49" charset="0"/>
              </a:rPr>
              <a:t>xorg.conf</a:t>
            </a:r>
            <a:r>
              <a:rPr lang="en-US" sz="3200" dirty="0"/>
              <a:t> will not contain all of these sections, as many of them are optional. </a:t>
            </a:r>
            <a:endParaRPr lang="en-US" sz="3200" dirty="0" smtClean="0"/>
          </a:p>
          <a:p>
            <a:r>
              <a:rPr lang="en-US" sz="3200" dirty="0" smtClean="0"/>
              <a:t>Also</a:t>
            </a:r>
            <a:r>
              <a:rPr lang="en-US" sz="3200" dirty="0"/>
              <a:t>, some of these sections may be repeated multiple times to be able to support things like multiple video cards, monitors or input devices.</a:t>
            </a:r>
          </a:p>
          <a:p>
            <a:endParaRPr lang="en-US" dirty="0"/>
          </a:p>
        </p:txBody>
      </p:sp>
    </p:spTree>
    <p:extLst>
      <p:ext uri="{BB962C8B-B14F-4D97-AF65-F5344CB8AC3E}">
        <p14:creationId xmlns:p14="http://schemas.microsoft.com/office/powerpoint/2010/main" val="2497969398"/>
      </p:ext>
    </p:extLst>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Troubleshooting the X server</a:t>
            </a:r>
          </a:p>
        </p:txBody>
      </p:sp>
      <p:sp>
        <p:nvSpPr>
          <p:cNvPr id="16387" name="Content Placeholder 6"/>
          <p:cNvSpPr>
            <a:spLocks noGrp="1"/>
          </p:cNvSpPr>
          <p:nvPr>
            <p:ph sz="half" idx="2"/>
          </p:nvPr>
        </p:nvSpPr>
        <p:spPr>
          <a:xfrm>
            <a:off x="457200" y="1714500"/>
            <a:ext cx="8229600" cy="4411663"/>
          </a:xfrm>
        </p:spPr>
        <p:txBody>
          <a:bodyPr/>
          <a:lstStyle/>
          <a:p>
            <a:r>
              <a:rPr lang="en-US" sz="3200" dirty="0"/>
              <a:t>The </a:t>
            </a:r>
            <a:r>
              <a:rPr lang="en-US" sz="2800" b="1" dirty="0"/>
              <a:t>http://www.x.org/wiki/FAQErrorMessages</a:t>
            </a:r>
            <a:r>
              <a:rPr lang="en-US" sz="2800" dirty="0"/>
              <a:t> </a:t>
            </a:r>
            <a:r>
              <a:rPr lang="en-US" sz="3200" dirty="0"/>
              <a:t>web page describes some common error messages seen when attempting to start the X server.  </a:t>
            </a:r>
            <a:endParaRPr lang="en-US" sz="3200" dirty="0" smtClean="0"/>
          </a:p>
          <a:p>
            <a:r>
              <a:rPr lang="en-US" sz="3200" dirty="0" smtClean="0"/>
              <a:t>The </a:t>
            </a:r>
            <a:r>
              <a:rPr lang="en-US" sz="3200" dirty="0"/>
              <a:t>following examples describe some common errors and how to troubleshoot them based upon this information. </a:t>
            </a:r>
            <a:endParaRPr lang="en-US" dirty="0"/>
          </a:p>
        </p:txBody>
      </p:sp>
    </p:spTree>
    <p:extLst>
      <p:ext uri="{BB962C8B-B14F-4D97-AF65-F5344CB8AC3E}">
        <p14:creationId xmlns:p14="http://schemas.microsoft.com/office/powerpoint/2010/main" val="2167328853"/>
      </p:ext>
    </p:extLst>
  </p:cSld>
  <p:clrMapOvr>
    <a:masterClrMapping/>
  </p:clrMapOvr>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Troubleshooting the X server</a:t>
            </a:r>
          </a:p>
        </p:txBody>
      </p:sp>
      <p:sp>
        <p:nvSpPr>
          <p:cNvPr id="16387" name="Content Placeholder 6"/>
          <p:cNvSpPr>
            <a:spLocks noGrp="1"/>
          </p:cNvSpPr>
          <p:nvPr>
            <p:ph sz="half" idx="2"/>
          </p:nvPr>
        </p:nvSpPr>
        <p:spPr>
          <a:xfrm>
            <a:off x="457200" y="1714500"/>
            <a:ext cx="8229600" cy="4411663"/>
          </a:xfrm>
        </p:spPr>
        <p:txBody>
          <a:bodyPr/>
          <a:lstStyle/>
          <a:p>
            <a:r>
              <a:rPr lang="en-US" sz="3200" dirty="0"/>
              <a:t>If your system is not using an </a:t>
            </a:r>
            <a:r>
              <a:rPr lang="en-US" sz="3200" dirty="0">
                <a:latin typeface="Courier New" panose="02070309020205020404" pitchFamily="49" charset="0"/>
                <a:cs typeface="Courier New" panose="02070309020205020404" pitchFamily="49" charset="0"/>
              </a:rPr>
              <a:t>/</a:t>
            </a:r>
            <a:r>
              <a:rPr lang="en-US" sz="3200" dirty="0" err="1">
                <a:latin typeface="Courier New" panose="02070309020205020404" pitchFamily="49" charset="0"/>
                <a:cs typeface="Courier New" panose="02070309020205020404" pitchFamily="49" charset="0"/>
              </a:rPr>
              <a:t>etc</a:t>
            </a:r>
            <a:r>
              <a:rPr lang="en-US" sz="3200" dirty="0">
                <a:latin typeface="Courier New" panose="02070309020205020404" pitchFamily="49" charset="0"/>
                <a:cs typeface="Courier New" panose="02070309020205020404" pitchFamily="49" charset="0"/>
              </a:rPr>
              <a:t>/X11/</a:t>
            </a:r>
            <a:r>
              <a:rPr lang="en-US" sz="3200" dirty="0" err="1">
                <a:latin typeface="Courier New" panose="02070309020205020404" pitchFamily="49" charset="0"/>
                <a:cs typeface="Courier New" panose="02070309020205020404" pitchFamily="49" charset="0"/>
              </a:rPr>
              <a:t>xorg.conf</a:t>
            </a:r>
            <a:r>
              <a:rPr lang="en-US" sz="3200" dirty="0"/>
              <a:t> file, then the first step to solving these problems will be to generate one using the </a:t>
            </a:r>
            <a:r>
              <a:rPr lang="en-US" sz="3200" dirty="0">
                <a:latin typeface="Courier New" panose="02070309020205020404" pitchFamily="49" charset="0"/>
                <a:cs typeface="Courier New" panose="02070309020205020404" pitchFamily="49" charset="0"/>
              </a:rPr>
              <a:t>X -configure </a:t>
            </a:r>
            <a:r>
              <a:rPr lang="en-US" sz="3200" dirty="0"/>
              <a:t>command, as described earlier in this section.  </a:t>
            </a:r>
            <a:endParaRPr lang="en-US" sz="3200" dirty="0" smtClean="0"/>
          </a:p>
          <a:p>
            <a:r>
              <a:rPr lang="en-US" sz="3200" dirty="0" smtClean="0"/>
              <a:t>Then</a:t>
            </a:r>
            <a:r>
              <a:rPr lang="en-US" sz="3200" dirty="0"/>
              <a:t>, the solution may be able to be implemented by modifying the </a:t>
            </a:r>
            <a:r>
              <a:rPr lang="en-US" sz="3200" dirty="0">
                <a:latin typeface="Courier New" panose="02070309020205020404" pitchFamily="49" charset="0"/>
                <a:cs typeface="Courier New" panose="02070309020205020404" pitchFamily="49" charset="0"/>
              </a:rPr>
              <a:t>/</a:t>
            </a:r>
            <a:r>
              <a:rPr lang="en-US" sz="3200" dirty="0" err="1">
                <a:latin typeface="Courier New" panose="02070309020205020404" pitchFamily="49" charset="0"/>
                <a:cs typeface="Courier New" panose="02070309020205020404" pitchFamily="49" charset="0"/>
              </a:rPr>
              <a:t>etc</a:t>
            </a:r>
            <a:r>
              <a:rPr lang="en-US" sz="3200" dirty="0">
                <a:latin typeface="Courier New" panose="02070309020205020404" pitchFamily="49" charset="0"/>
                <a:cs typeface="Courier New" panose="02070309020205020404" pitchFamily="49" charset="0"/>
              </a:rPr>
              <a:t>/X11/</a:t>
            </a:r>
            <a:r>
              <a:rPr lang="en-US" sz="3200" dirty="0" err="1">
                <a:latin typeface="Courier New" panose="02070309020205020404" pitchFamily="49" charset="0"/>
                <a:cs typeface="Courier New" panose="02070309020205020404" pitchFamily="49" charset="0"/>
              </a:rPr>
              <a:t>xorg.conf</a:t>
            </a:r>
            <a:r>
              <a:rPr lang="en-US" sz="3200" dirty="0">
                <a:latin typeface="Courier New" panose="02070309020205020404" pitchFamily="49" charset="0"/>
                <a:cs typeface="Courier New" panose="02070309020205020404" pitchFamily="49" charset="0"/>
              </a:rPr>
              <a:t> </a:t>
            </a:r>
            <a:r>
              <a:rPr lang="en-US" sz="3200" dirty="0"/>
              <a:t>file.</a:t>
            </a:r>
          </a:p>
        </p:txBody>
      </p:sp>
    </p:spTree>
    <p:extLst>
      <p:ext uri="{BB962C8B-B14F-4D97-AF65-F5344CB8AC3E}">
        <p14:creationId xmlns:p14="http://schemas.microsoft.com/office/powerpoint/2010/main" val="647017320"/>
      </p:ext>
    </p:extLst>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No Video Card Detected</a:t>
            </a:r>
          </a:p>
        </p:txBody>
      </p:sp>
      <p:sp>
        <p:nvSpPr>
          <p:cNvPr id="16387" name="Content Placeholder 6"/>
          <p:cNvSpPr>
            <a:spLocks noGrp="1"/>
          </p:cNvSpPr>
          <p:nvPr>
            <p:ph sz="half" idx="2"/>
          </p:nvPr>
        </p:nvSpPr>
        <p:spPr>
          <a:xfrm>
            <a:off x="457200" y="1714500"/>
            <a:ext cx="8229600" cy="4411663"/>
          </a:xfrm>
        </p:spPr>
        <p:txBody>
          <a:bodyPr/>
          <a:lstStyle/>
          <a:p>
            <a:r>
              <a:rPr lang="en-US" sz="3200" dirty="0"/>
              <a:t>The most serious type of error is "No devices detected."  </a:t>
            </a:r>
            <a:endParaRPr lang="en-US" sz="3200" dirty="0" smtClean="0"/>
          </a:p>
          <a:p>
            <a:r>
              <a:rPr lang="en-US" sz="3200" dirty="0" smtClean="0"/>
              <a:t>This </a:t>
            </a:r>
            <a:r>
              <a:rPr lang="en-US" sz="3200" dirty="0"/>
              <a:t>error indicates that the video card device specified in the Device section of the file may not be compatible with the video card in your system.  </a:t>
            </a:r>
            <a:endParaRPr lang="en-US" sz="3200" dirty="0" smtClean="0"/>
          </a:p>
          <a:p>
            <a:endParaRPr lang="en-US" sz="3200" dirty="0"/>
          </a:p>
        </p:txBody>
      </p:sp>
    </p:spTree>
    <p:extLst>
      <p:ext uri="{BB962C8B-B14F-4D97-AF65-F5344CB8AC3E}">
        <p14:creationId xmlns:p14="http://schemas.microsoft.com/office/powerpoint/2010/main" val="328291537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smtClean="0"/>
              <a:t>Switching Display Managers</a:t>
            </a:r>
            <a:endParaRPr lang="en-US" dirty="0"/>
          </a:p>
        </p:txBody>
      </p:sp>
      <p:sp>
        <p:nvSpPr>
          <p:cNvPr id="16387" name="Content Placeholder 6"/>
          <p:cNvSpPr>
            <a:spLocks noGrp="1"/>
          </p:cNvSpPr>
          <p:nvPr>
            <p:ph sz="half" idx="2"/>
          </p:nvPr>
        </p:nvSpPr>
        <p:spPr>
          <a:xfrm>
            <a:off x="600074" y="1528762"/>
            <a:ext cx="8086725" cy="4597401"/>
          </a:xfrm>
        </p:spPr>
        <p:txBody>
          <a:bodyPr/>
          <a:lstStyle/>
          <a:p>
            <a:pPr marL="0" indent="0">
              <a:buNone/>
            </a:pPr>
            <a:r>
              <a:rPr lang="en-US" sz="3200" dirty="0" smtClean="0"/>
              <a:t>Depending </a:t>
            </a:r>
            <a:r>
              <a:rPr lang="en-US" sz="3200" dirty="0"/>
              <a:t>on which distribution that you </a:t>
            </a:r>
            <a:r>
              <a:rPr lang="en-US" sz="3200" dirty="0" smtClean="0"/>
              <a:t>use, there are different techniques to switch display managers.</a:t>
            </a:r>
          </a:p>
          <a:p>
            <a:pPr marL="0" indent="0">
              <a:buNone/>
            </a:pPr>
            <a:r>
              <a:rPr lang="en-US" sz="3200" dirty="0" smtClean="0"/>
              <a:t>For </a:t>
            </a:r>
            <a:r>
              <a:rPr lang="en-US" sz="3200" dirty="0"/>
              <a:t>Debian-derived distributions use the </a:t>
            </a:r>
            <a:r>
              <a:rPr lang="en-US" sz="3200" dirty="0">
                <a:latin typeface="Courier New" panose="02070309020205020404" pitchFamily="49" charset="0"/>
                <a:cs typeface="Courier New" panose="02070309020205020404" pitchFamily="49" charset="0"/>
              </a:rPr>
              <a:t>dpkg-reconfigure</a:t>
            </a:r>
            <a:r>
              <a:rPr lang="en-US" sz="3200" dirty="0"/>
              <a:t> command for a package that provides a display manager.  This allows you to choose which display manager you want to use by default. </a:t>
            </a:r>
          </a:p>
          <a:p>
            <a:endParaRPr lang="en-US" sz="3200" dirty="0"/>
          </a:p>
        </p:txBody>
      </p:sp>
    </p:spTree>
    <p:extLst>
      <p:ext uri="{BB962C8B-B14F-4D97-AF65-F5344CB8AC3E}">
        <p14:creationId xmlns:p14="http://schemas.microsoft.com/office/powerpoint/2010/main" val="2031713682"/>
      </p:ext>
    </p:extLst>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No Video Card Detected</a:t>
            </a:r>
          </a:p>
        </p:txBody>
      </p:sp>
      <p:sp>
        <p:nvSpPr>
          <p:cNvPr id="16387" name="Content Placeholder 6"/>
          <p:cNvSpPr>
            <a:spLocks noGrp="1"/>
          </p:cNvSpPr>
          <p:nvPr>
            <p:ph sz="half" idx="2"/>
          </p:nvPr>
        </p:nvSpPr>
        <p:spPr>
          <a:xfrm>
            <a:off x="457200" y="1714500"/>
            <a:ext cx="8229600" cy="4411663"/>
          </a:xfrm>
        </p:spPr>
        <p:txBody>
          <a:bodyPr/>
          <a:lstStyle/>
          <a:p>
            <a:r>
              <a:rPr lang="en-US" sz="3200" dirty="0"/>
              <a:t>If your video card is made by </a:t>
            </a:r>
            <a:r>
              <a:rPr lang="en-US" sz="3200" dirty="0" err="1"/>
              <a:t>Nvidia</a:t>
            </a:r>
            <a:r>
              <a:rPr lang="en-US" sz="3200" dirty="0"/>
              <a:t> or AMD (Formerly ATI), then it may not work with the Open Source driver from your Linux distribution.  </a:t>
            </a:r>
            <a:endParaRPr lang="en-US" sz="3200" dirty="0" smtClean="0"/>
          </a:p>
          <a:p>
            <a:r>
              <a:rPr lang="en-US" sz="3200" dirty="0" smtClean="0"/>
              <a:t>In </a:t>
            </a:r>
            <a:r>
              <a:rPr lang="en-US" sz="3200" dirty="0"/>
              <a:t>this case, it may be possible to obtain a proprietary driver from the vendor’s website.</a:t>
            </a:r>
          </a:p>
          <a:p>
            <a:endParaRPr lang="en-US" sz="3200" dirty="0"/>
          </a:p>
        </p:txBody>
      </p:sp>
    </p:spTree>
    <p:extLst>
      <p:ext uri="{BB962C8B-B14F-4D97-AF65-F5344CB8AC3E}">
        <p14:creationId xmlns:p14="http://schemas.microsoft.com/office/powerpoint/2010/main" val="1865044848"/>
      </p:ext>
    </p:extLst>
  </p:cSld>
  <p:clrMapOvr>
    <a:masterClrMapping/>
  </p:clrMapOvr>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No Video Card Detected</a:t>
            </a:r>
          </a:p>
        </p:txBody>
      </p:sp>
      <p:sp>
        <p:nvSpPr>
          <p:cNvPr id="16387" name="Content Placeholder 6"/>
          <p:cNvSpPr>
            <a:spLocks noGrp="1"/>
          </p:cNvSpPr>
          <p:nvPr>
            <p:ph sz="half" idx="2"/>
          </p:nvPr>
        </p:nvSpPr>
        <p:spPr>
          <a:xfrm>
            <a:off x="457200" y="1714500"/>
            <a:ext cx="8229600" cy="4411663"/>
          </a:xfrm>
        </p:spPr>
        <p:txBody>
          <a:bodyPr/>
          <a:lstStyle/>
          <a:p>
            <a:r>
              <a:rPr lang="en-US" sz="3200" dirty="0"/>
              <a:t>If your video card will not work with a proprietary driver, then it may be possible to use a generic driver known as "</a:t>
            </a:r>
            <a:r>
              <a:rPr lang="en-US" sz="3200" dirty="0" err="1"/>
              <a:t>vesa</a:t>
            </a:r>
            <a:r>
              <a:rPr lang="en-US" sz="3200" dirty="0"/>
              <a:t>".  </a:t>
            </a:r>
            <a:endParaRPr lang="en-US" sz="3200" dirty="0" smtClean="0"/>
          </a:p>
          <a:p>
            <a:r>
              <a:rPr lang="en-US" sz="3200" dirty="0" smtClean="0"/>
              <a:t>Using </a:t>
            </a:r>
            <a:r>
              <a:rPr lang="en-US" sz="3200" dirty="0"/>
              <a:t>the "</a:t>
            </a:r>
            <a:r>
              <a:rPr lang="en-US" sz="3200" dirty="0" err="1"/>
              <a:t>vesa</a:t>
            </a:r>
            <a:r>
              <a:rPr lang="en-US" sz="3200" dirty="0"/>
              <a:t>" driver may not allow you to take full advantage of all the features of your video card, however it should provide basic video functionality. </a:t>
            </a:r>
          </a:p>
        </p:txBody>
      </p:sp>
    </p:spTree>
    <p:extLst>
      <p:ext uri="{BB962C8B-B14F-4D97-AF65-F5344CB8AC3E}">
        <p14:creationId xmlns:p14="http://schemas.microsoft.com/office/powerpoint/2010/main" val="3711275831"/>
      </p:ext>
    </p:extLst>
  </p:cSld>
  <p:clrMapOvr>
    <a:masterClrMapping/>
  </p:clrMapOvr>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No Video Card Detected</a:t>
            </a:r>
          </a:p>
        </p:txBody>
      </p:sp>
      <p:sp>
        <p:nvSpPr>
          <p:cNvPr id="16387" name="Content Placeholder 6"/>
          <p:cNvSpPr>
            <a:spLocks noGrp="1"/>
          </p:cNvSpPr>
          <p:nvPr>
            <p:ph sz="half" idx="2"/>
          </p:nvPr>
        </p:nvSpPr>
        <p:spPr>
          <a:xfrm>
            <a:off x="457200" y="1714500"/>
            <a:ext cx="8229600" cy="4411663"/>
          </a:xfrm>
        </p:spPr>
        <p:txBody>
          <a:bodyPr/>
          <a:lstStyle/>
          <a:p>
            <a:pPr marL="0" indent="0">
              <a:buNone/>
            </a:pPr>
            <a:r>
              <a:rPr lang="en-US" sz="3200" dirty="0" smtClean="0"/>
              <a:t>The </a:t>
            </a:r>
            <a:r>
              <a:rPr lang="en-US" sz="3200" dirty="0"/>
              <a:t>output below demonstrates the “Driver” section of an /</a:t>
            </a:r>
            <a:r>
              <a:rPr lang="en-US" sz="3200" dirty="0" err="1"/>
              <a:t>etc</a:t>
            </a:r>
            <a:r>
              <a:rPr lang="en-US" sz="3200" dirty="0"/>
              <a:t>/X11/</a:t>
            </a:r>
            <a:r>
              <a:rPr lang="en-US" sz="3200" dirty="0" err="1"/>
              <a:t>xorg.conf</a:t>
            </a:r>
            <a:r>
              <a:rPr lang="en-US" sz="3200" dirty="0"/>
              <a:t> file that has been configured to use the generic "</a:t>
            </a:r>
            <a:r>
              <a:rPr lang="en-US" sz="3200" dirty="0" err="1"/>
              <a:t>vesa</a:t>
            </a:r>
            <a:r>
              <a:rPr lang="en-US" sz="3200" dirty="0"/>
              <a:t>" driver</a:t>
            </a:r>
            <a:r>
              <a:rPr lang="en-US" sz="3200" dirty="0" smtClean="0"/>
              <a:t>:</a:t>
            </a:r>
          </a:p>
          <a:p>
            <a:pPr marL="800100" lvl="2" indent="0">
              <a:buNone/>
            </a:pPr>
            <a:r>
              <a:rPr lang="en-US" sz="2800" dirty="0">
                <a:latin typeface="Courier New" panose="02070309020205020404" pitchFamily="49" charset="0"/>
                <a:cs typeface="Courier New" panose="02070309020205020404" pitchFamily="49" charset="0"/>
              </a:rPr>
              <a:t>Section "Device"</a:t>
            </a:r>
          </a:p>
          <a:p>
            <a:pPr marL="800100" lvl="2" indent="0">
              <a:buNone/>
            </a:pPr>
            <a:r>
              <a:rPr lang="en-US" sz="2800" dirty="0">
                <a:latin typeface="Courier New" panose="02070309020205020404" pitchFamily="49" charset="0"/>
                <a:cs typeface="Courier New" panose="02070309020205020404" pitchFamily="49" charset="0"/>
              </a:rPr>
              <a:t>    Identifier  "Card0"</a:t>
            </a:r>
          </a:p>
          <a:p>
            <a:pPr marL="800100" lvl="2" indent="0">
              <a:buNone/>
            </a:pPr>
            <a:r>
              <a:rPr lang="en-US" sz="2800" dirty="0">
                <a:latin typeface="Courier New" panose="02070309020205020404" pitchFamily="49" charset="0"/>
                <a:cs typeface="Courier New" panose="02070309020205020404" pitchFamily="49" charset="0"/>
              </a:rPr>
              <a:t>    Driver      "</a:t>
            </a:r>
            <a:r>
              <a:rPr lang="en-US" sz="2800" dirty="0" err="1">
                <a:latin typeface="Courier New" panose="02070309020205020404" pitchFamily="49" charset="0"/>
                <a:cs typeface="Courier New" panose="02070309020205020404" pitchFamily="49" charset="0"/>
              </a:rPr>
              <a:t>vesa</a:t>
            </a:r>
            <a:r>
              <a:rPr lang="en-US" sz="2800" dirty="0">
                <a:latin typeface="Courier New" panose="02070309020205020404" pitchFamily="49" charset="0"/>
                <a:cs typeface="Courier New" panose="02070309020205020404" pitchFamily="49" charset="0"/>
              </a:rPr>
              <a:t>"</a:t>
            </a:r>
          </a:p>
          <a:p>
            <a:pPr marL="800100" lvl="2" indent="0">
              <a:buNone/>
            </a:pPr>
            <a:r>
              <a:rPr lang="en-US" sz="2800" dirty="0" err="1">
                <a:latin typeface="Courier New" panose="02070309020205020404" pitchFamily="49" charset="0"/>
                <a:cs typeface="Courier New" panose="02070309020205020404" pitchFamily="49" charset="0"/>
              </a:rPr>
              <a:t>EndSection</a:t>
            </a:r>
            <a:endParaRPr lang="en-US" sz="2800" dirty="0">
              <a:latin typeface="Courier New" panose="02070309020205020404" pitchFamily="49" charset="0"/>
              <a:cs typeface="Courier New" panose="02070309020205020404" pitchFamily="49" charset="0"/>
            </a:endParaRPr>
          </a:p>
          <a:p>
            <a:endParaRPr lang="en-US" sz="3200" dirty="0"/>
          </a:p>
        </p:txBody>
      </p:sp>
    </p:spTree>
    <p:extLst>
      <p:ext uri="{BB962C8B-B14F-4D97-AF65-F5344CB8AC3E}">
        <p14:creationId xmlns:p14="http://schemas.microsoft.com/office/powerpoint/2010/main" val="669713026"/>
      </p:ext>
    </p:extLst>
  </p:cSld>
  <p:clrMapOvr>
    <a:masterClrMapping/>
  </p:clrMapOvr>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No Display Monitor Detected</a:t>
            </a:r>
          </a:p>
        </p:txBody>
      </p:sp>
      <p:sp>
        <p:nvSpPr>
          <p:cNvPr id="16387" name="Content Placeholder 6"/>
          <p:cNvSpPr>
            <a:spLocks noGrp="1"/>
          </p:cNvSpPr>
          <p:nvPr>
            <p:ph sz="half" idx="2"/>
          </p:nvPr>
        </p:nvSpPr>
        <p:spPr>
          <a:xfrm>
            <a:off x="457200" y="1714500"/>
            <a:ext cx="8229600" cy="4411663"/>
          </a:xfrm>
        </p:spPr>
        <p:txBody>
          <a:bodyPr/>
          <a:lstStyle/>
          <a:p>
            <a:r>
              <a:rPr lang="en-US" sz="3200" dirty="0"/>
              <a:t>Almost as crucial to a functioning X window system as the video card, is the display monitor.  </a:t>
            </a:r>
            <a:endParaRPr lang="en-US" sz="3200" dirty="0" smtClean="0"/>
          </a:p>
          <a:p>
            <a:r>
              <a:rPr lang="en-US" sz="3200" dirty="0" smtClean="0"/>
              <a:t>If </a:t>
            </a:r>
            <a:r>
              <a:rPr lang="en-US" sz="3200" dirty="0"/>
              <a:t>the screen stays dark and the X windows cursor never appears, the problem is likely the video card, the display monitor or both. </a:t>
            </a:r>
            <a:endParaRPr lang="en-US" sz="3200" dirty="0" smtClean="0"/>
          </a:p>
          <a:p>
            <a:r>
              <a:rPr lang="en-US" sz="3200" dirty="0"/>
              <a:t>Both the video card and monitor have to work together to display images. </a:t>
            </a:r>
          </a:p>
        </p:txBody>
      </p:sp>
    </p:spTree>
    <p:extLst>
      <p:ext uri="{BB962C8B-B14F-4D97-AF65-F5344CB8AC3E}">
        <p14:creationId xmlns:p14="http://schemas.microsoft.com/office/powerpoint/2010/main" val="1514781399"/>
      </p:ext>
    </p:extLst>
  </p:cSld>
  <p:clrMapOvr>
    <a:masterClrMapping/>
  </p:clrMapOvr>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No Display Monitor Detected</a:t>
            </a:r>
          </a:p>
        </p:txBody>
      </p:sp>
      <p:sp>
        <p:nvSpPr>
          <p:cNvPr id="16387" name="Content Placeholder 6"/>
          <p:cNvSpPr>
            <a:spLocks noGrp="1"/>
          </p:cNvSpPr>
          <p:nvPr>
            <p:ph sz="half" idx="2"/>
          </p:nvPr>
        </p:nvSpPr>
        <p:spPr>
          <a:xfrm>
            <a:off x="457200" y="1714500"/>
            <a:ext cx="8229600" cy="4411663"/>
          </a:xfrm>
        </p:spPr>
        <p:txBody>
          <a:bodyPr/>
          <a:lstStyle/>
          <a:p>
            <a:pPr marL="0" indent="0">
              <a:buNone/>
            </a:pPr>
            <a:r>
              <a:rPr lang="en-US" sz="3200" dirty="0"/>
              <a:t>When the video card and display monitor are unable to sync together the error message from the log file will be something like the following</a:t>
            </a:r>
            <a:r>
              <a:rPr lang="en-US" sz="3200" dirty="0" smtClean="0"/>
              <a:t>:</a:t>
            </a:r>
          </a:p>
          <a:p>
            <a:pPr marL="0" indent="0">
              <a:buNone/>
            </a:pPr>
            <a:endParaRPr lang="en-US" sz="3200" dirty="0"/>
          </a:p>
          <a:p>
            <a:pPr marL="0" indent="0">
              <a:buNone/>
            </a:pPr>
            <a:r>
              <a:rPr lang="en-US" sz="3200" dirty="0">
                <a:latin typeface="Courier New" panose="02070309020205020404" pitchFamily="49" charset="0"/>
                <a:cs typeface="Courier New" panose="02070309020205020404" pitchFamily="49" charset="0"/>
              </a:rPr>
              <a:t>(EE) Screen(s) found, but none have a usable configuration.</a:t>
            </a:r>
          </a:p>
        </p:txBody>
      </p:sp>
    </p:spTree>
    <p:extLst>
      <p:ext uri="{BB962C8B-B14F-4D97-AF65-F5344CB8AC3E}">
        <p14:creationId xmlns:p14="http://schemas.microsoft.com/office/powerpoint/2010/main" val="787180288"/>
      </p:ext>
    </p:extLst>
  </p:cSld>
  <p:clrMapOvr>
    <a:masterClrMapping/>
  </p:clrMapOvr>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No Display Monitor Detected</a:t>
            </a:r>
          </a:p>
        </p:txBody>
      </p:sp>
      <p:sp>
        <p:nvSpPr>
          <p:cNvPr id="16387" name="Content Placeholder 6"/>
          <p:cNvSpPr>
            <a:spLocks noGrp="1"/>
          </p:cNvSpPr>
          <p:nvPr>
            <p:ph sz="half" idx="2"/>
          </p:nvPr>
        </p:nvSpPr>
        <p:spPr>
          <a:xfrm>
            <a:off x="457200" y="1714500"/>
            <a:ext cx="8229600" cy="4411663"/>
          </a:xfrm>
        </p:spPr>
        <p:txBody>
          <a:bodyPr/>
          <a:lstStyle/>
          <a:p>
            <a:pPr marL="0" indent="0">
              <a:buNone/>
            </a:pPr>
            <a:r>
              <a:rPr lang="en-US" sz="3200" dirty="0"/>
              <a:t>There are many factors which can limit the compatibility between a video card and a monitor</a:t>
            </a:r>
            <a:r>
              <a:rPr lang="en-US" sz="3200" dirty="0" smtClean="0"/>
              <a:t>:</a:t>
            </a:r>
            <a:endParaRPr lang="en-US" sz="3200" dirty="0"/>
          </a:p>
          <a:p>
            <a:pPr lvl="0"/>
            <a:r>
              <a:rPr lang="en-US" sz="3200" dirty="0"/>
              <a:t>Horizontal sync rate</a:t>
            </a:r>
          </a:p>
          <a:p>
            <a:pPr lvl="0"/>
            <a:r>
              <a:rPr lang="en-US" sz="3200" dirty="0"/>
              <a:t>Vertical refresh rate</a:t>
            </a:r>
          </a:p>
          <a:p>
            <a:pPr lvl="0"/>
            <a:r>
              <a:rPr lang="en-US" sz="3200" dirty="0"/>
              <a:t>Color depth</a:t>
            </a:r>
          </a:p>
          <a:p>
            <a:pPr lvl="0"/>
            <a:r>
              <a:rPr lang="en-US" sz="3200" dirty="0"/>
              <a:t>Resolution</a:t>
            </a:r>
          </a:p>
        </p:txBody>
      </p:sp>
    </p:spTree>
    <p:extLst>
      <p:ext uri="{BB962C8B-B14F-4D97-AF65-F5344CB8AC3E}">
        <p14:creationId xmlns:p14="http://schemas.microsoft.com/office/powerpoint/2010/main" val="2659309583"/>
      </p:ext>
    </p:extLst>
  </p:cSld>
  <p:clrMapOvr>
    <a:masterClrMapping/>
  </p:clrMapOvr>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No Display Monitor Detected</a:t>
            </a:r>
          </a:p>
        </p:txBody>
      </p:sp>
      <p:sp>
        <p:nvSpPr>
          <p:cNvPr id="16387" name="Content Placeholder 6"/>
          <p:cNvSpPr>
            <a:spLocks noGrp="1"/>
          </p:cNvSpPr>
          <p:nvPr>
            <p:ph sz="half" idx="2"/>
          </p:nvPr>
        </p:nvSpPr>
        <p:spPr>
          <a:xfrm>
            <a:off x="457200" y="1714500"/>
            <a:ext cx="8229600" cy="4411663"/>
          </a:xfrm>
        </p:spPr>
        <p:txBody>
          <a:bodyPr/>
          <a:lstStyle/>
          <a:p>
            <a:r>
              <a:rPr lang="en-US" sz="3200" dirty="0"/>
              <a:t>As mentioned previously, you are more likely to have problems if you have either very old or very new or you have unusual hardware.  </a:t>
            </a:r>
            <a:endParaRPr lang="en-US" sz="3200" dirty="0" smtClean="0"/>
          </a:p>
          <a:p>
            <a:r>
              <a:rPr lang="en-US" sz="3200" dirty="0" smtClean="0"/>
              <a:t>You </a:t>
            </a:r>
            <a:r>
              <a:rPr lang="en-US" sz="3200" dirty="0"/>
              <a:t>are especially likely to have problems if you combine a very old video card with a very new monitor, or vice versa. </a:t>
            </a:r>
          </a:p>
        </p:txBody>
      </p:sp>
    </p:spTree>
    <p:extLst>
      <p:ext uri="{BB962C8B-B14F-4D97-AF65-F5344CB8AC3E}">
        <p14:creationId xmlns:p14="http://schemas.microsoft.com/office/powerpoint/2010/main" val="542891769"/>
      </p:ext>
    </p:extLst>
  </p:cSld>
  <p:clrMapOvr>
    <a:masterClrMapping/>
  </p:clrMapOvr>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No Display Monitor Detected</a:t>
            </a:r>
          </a:p>
        </p:txBody>
      </p:sp>
      <p:sp>
        <p:nvSpPr>
          <p:cNvPr id="16387" name="Content Placeholder 6"/>
          <p:cNvSpPr>
            <a:spLocks noGrp="1"/>
          </p:cNvSpPr>
          <p:nvPr>
            <p:ph sz="half" idx="2"/>
          </p:nvPr>
        </p:nvSpPr>
        <p:spPr>
          <a:xfrm>
            <a:off x="457200" y="1714500"/>
            <a:ext cx="8229600" cy="4411663"/>
          </a:xfrm>
        </p:spPr>
        <p:txBody>
          <a:bodyPr/>
          <a:lstStyle/>
          <a:p>
            <a:r>
              <a:rPr lang="en-US" sz="3200" dirty="0"/>
              <a:t>For example, a very old video card may not have enough memory to even support the lowest resolution of a very new (and large) monitor.  </a:t>
            </a:r>
            <a:endParaRPr lang="en-US" sz="3200" dirty="0" smtClean="0"/>
          </a:p>
          <a:p>
            <a:r>
              <a:rPr lang="en-US" sz="3200" dirty="0" smtClean="0"/>
              <a:t>Likewise</a:t>
            </a:r>
            <a:r>
              <a:rPr lang="en-US" sz="3200" dirty="0"/>
              <a:t>, a very new video card might drive the image signal at faster rate, greater color depth, or resolution that a very old monitor can handle. </a:t>
            </a:r>
          </a:p>
        </p:txBody>
      </p:sp>
    </p:spTree>
    <p:extLst>
      <p:ext uri="{BB962C8B-B14F-4D97-AF65-F5344CB8AC3E}">
        <p14:creationId xmlns:p14="http://schemas.microsoft.com/office/powerpoint/2010/main" val="3190762037"/>
      </p:ext>
    </p:extLst>
  </p:cSld>
  <p:clrMapOvr>
    <a:masterClrMapping/>
  </p:clrMapOvr>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Fonts Unavailable</a:t>
            </a:r>
          </a:p>
        </p:txBody>
      </p:sp>
      <p:sp>
        <p:nvSpPr>
          <p:cNvPr id="16387" name="Content Placeholder 6"/>
          <p:cNvSpPr>
            <a:spLocks noGrp="1"/>
          </p:cNvSpPr>
          <p:nvPr>
            <p:ph sz="half" idx="2"/>
          </p:nvPr>
        </p:nvSpPr>
        <p:spPr>
          <a:xfrm>
            <a:off x="457200" y="1714500"/>
            <a:ext cx="8229600" cy="4411663"/>
          </a:xfrm>
        </p:spPr>
        <p:txBody>
          <a:bodyPr/>
          <a:lstStyle/>
          <a:p>
            <a:r>
              <a:rPr lang="en-US" sz="3200" dirty="0"/>
              <a:t>An error message like "font named "fixed" cannot be found or loaded" is fatal because if a required font cannot be loaded, then the X server will not start.  </a:t>
            </a:r>
            <a:endParaRPr lang="en-US" sz="3200" dirty="0" smtClean="0"/>
          </a:p>
          <a:p>
            <a:r>
              <a:rPr lang="en-US" sz="3200" dirty="0" smtClean="0"/>
              <a:t>This </a:t>
            </a:r>
            <a:r>
              <a:rPr lang="en-US" sz="3200" dirty="0"/>
              <a:t>error message was more common years ago before fonts were built-in to the X server. </a:t>
            </a:r>
          </a:p>
        </p:txBody>
      </p:sp>
    </p:spTree>
    <p:extLst>
      <p:ext uri="{BB962C8B-B14F-4D97-AF65-F5344CB8AC3E}">
        <p14:creationId xmlns:p14="http://schemas.microsoft.com/office/powerpoint/2010/main" val="1493863621"/>
      </p:ext>
    </p:extLst>
  </p:cSld>
  <p:clrMapOvr>
    <a:masterClrMapping/>
  </p:clrMapOvr>
  <p:timing>
    <p:tnLst>
      <p:par>
        <p:cTn xmlns:p14="http://schemas.microsoft.com/office/powerpoint/2010/mai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Fonts Unavailable</a:t>
            </a:r>
          </a:p>
        </p:txBody>
      </p:sp>
      <p:sp>
        <p:nvSpPr>
          <p:cNvPr id="16387" name="Content Placeholder 6"/>
          <p:cNvSpPr>
            <a:spLocks noGrp="1"/>
          </p:cNvSpPr>
          <p:nvPr>
            <p:ph sz="half" idx="2"/>
          </p:nvPr>
        </p:nvSpPr>
        <p:spPr>
          <a:xfrm>
            <a:off x="457200" y="1714500"/>
            <a:ext cx="8229600" cy="4411663"/>
          </a:xfrm>
        </p:spPr>
        <p:txBody>
          <a:bodyPr/>
          <a:lstStyle/>
          <a:p>
            <a:r>
              <a:rPr lang="en-US" sz="3200" dirty="0"/>
              <a:t>It was previously necessary to ensure that the paths to the fonts on the system were properly configured in the </a:t>
            </a:r>
            <a:r>
              <a:rPr lang="en-US" sz="3200" dirty="0" smtClean="0"/>
              <a:t>"Files</a:t>
            </a:r>
            <a:r>
              <a:rPr lang="en-US" sz="3200" dirty="0"/>
              <a:t>"</a:t>
            </a:r>
            <a:r>
              <a:rPr lang="en-US" sz="3200" dirty="0" smtClean="0"/>
              <a:t> </a:t>
            </a:r>
            <a:r>
              <a:rPr lang="en-US" sz="3200" dirty="0"/>
              <a:t>section of the </a:t>
            </a:r>
            <a:r>
              <a:rPr lang="en-US" sz="3200" dirty="0">
                <a:latin typeface="Courier New" panose="02070309020205020404" pitchFamily="49" charset="0"/>
                <a:cs typeface="Courier New" panose="02070309020205020404" pitchFamily="49" charset="0"/>
              </a:rPr>
              <a:t>/</a:t>
            </a:r>
            <a:r>
              <a:rPr lang="en-US" sz="3200" dirty="0" err="1">
                <a:latin typeface="Courier New" panose="02070309020205020404" pitchFamily="49" charset="0"/>
                <a:cs typeface="Courier New" panose="02070309020205020404" pitchFamily="49" charset="0"/>
              </a:rPr>
              <a:t>etc</a:t>
            </a:r>
            <a:r>
              <a:rPr lang="en-US" sz="3200" dirty="0">
                <a:latin typeface="Courier New" panose="02070309020205020404" pitchFamily="49" charset="0"/>
                <a:cs typeface="Courier New" panose="02070309020205020404" pitchFamily="49" charset="0"/>
              </a:rPr>
              <a:t>/X11/</a:t>
            </a:r>
            <a:r>
              <a:rPr lang="en-US" sz="3200" dirty="0" err="1">
                <a:latin typeface="Courier New" panose="02070309020205020404" pitchFamily="49" charset="0"/>
                <a:cs typeface="Courier New" panose="02070309020205020404" pitchFamily="49" charset="0"/>
              </a:rPr>
              <a:t>xorg.conf</a:t>
            </a:r>
            <a:r>
              <a:rPr lang="en-US" sz="3200" dirty="0"/>
              <a:t> </a:t>
            </a:r>
            <a:r>
              <a:rPr lang="en-US" sz="3200" dirty="0" smtClean="0"/>
              <a:t>file:</a:t>
            </a:r>
          </a:p>
          <a:p>
            <a:pPr marL="0" indent="0">
              <a:buNone/>
            </a:pPr>
            <a:r>
              <a:rPr lang="en-US" sz="1800" dirty="0">
                <a:latin typeface="Courier New" panose="02070309020205020404" pitchFamily="49" charset="0"/>
                <a:cs typeface="Courier New" panose="02070309020205020404" pitchFamily="49" charset="0"/>
              </a:rPr>
              <a:t>Section "Files"</a:t>
            </a:r>
          </a:p>
          <a:p>
            <a:pPr marL="0" indent="0">
              <a:buNone/>
            </a:pPr>
            <a:r>
              <a:rPr lang="en-US" sz="1800" dirty="0">
                <a:latin typeface="Courier New" panose="02070309020205020404" pitchFamily="49" charset="0"/>
                <a:cs typeface="Courier New" panose="02070309020205020404" pitchFamily="49" charset="0"/>
              </a:rPr>
              <a:t>	</a:t>
            </a:r>
            <a:r>
              <a:rPr lang="en-US" sz="1800" dirty="0" err="1" smtClean="0">
                <a:latin typeface="Courier New" panose="02070309020205020404" pitchFamily="49" charset="0"/>
                <a:cs typeface="Courier New" panose="02070309020205020404" pitchFamily="49" charset="0"/>
              </a:rPr>
              <a:t>FontPath</a:t>
            </a:r>
            <a:r>
              <a:rPr lang="en-US" sz="1800" dirty="0" smtClean="0">
                <a:latin typeface="Courier New" panose="02070309020205020404" pitchFamily="49" charset="0"/>
                <a:cs typeface="Courier New" panose="02070309020205020404" pitchFamily="49" charset="0"/>
              </a:rPr>
              <a:t>   </a:t>
            </a:r>
            <a:r>
              <a:rPr lang="en-US" sz="1800" dirty="0">
                <a:latin typeface="Courier New" panose="02070309020205020404" pitchFamily="49" charset="0"/>
                <a:cs typeface="Courier New" panose="02070309020205020404" pitchFamily="49" charset="0"/>
              </a:rPr>
              <a:t>"/</a:t>
            </a:r>
            <a:r>
              <a:rPr lang="en-US" sz="1800" dirty="0" err="1">
                <a:latin typeface="Courier New" panose="02070309020205020404" pitchFamily="49" charset="0"/>
                <a:cs typeface="Courier New" panose="02070309020205020404" pitchFamily="49" charset="0"/>
              </a:rPr>
              <a:t>usr</a:t>
            </a:r>
            <a:r>
              <a:rPr lang="en-US" sz="1800" dirty="0">
                <a:latin typeface="Courier New" panose="02070309020205020404" pitchFamily="49" charset="0"/>
                <a:cs typeface="Courier New" panose="02070309020205020404" pitchFamily="49" charset="0"/>
              </a:rPr>
              <a:t>/X11R6/lib/X11/fonts/</a:t>
            </a:r>
            <a:r>
              <a:rPr lang="en-US" sz="1800" dirty="0" err="1">
                <a:latin typeface="Courier New" panose="02070309020205020404" pitchFamily="49" charset="0"/>
                <a:cs typeface="Courier New" panose="02070309020205020404" pitchFamily="49" charset="0"/>
              </a:rPr>
              <a:t>misc</a:t>
            </a:r>
            <a:r>
              <a:rPr lang="en-US" sz="1800" dirty="0" smtClean="0">
                <a:latin typeface="Courier New" panose="02070309020205020404" pitchFamily="49" charset="0"/>
                <a:cs typeface="Courier New" panose="02070309020205020404" pitchFamily="49" charset="0"/>
              </a:rPr>
              <a:t>/"</a:t>
            </a:r>
          </a:p>
          <a:p>
            <a:pPr marL="0" indent="0">
              <a:buNone/>
            </a:pPr>
            <a:r>
              <a:rPr lang="en-US" sz="1800" dirty="0">
                <a:latin typeface="Courier New" panose="02070309020205020404" pitchFamily="49" charset="0"/>
                <a:cs typeface="Courier New" panose="02070309020205020404" pitchFamily="49" charset="0"/>
              </a:rPr>
              <a:t>	</a:t>
            </a:r>
            <a:r>
              <a:rPr lang="en-US" sz="1800" dirty="0" err="1" smtClean="0">
                <a:latin typeface="Courier New" panose="02070309020205020404" pitchFamily="49" charset="0"/>
                <a:cs typeface="Courier New" panose="02070309020205020404" pitchFamily="49" charset="0"/>
              </a:rPr>
              <a:t>FontPath</a:t>
            </a:r>
            <a:r>
              <a:rPr lang="en-US" sz="1800" dirty="0" smtClean="0">
                <a:latin typeface="Courier New" panose="02070309020205020404" pitchFamily="49" charset="0"/>
                <a:cs typeface="Courier New" panose="02070309020205020404" pitchFamily="49" charset="0"/>
              </a:rPr>
              <a:t>   </a:t>
            </a:r>
            <a:r>
              <a:rPr lang="en-US" sz="1800" dirty="0">
                <a:latin typeface="Courier New" panose="02070309020205020404" pitchFamily="49" charset="0"/>
                <a:cs typeface="Courier New" panose="02070309020205020404" pitchFamily="49" charset="0"/>
              </a:rPr>
              <a:t>"/</a:t>
            </a:r>
            <a:r>
              <a:rPr lang="en-US" sz="1800" dirty="0" err="1">
                <a:latin typeface="Courier New" panose="02070309020205020404" pitchFamily="49" charset="0"/>
                <a:cs typeface="Courier New" panose="02070309020205020404" pitchFamily="49" charset="0"/>
              </a:rPr>
              <a:t>usr</a:t>
            </a:r>
            <a:r>
              <a:rPr lang="en-US" sz="1800" dirty="0">
                <a:latin typeface="Courier New" panose="02070309020205020404" pitchFamily="49" charset="0"/>
                <a:cs typeface="Courier New" panose="02070309020205020404" pitchFamily="49" charset="0"/>
              </a:rPr>
              <a:t>/X11R6/lib/X11/fonts/Type1/"</a:t>
            </a:r>
          </a:p>
          <a:p>
            <a:pPr marL="0" indent="0">
              <a:buNone/>
            </a:pPr>
            <a:r>
              <a:rPr lang="en-US" sz="1800" dirty="0">
                <a:latin typeface="Courier New" panose="02070309020205020404" pitchFamily="49" charset="0"/>
                <a:cs typeface="Courier New" panose="02070309020205020404" pitchFamily="49" charset="0"/>
              </a:rPr>
              <a:t>	</a:t>
            </a:r>
            <a:r>
              <a:rPr lang="en-US" sz="1800" dirty="0" err="1" smtClean="0">
                <a:latin typeface="Courier New" panose="02070309020205020404" pitchFamily="49" charset="0"/>
                <a:cs typeface="Courier New" panose="02070309020205020404" pitchFamily="49" charset="0"/>
              </a:rPr>
              <a:t>FontPath</a:t>
            </a:r>
            <a:r>
              <a:rPr lang="en-US" sz="1800" dirty="0" smtClean="0">
                <a:latin typeface="Courier New" panose="02070309020205020404" pitchFamily="49" charset="0"/>
                <a:cs typeface="Courier New" panose="02070309020205020404" pitchFamily="49" charset="0"/>
              </a:rPr>
              <a:t>   </a:t>
            </a:r>
            <a:r>
              <a:rPr lang="en-US" sz="1800" dirty="0">
                <a:latin typeface="Courier New" panose="02070309020205020404" pitchFamily="49" charset="0"/>
                <a:cs typeface="Courier New" panose="02070309020205020404" pitchFamily="49" charset="0"/>
              </a:rPr>
              <a:t>"/</a:t>
            </a:r>
            <a:r>
              <a:rPr lang="en-US" sz="1800" dirty="0" err="1">
                <a:latin typeface="Courier New" panose="02070309020205020404" pitchFamily="49" charset="0"/>
                <a:cs typeface="Courier New" panose="02070309020205020404" pitchFamily="49" charset="0"/>
              </a:rPr>
              <a:t>usr</a:t>
            </a:r>
            <a:r>
              <a:rPr lang="en-US" sz="1800" dirty="0">
                <a:latin typeface="Courier New" panose="02070309020205020404" pitchFamily="49" charset="0"/>
                <a:cs typeface="Courier New" panose="02070309020205020404" pitchFamily="49" charset="0"/>
              </a:rPr>
              <a:t>/X11R6/lib/X11/fonts/75dpi/"</a:t>
            </a:r>
          </a:p>
          <a:p>
            <a:pPr marL="0" indent="0">
              <a:buNone/>
            </a:pPr>
            <a:r>
              <a:rPr lang="en-US" sz="1800" dirty="0">
                <a:latin typeface="Courier New" panose="02070309020205020404" pitchFamily="49" charset="0"/>
                <a:cs typeface="Courier New" panose="02070309020205020404" pitchFamily="49" charset="0"/>
              </a:rPr>
              <a:t>	</a:t>
            </a:r>
            <a:r>
              <a:rPr lang="en-US" sz="1800" dirty="0" err="1" smtClean="0">
                <a:latin typeface="Courier New" panose="02070309020205020404" pitchFamily="49" charset="0"/>
                <a:cs typeface="Courier New" panose="02070309020205020404" pitchFamily="49" charset="0"/>
              </a:rPr>
              <a:t>FontPath</a:t>
            </a:r>
            <a:r>
              <a:rPr lang="en-US" sz="1800" dirty="0" smtClean="0">
                <a:latin typeface="Courier New" panose="02070309020205020404" pitchFamily="49" charset="0"/>
                <a:cs typeface="Courier New" panose="02070309020205020404" pitchFamily="49" charset="0"/>
              </a:rPr>
              <a:t>   </a:t>
            </a:r>
            <a:r>
              <a:rPr lang="en-US" sz="1800" dirty="0">
                <a:latin typeface="Courier New" panose="02070309020205020404" pitchFamily="49" charset="0"/>
                <a:cs typeface="Courier New" panose="02070309020205020404" pitchFamily="49" charset="0"/>
              </a:rPr>
              <a:t>"/</a:t>
            </a:r>
            <a:r>
              <a:rPr lang="en-US" sz="1800" dirty="0" err="1">
                <a:latin typeface="Courier New" panose="02070309020205020404" pitchFamily="49" charset="0"/>
                <a:cs typeface="Courier New" panose="02070309020205020404" pitchFamily="49" charset="0"/>
              </a:rPr>
              <a:t>usr</a:t>
            </a:r>
            <a:r>
              <a:rPr lang="en-US" sz="1800" dirty="0">
                <a:latin typeface="Courier New" panose="02070309020205020404" pitchFamily="49" charset="0"/>
                <a:cs typeface="Courier New" panose="02070309020205020404" pitchFamily="49" charset="0"/>
              </a:rPr>
              <a:t>/X11R6/lib/X11/fonts/100dpi/"</a:t>
            </a:r>
          </a:p>
          <a:p>
            <a:pPr marL="0" indent="0">
              <a:buNone/>
            </a:pPr>
            <a:r>
              <a:rPr lang="en-US" sz="1800" dirty="0" err="1">
                <a:latin typeface="Courier New" panose="02070309020205020404" pitchFamily="49" charset="0"/>
                <a:cs typeface="Courier New" panose="02070309020205020404" pitchFamily="49" charset="0"/>
              </a:rPr>
              <a:t>EndSection</a:t>
            </a:r>
            <a:endParaRPr lang="en-US" sz="1800" dirty="0">
              <a:latin typeface="Courier New" panose="02070309020205020404" pitchFamily="49" charset="0"/>
              <a:cs typeface="Courier New" panose="02070309020205020404" pitchFamily="49" charset="0"/>
            </a:endParaRPr>
          </a:p>
          <a:p>
            <a:pPr marL="0" indent="0">
              <a:buNone/>
            </a:pPr>
            <a:r>
              <a:rPr lang="en-US" sz="3200" dirty="0" smtClean="0"/>
              <a:t> </a:t>
            </a:r>
            <a:endParaRPr lang="en-US" sz="3200" dirty="0"/>
          </a:p>
        </p:txBody>
      </p:sp>
    </p:spTree>
    <p:extLst>
      <p:ext uri="{BB962C8B-B14F-4D97-AF65-F5344CB8AC3E}">
        <p14:creationId xmlns:p14="http://schemas.microsoft.com/office/powerpoint/2010/main" val="61134040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smtClean="0"/>
              <a:t>Switching Display Managers</a:t>
            </a:r>
            <a:endParaRPr lang="en-US" dirty="0"/>
          </a:p>
        </p:txBody>
      </p:sp>
      <p:sp>
        <p:nvSpPr>
          <p:cNvPr id="16387" name="Content Placeholder 6"/>
          <p:cNvSpPr>
            <a:spLocks noGrp="1"/>
          </p:cNvSpPr>
          <p:nvPr>
            <p:ph sz="half" idx="2"/>
          </p:nvPr>
        </p:nvSpPr>
        <p:spPr>
          <a:xfrm>
            <a:off x="600074" y="1528762"/>
            <a:ext cx="8086725" cy="4597401"/>
          </a:xfrm>
        </p:spPr>
        <p:txBody>
          <a:bodyPr/>
          <a:lstStyle/>
          <a:p>
            <a:pPr marL="0" indent="0">
              <a:buNone/>
            </a:pPr>
            <a:r>
              <a:rPr lang="en-US" sz="3200" dirty="0"/>
              <a:t>For example, executing the </a:t>
            </a:r>
            <a:r>
              <a:rPr lang="en-US" sz="3200" dirty="0" err="1">
                <a:latin typeface="Courier New" panose="02070309020205020404" pitchFamily="49" charset="0"/>
                <a:cs typeface="Courier New" panose="02070309020205020404" pitchFamily="49" charset="0"/>
              </a:rPr>
              <a:t>sudo</a:t>
            </a:r>
            <a:r>
              <a:rPr lang="en-US" sz="3200" dirty="0">
                <a:latin typeface="Courier New" panose="02070309020205020404" pitchFamily="49" charset="0"/>
                <a:cs typeface="Courier New" panose="02070309020205020404" pitchFamily="49" charset="0"/>
              </a:rPr>
              <a:t> dpkg-reconfigure </a:t>
            </a:r>
            <a:r>
              <a:rPr lang="en-US" sz="3200" dirty="0" err="1">
                <a:latin typeface="Courier New" panose="02070309020205020404" pitchFamily="49" charset="0"/>
                <a:cs typeface="Courier New" panose="02070309020205020404" pitchFamily="49" charset="0"/>
              </a:rPr>
              <a:t>kdm</a:t>
            </a:r>
            <a:r>
              <a:rPr lang="en-US" sz="3200" dirty="0"/>
              <a:t> results in the following dialog box:</a:t>
            </a:r>
            <a:endParaRPr lang="en-US" sz="3200" b="1" dirty="0"/>
          </a:p>
          <a:p>
            <a:endParaRPr lang="en-US" sz="3200"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2241" y="3176587"/>
            <a:ext cx="6674943" cy="273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84036665"/>
      </p:ext>
    </p:extLst>
  </p:cSld>
  <p:clrMapOvr>
    <a:masterClrMapping/>
  </p:clrMapOvr>
  <p:timing>
    <p:tnLst>
      <p:par>
        <p:cTn xmlns:p14="http://schemas.microsoft.com/office/powerpoint/2010/mai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Fonts Unavailable</a:t>
            </a:r>
          </a:p>
        </p:txBody>
      </p:sp>
      <p:sp>
        <p:nvSpPr>
          <p:cNvPr id="16387" name="Content Placeholder 6"/>
          <p:cNvSpPr>
            <a:spLocks noGrp="1"/>
          </p:cNvSpPr>
          <p:nvPr>
            <p:ph sz="half" idx="2"/>
          </p:nvPr>
        </p:nvSpPr>
        <p:spPr>
          <a:xfrm>
            <a:off x="457200" y="1714500"/>
            <a:ext cx="8229600" cy="4411663"/>
          </a:xfrm>
        </p:spPr>
        <p:txBody>
          <a:bodyPr/>
          <a:lstStyle/>
          <a:p>
            <a:r>
              <a:rPr lang="en-US" sz="3200" dirty="0"/>
              <a:t>Another problem that may have occurred in the past was that a separate X font service (</a:t>
            </a:r>
            <a:r>
              <a:rPr lang="en-US" sz="3200" dirty="0" err="1">
                <a:latin typeface="Courier New" panose="02070309020205020404" pitchFamily="49" charset="0"/>
                <a:cs typeface="Courier New" panose="02070309020205020404" pitchFamily="49" charset="0"/>
              </a:rPr>
              <a:t>xfs</a:t>
            </a:r>
            <a:r>
              <a:rPr lang="en-US" sz="3200" dirty="0"/>
              <a:t>) was used to provide the fonts for the X server.  </a:t>
            </a:r>
            <a:endParaRPr lang="en-US" sz="3200" dirty="0" smtClean="0"/>
          </a:p>
          <a:p>
            <a:r>
              <a:rPr lang="en-US" sz="3200" dirty="0" smtClean="0"/>
              <a:t>If </a:t>
            </a:r>
            <a:r>
              <a:rPr lang="en-US" sz="3200" dirty="0"/>
              <a:t>the </a:t>
            </a:r>
            <a:r>
              <a:rPr lang="en-US" sz="3200" dirty="0" err="1">
                <a:latin typeface="Courier New" panose="02070309020205020404" pitchFamily="49" charset="0"/>
                <a:cs typeface="Courier New" panose="02070309020205020404" pitchFamily="49" charset="0"/>
              </a:rPr>
              <a:t>xfs</a:t>
            </a:r>
            <a:r>
              <a:rPr lang="en-US" sz="3200" dirty="0"/>
              <a:t> service was not started at the time the X server was started, then fonts would also be unavailable. </a:t>
            </a:r>
          </a:p>
          <a:p>
            <a:pPr marL="0" indent="0">
              <a:buNone/>
            </a:pPr>
            <a:r>
              <a:rPr lang="en-US" sz="3200" dirty="0" smtClean="0"/>
              <a:t> </a:t>
            </a:r>
            <a:endParaRPr lang="en-US" sz="3200" dirty="0"/>
          </a:p>
        </p:txBody>
      </p:sp>
    </p:spTree>
    <p:extLst>
      <p:ext uri="{BB962C8B-B14F-4D97-AF65-F5344CB8AC3E}">
        <p14:creationId xmlns:p14="http://schemas.microsoft.com/office/powerpoint/2010/main" val="162898903"/>
      </p:ext>
    </p:extLst>
  </p:cSld>
  <p:clrMapOvr>
    <a:masterClrMapping/>
  </p:clrMapOvr>
  <p:timing>
    <p:tnLst>
      <p:par>
        <p:cTn xmlns:p14="http://schemas.microsoft.com/office/powerpoint/2010/mai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Fonts Unavailable</a:t>
            </a:r>
          </a:p>
        </p:txBody>
      </p:sp>
      <p:sp>
        <p:nvSpPr>
          <p:cNvPr id="16387" name="Content Placeholder 6"/>
          <p:cNvSpPr>
            <a:spLocks noGrp="1"/>
          </p:cNvSpPr>
          <p:nvPr>
            <p:ph sz="half" idx="2"/>
          </p:nvPr>
        </p:nvSpPr>
        <p:spPr>
          <a:xfrm>
            <a:off x="457200" y="1714500"/>
            <a:ext cx="8229600" cy="4411663"/>
          </a:xfrm>
        </p:spPr>
        <p:txBody>
          <a:bodyPr/>
          <a:lstStyle/>
          <a:p>
            <a:r>
              <a:rPr lang="en-US" sz="3200" dirty="0"/>
              <a:t>Although the use of the </a:t>
            </a:r>
            <a:r>
              <a:rPr lang="en-US" sz="3200" dirty="0" err="1"/>
              <a:t>xfs</a:t>
            </a:r>
            <a:r>
              <a:rPr lang="en-US" sz="3200" dirty="0"/>
              <a:t> service is now deprecated, you should be aware of this service for the LPIC exam.  </a:t>
            </a:r>
            <a:endParaRPr lang="en-US" sz="3200" dirty="0" smtClean="0"/>
          </a:p>
          <a:p>
            <a:r>
              <a:rPr lang="en-US" sz="3200" dirty="0" smtClean="0"/>
              <a:t>If </a:t>
            </a:r>
            <a:r>
              <a:rPr lang="en-US" sz="3200" dirty="0"/>
              <a:t>the </a:t>
            </a:r>
            <a:r>
              <a:rPr lang="en-US" sz="3200" dirty="0" err="1"/>
              <a:t>xfs</a:t>
            </a:r>
            <a:r>
              <a:rPr lang="en-US" sz="3200" dirty="0"/>
              <a:t> is in use, then the Files section of the /</a:t>
            </a:r>
            <a:r>
              <a:rPr lang="en-US" sz="3200" dirty="0" err="1"/>
              <a:t>etc</a:t>
            </a:r>
            <a:r>
              <a:rPr lang="en-US" sz="3200" dirty="0"/>
              <a:t>/X11/</a:t>
            </a:r>
            <a:r>
              <a:rPr lang="en-US" sz="3200" dirty="0" err="1"/>
              <a:t>xorg.conf</a:t>
            </a:r>
            <a:r>
              <a:rPr lang="en-US" sz="3200" dirty="0"/>
              <a:t> may appear with an entry that refers to a Unix socket with “</a:t>
            </a:r>
            <a:r>
              <a:rPr lang="en-US" sz="3200" dirty="0" err="1"/>
              <a:t>unix</a:t>
            </a:r>
            <a:r>
              <a:rPr lang="en-US" sz="3200" dirty="0"/>
              <a:t>:/7100” specified as the </a:t>
            </a:r>
            <a:r>
              <a:rPr lang="en-US" sz="3200" dirty="0" err="1"/>
              <a:t>FontPath</a:t>
            </a:r>
            <a:r>
              <a:rPr lang="en-US" sz="3200" dirty="0" smtClean="0"/>
              <a:t> </a:t>
            </a:r>
            <a:endParaRPr lang="en-US" sz="3200" dirty="0"/>
          </a:p>
        </p:txBody>
      </p:sp>
    </p:spTree>
    <p:extLst>
      <p:ext uri="{BB962C8B-B14F-4D97-AF65-F5344CB8AC3E}">
        <p14:creationId xmlns:p14="http://schemas.microsoft.com/office/powerpoint/2010/main" val="780901239"/>
      </p:ext>
    </p:extLst>
  </p:cSld>
  <p:clrMapOvr>
    <a:masterClrMapping/>
  </p:clrMapOvr>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Using a Remote X </a:t>
            </a:r>
            <a:r>
              <a:rPr lang="en-US" dirty="0" smtClean="0"/>
              <a:t>Server</a:t>
            </a:r>
            <a:endParaRPr lang="en-US" dirty="0"/>
          </a:p>
        </p:txBody>
      </p:sp>
      <p:sp>
        <p:nvSpPr>
          <p:cNvPr id="16387" name="Content Placeholder 6"/>
          <p:cNvSpPr>
            <a:spLocks noGrp="1"/>
          </p:cNvSpPr>
          <p:nvPr>
            <p:ph sz="half" idx="2"/>
          </p:nvPr>
        </p:nvSpPr>
        <p:spPr>
          <a:xfrm>
            <a:off x="457200" y="1285876"/>
            <a:ext cx="8229600" cy="4840288"/>
          </a:xfrm>
        </p:spPr>
        <p:txBody>
          <a:bodyPr/>
          <a:lstStyle/>
          <a:p>
            <a:r>
              <a:rPr lang="en-US" sz="3200" dirty="0"/>
              <a:t>One of the benefits of the X server is the ability to run a GUI-based program on one system and have its output displayed on another system.  </a:t>
            </a:r>
            <a:endParaRPr lang="en-US" sz="3200" dirty="0" smtClean="0"/>
          </a:p>
          <a:p>
            <a:r>
              <a:rPr lang="en-US" sz="3200" dirty="0" smtClean="0"/>
              <a:t>Two </a:t>
            </a:r>
            <a:r>
              <a:rPr lang="en-US" sz="3200" dirty="0"/>
              <a:t>things must be set correctly in order for this functionality to work: </a:t>
            </a:r>
            <a:endParaRPr lang="en-US" sz="3200" dirty="0" smtClean="0"/>
          </a:p>
          <a:p>
            <a:pPr marL="514350" indent="-514350">
              <a:buFont typeface="+mj-lt"/>
              <a:buAutoNum type="arabicPeriod"/>
            </a:pPr>
            <a:r>
              <a:rPr lang="en-US" sz="3200" dirty="0" smtClean="0"/>
              <a:t>The </a:t>
            </a:r>
            <a:r>
              <a:rPr lang="en-US" sz="3200" dirty="0" err="1"/>
              <a:t>xhost</a:t>
            </a:r>
            <a:r>
              <a:rPr lang="en-US" sz="3200" dirty="0"/>
              <a:t> </a:t>
            </a:r>
            <a:r>
              <a:rPr lang="en-US" sz="3200" dirty="0" smtClean="0"/>
              <a:t>settings</a:t>
            </a:r>
          </a:p>
          <a:p>
            <a:pPr marL="514350" indent="-514350">
              <a:buFont typeface="+mj-lt"/>
              <a:buAutoNum type="arabicPeriod"/>
            </a:pPr>
            <a:r>
              <a:rPr lang="en-US" sz="3200" dirty="0" smtClean="0"/>
              <a:t>The DISPLAY </a:t>
            </a:r>
            <a:r>
              <a:rPr lang="en-US" sz="3200" dirty="0"/>
              <a:t>environment </a:t>
            </a:r>
            <a:r>
              <a:rPr lang="en-US" sz="3200" dirty="0" smtClean="0"/>
              <a:t>variable</a:t>
            </a:r>
            <a:endParaRPr lang="en-US" sz="3200" dirty="0"/>
          </a:p>
        </p:txBody>
      </p:sp>
    </p:spTree>
    <p:extLst>
      <p:ext uri="{BB962C8B-B14F-4D97-AF65-F5344CB8AC3E}">
        <p14:creationId xmlns:p14="http://schemas.microsoft.com/office/powerpoint/2010/main" val="3098967644"/>
      </p:ext>
    </p:extLst>
  </p:cSld>
  <p:clrMapOvr>
    <a:masterClrMapping/>
  </p:clrMapOvr>
  <p:timing>
    <p:tnLst>
      <p:par>
        <p:cTn xmlns:p14="http://schemas.microsoft.com/office/powerpoint/2010/mai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Using a Remote X </a:t>
            </a:r>
            <a:r>
              <a:rPr lang="en-US" dirty="0" smtClean="0"/>
              <a:t>Server</a:t>
            </a:r>
            <a:endParaRPr lang="en-US" dirty="0"/>
          </a:p>
        </p:txBody>
      </p:sp>
      <p:sp>
        <p:nvSpPr>
          <p:cNvPr id="16387" name="Content Placeholder 6"/>
          <p:cNvSpPr>
            <a:spLocks noGrp="1"/>
          </p:cNvSpPr>
          <p:nvPr>
            <p:ph sz="half" idx="2"/>
          </p:nvPr>
        </p:nvSpPr>
        <p:spPr>
          <a:xfrm>
            <a:off x="457200" y="1285876"/>
            <a:ext cx="8229600" cy="4840288"/>
          </a:xfrm>
        </p:spPr>
        <p:txBody>
          <a:bodyPr/>
          <a:lstStyle/>
          <a:p>
            <a:r>
              <a:rPr lang="en-US" sz="3200" dirty="0"/>
              <a:t>By default, the X server will permit connections from clients that are from the same host (known as </a:t>
            </a:r>
            <a:r>
              <a:rPr lang="en-US" sz="3200" i="1" dirty="0" err="1"/>
              <a:t>localhost</a:t>
            </a:r>
            <a:r>
              <a:rPr lang="en-US" sz="3200" dirty="0"/>
              <a:t>).  </a:t>
            </a:r>
            <a:endParaRPr lang="en-US" sz="3200" dirty="0" smtClean="0"/>
          </a:p>
          <a:p>
            <a:r>
              <a:rPr lang="en-US" sz="3200" dirty="0" smtClean="0"/>
              <a:t>In </a:t>
            </a:r>
            <a:r>
              <a:rPr lang="en-US" sz="3200" dirty="0"/>
              <a:t>order to allow a connection from a remote machine, the </a:t>
            </a:r>
            <a:r>
              <a:rPr lang="en-US" sz="3200" dirty="0" err="1"/>
              <a:t>xhost</a:t>
            </a:r>
            <a:r>
              <a:rPr lang="en-US" sz="3200" dirty="0"/>
              <a:t> command can be executed to add a host to be permitted. </a:t>
            </a:r>
          </a:p>
        </p:txBody>
      </p:sp>
    </p:spTree>
    <p:extLst>
      <p:ext uri="{BB962C8B-B14F-4D97-AF65-F5344CB8AC3E}">
        <p14:creationId xmlns:p14="http://schemas.microsoft.com/office/powerpoint/2010/main" val="3615264306"/>
      </p:ext>
    </p:extLst>
  </p:cSld>
  <p:clrMapOvr>
    <a:masterClrMapping/>
  </p:clrMapOvr>
  <p:timing>
    <p:tnLst>
      <p:par>
        <p:cTn xmlns:p14="http://schemas.microsoft.com/office/powerpoint/2010/mai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smtClean="0"/>
              <a:t>Adding </a:t>
            </a:r>
            <a:r>
              <a:rPr lang="en-US" dirty="0" err="1" smtClean="0"/>
              <a:t>xhosts</a:t>
            </a:r>
            <a:endParaRPr lang="en-US" dirty="0"/>
          </a:p>
        </p:txBody>
      </p:sp>
      <p:sp>
        <p:nvSpPr>
          <p:cNvPr id="16387" name="Content Placeholder 6"/>
          <p:cNvSpPr>
            <a:spLocks noGrp="1"/>
          </p:cNvSpPr>
          <p:nvPr>
            <p:ph sz="half" idx="2"/>
          </p:nvPr>
        </p:nvSpPr>
        <p:spPr>
          <a:xfrm>
            <a:off x="457200" y="1285876"/>
            <a:ext cx="8229600" cy="4840288"/>
          </a:xfrm>
        </p:spPr>
        <p:txBody>
          <a:bodyPr/>
          <a:lstStyle/>
          <a:p>
            <a:pPr marL="0" indent="0">
              <a:buNone/>
            </a:pPr>
            <a:r>
              <a:rPr lang="en-US" sz="3200" dirty="0" smtClean="0"/>
              <a:t>For </a:t>
            </a:r>
            <a:r>
              <a:rPr lang="en-US" sz="3200" dirty="0"/>
              <a:t>example, to permit connections on your local system from two systems, one with a resolvable host name "server1" and the other with an IP address of 192.168.10.20, execute the following command</a:t>
            </a:r>
            <a:r>
              <a:rPr lang="en-US" sz="3200" dirty="0" smtClean="0"/>
              <a:t>:</a:t>
            </a:r>
            <a:r>
              <a:rPr lang="en-US" sz="3200" dirty="0"/>
              <a:t> </a:t>
            </a:r>
          </a:p>
          <a:p>
            <a:pPr marL="0" indent="0">
              <a:buNone/>
            </a:pPr>
            <a:r>
              <a:rPr lang="en-US" sz="2100" dirty="0" err="1">
                <a:latin typeface="Courier New" panose="02070309020205020404" pitchFamily="49" charset="0"/>
                <a:cs typeface="Courier New" panose="02070309020205020404" pitchFamily="49" charset="0"/>
              </a:rPr>
              <a:t>xhost</a:t>
            </a:r>
            <a:r>
              <a:rPr lang="en-US" sz="2100" dirty="0">
                <a:latin typeface="Courier New" panose="02070309020205020404" pitchFamily="49" charset="0"/>
                <a:cs typeface="Courier New" panose="02070309020205020404" pitchFamily="49" charset="0"/>
              </a:rPr>
              <a:t> +server1 +</a:t>
            </a:r>
            <a:r>
              <a:rPr lang="en-US" sz="2100" dirty="0" smtClean="0">
                <a:latin typeface="Courier New" panose="02070309020205020404" pitchFamily="49" charset="0"/>
                <a:cs typeface="Courier New" panose="02070309020205020404" pitchFamily="49" charset="0"/>
              </a:rPr>
              <a:t>192.168.20.30</a:t>
            </a:r>
            <a:endParaRPr lang="en-US" sz="2100" dirty="0">
              <a:latin typeface="Courier New" panose="02070309020205020404" pitchFamily="49" charset="0"/>
              <a:cs typeface="Courier New" panose="02070309020205020404" pitchFamily="49" charset="0"/>
            </a:endParaRPr>
          </a:p>
          <a:p>
            <a:pPr marL="0" indent="0">
              <a:buNone/>
            </a:pPr>
            <a:r>
              <a:rPr lang="en-US" sz="3200" dirty="0"/>
              <a:t>If successful, the output </a:t>
            </a:r>
            <a:r>
              <a:rPr lang="en-US" sz="3200" dirty="0" smtClean="0"/>
              <a:t>would </a:t>
            </a:r>
            <a:r>
              <a:rPr lang="en-US" sz="3200" dirty="0"/>
              <a:t>be</a:t>
            </a:r>
            <a:r>
              <a:rPr lang="en-US" sz="3200" dirty="0" smtClean="0"/>
              <a:t>:</a:t>
            </a:r>
            <a:r>
              <a:rPr lang="en-US" sz="3200" dirty="0"/>
              <a:t> </a:t>
            </a:r>
          </a:p>
          <a:p>
            <a:pPr marL="0" indent="0">
              <a:buNone/>
            </a:pPr>
            <a:r>
              <a:rPr lang="en-US" sz="2100" i="1" dirty="0">
                <a:latin typeface="Courier New" panose="02070309020205020404" pitchFamily="49" charset="0"/>
                <a:cs typeface="Courier New" panose="02070309020205020404" pitchFamily="49" charset="0"/>
              </a:rPr>
              <a:t>server1 being added to access control list</a:t>
            </a:r>
            <a:endParaRPr lang="en-US" sz="2100" dirty="0">
              <a:latin typeface="Courier New" panose="02070309020205020404" pitchFamily="49" charset="0"/>
              <a:cs typeface="Courier New" panose="02070309020205020404" pitchFamily="49" charset="0"/>
            </a:endParaRPr>
          </a:p>
          <a:p>
            <a:pPr marL="0" indent="0">
              <a:buNone/>
            </a:pPr>
            <a:r>
              <a:rPr lang="en-US" sz="2100" i="1" dirty="0">
                <a:latin typeface="Courier New" panose="02070309020205020404" pitchFamily="49" charset="0"/>
                <a:cs typeface="Courier New" panose="02070309020205020404" pitchFamily="49" charset="0"/>
              </a:rPr>
              <a:t>192.168.20.30 being added to access control list</a:t>
            </a:r>
            <a:endParaRPr lang="en-US" sz="2100" dirty="0">
              <a:latin typeface="Courier New" panose="02070309020205020404" pitchFamily="49" charset="0"/>
              <a:cs typeface="Courier New" panose="02070309020205020404" pitchFamily="49" charset="0"/>
            </a:endParaRPr>
          </a:p>
          <a:p>
            <a:pPr marL="0" indent="0">
              <a:buNone/>
            </a:pPr>
            <a:endParaRPr lang="en-US" sz="32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110286739"/>
      </p:ext>
    </p:extLst>
  </p:cSld>
  <p:clrMapOvr>
    <a:masterClrMapping/>
  </p:clrMapOvr>
  <p:timing>
    <p:tnLst>
      <p:par>
        <p:cTn xmlns:p14="http://schemas.microsoft.com/office/powerpoint/2010/mai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smtClean="0"/>
              <a:t>Removing </a:t>
            </a:r>
            <a:r>
              <a:rPr lang="en-US" dirty="0" err="1" smtClean="0"/>
              <a:t>xhosts</a:t>
            </a:r>
            <a:endParaRPr lang="en-US" dirty="0"/>
          </a:p>
        </p:txBody>
      </p:sp>
      <p:sp>
        <p:nvSpPr>
          <p:cNvPr id="16387" name="Content Placeholder 6"/>
          <p:cNvSpPr>
            <a:spLocks noGrp="1"/>
          </p:cNvSpPr>
          <p:nvPr>
            <p:ph sz="half" idx="2"/>
          </p:nvPr>
        </p:nvSpPr>
        <p:spPr>
          <a:xfrm>
            <a:off x="457200" y="1285876"/>
            <a:ext cx="8229600" cy="4840288"/>
          </a:xfrm>
        </p:spPr>
        <p:txBody>
          <a:bodyPr/>
          <a:lstStyle/>
          <a:p>
            <a:pPr marL="0" indent="0">
              <a:buNone/>
            </a:pPr>
            <a:r>
              <a:rPr lang="en-US" sz="3200" dirty="0"/>
              <a:t>When you no longer want to permit access to your X server, then you can remove the host by using an </a:t>
            </a:r>
            <a:r>
              <a:rPr lang="en-US" sz="3200" dirty="0" err="1">
                <a:latin typeface="Courier New" panose="02070309020205020404" pitchFamily="49" charset="0"/>
                <a:cs typeface="Courier New" panose="02070309020205020404" pitchFamily="49" charset="0"/>
              </a:rPr>
              <a:t>xhost</a:t>
            </a:r>
            <a:r>
              <a:rPr lang="en-US" sz="3200" dirty="0"/>
              <a:t> command like the following</a:t>
            </a:r>
            <a:r>
              <a:rPr lang="en-US" sz="3200" dirty="0" smtClean="0"/>
              <a:t>:</a:t>
            </a:r>
            <a:endParaRPr lang="en-US" sz="3200" dirty="0"/>
          </a:p>
          <a:p>
            <a:pPr marL="0" indent="0">
              <a:buNone/>
            </a:pPr>
            <a:r>
              <a:rPr lang="en-US" dirty="0" err="1">
                <a:latin typeface="Courier New" panose="02070309020205020404" pitchFamily="49" charset="0"/>
                <a:cs typeface="Courier New" panose="02070309020205020404" pitchFamily="49" charset="0"/>
              </a:rPr>
              <a:t>xhost</a:t>
            </a:r>
            <a:r>
              <a:rPr lang="en-US" dirty="0">
                <a:latin typeface="Courier New" panose="02070309020205020404" pitchFamily="49" charset="0"/>
                <a:cs typeface="Courier New" panose="02070309020205020404" pitchFamily="49" charset="0"/>
              </a:rPr>
              <a:t> –</a:t>
            </a:r>
            <a:r>
              <a:rPr lang="en-US" dirty="0" smtClean="0">
                <a:latin typeface="Courier New" panose="02070309020205020404" pitchFamily="49" charset="0"/>
                <a:cs typeface="Courier New" panose="02070309020205020404" pitchFamily="49" charset="0"/>
              </a:rPr>
              <a:t>server1</a:t>
            </a:r>
            <a:endParaRPr lang="en-US" dirty="0">
              <a:latin typeface="Courier New" panose="02070309020205020404" pitchFamily="49" charset="0"/>
              <a:cs typeface="Courier New" panose="02070309020205020404" pitchFamily="49" charset="0"/>
            </a:endParaRPr>
          </a:p>
          <a:p>
            <a:pPr marL="0" indent="0">
              <a:buNone/>
            </a:pPr>
            <a:r>
              <a:rPr lang="en-US" sz="3200" dirty="0"/>
              <a:t>The output from this command should appear as follows</a:t>
            </a:r>
            <a:r>
              <a:rPr lang="en-US" sz="3200" dirty="0" smtClean="0"/>
              <a:t>:</a:t>
            </a:r>
            <a:endParaRPr lang="en-US" sz="3200" dirty="0"/>
          </a:p>
          <a:p>
            <a:pPr marL="0" indent="0">
              <a:buNone/>
            </a:pPr>
            <a:r>
              <a:rPr lang="en-US" dirty="0">
                <a:latin typeface="Courier New" panose="02070309020205020404" pitchFamily="49" charset="0"/>
                <a:cs typeface="Courier New" panose="02070309020205020404" pitchFamily="49" charset="0"/>
              </a:rPr>
              <a:t>192.168.20.30 being removed from access control list</a:t>
            </a:r>
          </a:p>
          <a:p>
            <a:pPr marL="0" indent="0">
              <a:buNone/>
            </a:pPr>
            <a:endParaRPr lang="en-US" sz="32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4162106074"/>
      </p:ext>
    </p:extLst>
  </p:cSld>
  <p:clrMapOvr>
    <a:masterClrMapping/>
  </p:clrMapOvr>
  <p:timing>
    <p:tnLst>
      <p:par>
        <p:cTn xmlns:p14="http://schemas.microsoft.com/office/powerpoint/2010/mai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smtClean="0"/>
              <a:t>Viewing </a:t>
            </a:r>
            <a:r>
              <a:rPr lang="en-US" dirty="0" err="1" smtClean="0"/>
              <a:t>xhosts</a:t>
            </a:r>
            <a:endParaRPr lang="en-US" dirty="0"/>
          </a:p>
        </p:txBody>
      </p:sp>
      <p:sp>
        <p:nvSpPr>
          <p:cNvPr id="16387" name="Content Placeholder 6"/>
          <p:cNvSpPr>
            <a:spLocks noGrp="1"/>
          </p:cNvSpPr>
          <p:nvPr>
            <p:ph sz="half" idx="2"/>
          </p:nvPr>
        </p:nvSpPr>
        <p:spPr>
          <a:xfrm>
            <a:off x="457200" y="1285876"/>
            <a:ext cx="8229600" cy="4840288"/>
          </a:xfrm>
        </p:spPr>
        <p:txBody>
          <a:bodyPr/>
          <a:lstStyle/>
          <a:p>
            <a:pPr marL="0" indent="0">
              <a:buNone/>
            </a:pPr>
            <a:r>
              <a:rPr lang="en-US" sz="3200" dirty="0"/>
              <a:t>To verify which hosts are currently allowed, you can execute the </a:t>
            </a:r>
            <a:r>
              <a:rPr lang="en-US" sz="3200" dirty="0" err="1">
                <a:latin typeface="Courier New" panose="02070309020205020404" pitchFamily="49" charset="0"/>
                <a:cs typeface="Courier New" panose="02070309020205020404" pitchFamily="49" charset="0"/>
              </a:rPr>
              <a:t>xhost</a:t>
            </a:r>
            <a:r>
              <a:rPr lang="en-US" sz="3200" dirty="0"/>
              <a:t> command without any arguments:</a:t>
            </a:r>
          </a:p>
          <a:p>
            <a:pPr marL="0" indent="0">
              <a:buNone/>
            </a:pPr>
            <a:endParaRPr lang="en-US" sz="3200" dirty="0">
              <a:latin typeface="Courier New" panose="02070309020205020404" pitchFamily="49" charset="0"/>
              <a:cs typeface="Courier New" panose="02070309020205020404" pitchFamily="49" charset="0"/>
            </a:endParaRPr>
          </a:p>
        </p:txBody>
      </p:sp>
      <p:pic>
        <p:nvPicPr>
          <p:cNvPr id="1026"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4847" y="2905125"/>
            <a:ext cx="7625094" cy="1652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51721153"/>
      </p:ext>
    </p:extLst>
  </p:cSld>
  <p:clrMapOvr>
    <a:masterClrMapping/>
  </p:clrMapOvr>
  <p:timing>
    <p:tnLst>
      <p:par>
        <p:cTn xmlns:p14="http://schemas.microsoft.com/office/powerpoint/2010/mai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smtClean="0"/>
              <a:t>Syntax of </a:t>
            </a:r>
            <a:r>
              <a:rPr lang="en-US" dirty="0" err="1" smtClean="0"/>
              <a:t>xhosts</a:t>
            </a:r>
            <a:endParaRPr lang="en-US" dirty="0"/>
          </a:p>
        </p:txBody>
      </p:sp>
      <p:sp>
        <p:nvSpPr>
          <p:cNvPr id="16387" name="Content Placeholder 6"/>
          <p:cNvSpPr>
            <a:spLocks noGrp="1"/>
          </p:cNvSpPr>
          <p:nvPr>
            <p:ph sz="half" idx="2"/>
          </p:nvPr>
        </p:nvSpPr>
        <p:spPr>
          <a:xfrm>
            <a:off x="457200" y="1285876"/>
            <a:ext cx="8229600" cy="4840288"/>
          </a:xfrm>
        </p:spPr>
        <p:txBody>
          <a:bodyPr/>
          <a:lstStyle/>
          <a:p>
            <a:pPr marL="0" indent="0">
              <a:buNone/>
            </a:pPr>
            <a:r>
              <a:rPr lang="en-US" sz="3200" dirty="0"/>
              <a:t>The syntax for the output of the previous </a:t>
            </a:r>
            <a:r>
              <a:rPr lang="en-US" sz="3200" dirty="0" err="1"/>
              <a:t>xhost</a:t>
            </a:r>
            <a:r>
              <a:rPr lang="en-US" sz="3200" dirty="0"/>
              <a:t> command include the </a:t>
            </a:r>
            <a:r>
              <a:rPr lang="en-US" sz="3200" i="1" dirty="0"/>
              <a:t>family</a:t>
            </a:r>
            <a:r>
              <a:rPr lang="en-US" sz="3200" dirty="0"/>
              <a:t> and the </a:t>
            </a:r>
            <a:r>
              <a:rPr lang="en-US" sz="3200" i="1" dirty="0"/>
              <a:t>system name</a:t>
            </a:r>
            <a:r>
              <a:rPr lang="en-US" sz="3200" dirty="0"/>
              <a:t> in the form of “</a:t>
            </a:r>
            <a:r>
              <a:rPr lang="en-US" sz="3200" dirty="0" err="1"/>
              <a:t>family:name</a:t>
            </a:r>
            <a:r>
              <a:rPr lang="en-US" sz="3200" dirty="0"/>
              <a:t>”  The family name, which is not case sensitive, is essentially a category which can be one of the following:</a:t>
            </a:r>
          </a:p>
          <a:p>
            <a:pPr marL="0" indent="0">
              <a:buNone/>
            </a:pPr>
            <a:endParaRPr lang="en-US" sz="3200" dirty="0">
              <a:latin typeface="Courier New" panose="02070309020205020404" pitchFamily="49" charset="0"/>
              <a:cs typeface="Courier New" panose="02070309020205020404" pitchFamily="49" charset="0"/>
            </a:endParaRPr>
          </a:p>
        </p:txBody>
      </p:sp>
      <p:pic>
        <p:nvPicPr>
          <p:cNvPr id="2050"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62062" y="3819526"/>
            <a:ext cx="6667499" cy="2459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73084820"/>
      </p:ext>
    </p:extLst>
  </p:cSld>
  <p:clrMapOvr>
    <a:masterClrMapping/>
  </p:clrMapOvr>
  <p:timing>
    <p:tnLst>
      <p:par>
        <p:cTn xmlns:p14="http://schemas.microsoft.com/office/powerpoint/2010/mai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smtClean="0"/>
              <a:t>Syntax of </a:t>
            </a:r>
            <a:r>
              <a:rPr lang="en-US" dirty="0" err="1" smtClean="0"/>
              <a:t>xhosts</a:t>
            </a:r>
            <a:endParaRPr lang="en-US" dirty="0"/>
          </a:p>
        </p:txBody>
      </p:sp>
      <p:sp>
        <p:nvSpPr>
          <p:cNvPr id="16387" name="Content Placeholder 6"/>
          <p:cNvSpPr>
            <a:spLocks noGrp="1"/>
          </p:cNvSpPr>
          <p:nvPr>
            <p:ph sz="half" idx="2"/>
          </p:nvPr>
        </p:nvSpPr>
        <p:spPr>
          <a:xfrm>
            <a:off x="457200" y="1285876"/>
            <a:ext cx="8229600" cy="4840288"/>
          </a:xfrm>
        </p:spPr>
        <p:txBody>
          <a:bodyPr/>
          <a:lstStyle/>
          <a:p>
            <a:r>
              <a:rPr lang="en-US" sz="3200" dirty="0"/>
              <a:t>As a result, INET:192.168.20.30 means “An Internet host (IPv4) of 192.168.20.30”.  </a:t>
            </a:r>
            <a:endParaRPr lang="en-US" sz="3200" dirty="0" smtClean="0"/>
          </a:p>
          <a:p>
            <a:r>
              <a:rPr lang="en-US" sz="3200" dirty="0" smtClean="0"/>
              <a:t>Note </a:t>
            </a:r>
            <a:r>
              <a:rPr lang="en-US" sz="3200" dirty="0"/>
              <a:t>that when using the </a:t>
            </a:r>
            <a:r>
              <a:rPr lang="en-US" sz="3200" dirty="0" err="1">
                <a:latin typeface="Courier New" panose="02070309020205020404" pitchFamily="49" charset="0"/>
                <a:cs typeface="Courier New" panose="02070309020205020404" pitchFamily="49" charset="0"/>
              </a:rPr>
              <a:t>xhost</a:t>
            </a:r>
            <a:r>
              <a:rPr lang="en-US" sz="3200" dirty="0"/>
              <a:t> command to specify a remote system, you often don’t need to specify the family as the </a:t>
            </a:r>
            <a:r>
              <a:rPr lang="en-US" sz="3200" dirty="0" err="1">
                <a:latin typeface="Courier New" panose="02070309020205020404" pitchFamily="49" charset="0"/>
                <a:cs typeface="Courier New" panose="02070309020205020404" pitchFamily="49" charset="0"/>
              </a:rPr>
              <a:t>xhost</a:t>
            </a:r>
            <a:r>
              <a:rPr lang="en-US" sz="3200" dirty="0"/>
              <a:t> command can determine the family by the format of the name itself.  </a:t>
            </a:r>
          </a:p>
          <a:p>
            <a:pPr marL="0" indent="0">
              <a:buNone/>
            </a:pPr>
            <a:endParaRPr lang="en-US" sz="32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913728297"/>
      </p:ext>
    </p:extLst>
  </p:cSld>
  <p:clrMapOvr>
    <a:masterClrMapping/>
  </p:clrMapOvr>
  <p:timing>
    <p:tnLst>
      <p:par>
        <p:cTn xmlns:p14="http://schemas.microsoft.com/office/powerpoint/2010/mai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smtClean="0"/>
              <a:t>Troubleshooting </a:t>
            </a:r>
            <a:r>
              <a:rPr lang="en-US" dirty="0" err="1" smtClean="0"/>
              <a:t>xhosts</a:t>
            </a:r>
            <a:endParaRPr lang="en-US" dirty="0"/>
          </a:p>
        </p:txBody>
      </p:sp>
      <p:sp>
        <p:nvSpPr>
          <p:cNvPr id="16387" name="Content Placeholder 6"/>
          <p:cNvSpPr>
            <a:spLocks noGrp="1"/>
          </p:cNvSpPr>
          <p:nvPr>
            <p:ph sz="half" idx="2"/>
          </p:nvPr>
        </p:nvSpPr>
        <p:spPr>
          <a:xfrm>
            <a:off x="457200" y="1285876"/>
            <a:ext cx="8229600" cy="4840288"/>
          </a:xfrm>
        </p:spPr>
        <p:txBody>
          <a:bodyPr/>
          <a:lstStyle/>
          <a:p>
            <a:pPr marL="0" indent="0">
              <a:buNone/>
            </a:pPr>
            <a:r>
              <a:rPr lang="en-US" sz="3200" dirty="0"/>
              <a:t>While you are troubleshooting problems with the </a:t>
            </a:r>
            <a:r>
              <a:rPr lang="en-US" sz="3200" dirty="0" err="1">
                <a:latin typeface="Courier New" panose="02070309020205020404" pitchFamily="49" charset="0"/>
                <a:cs typeface="Courier New" panose="02070309020205020404" pitchFamily="49" charset="0"/>
              </a:rPr>
              <a:t>xhost</a:t>
            </a:r>
            <a:r>
              <a:rPr lang="en-US" sz="3200" dirty="0"/>
              <a:t> settings, you can disable the enforcement of any security by allowing all hosts with the following command</a:t>
            </a:r>
            <a:r>
              <a:rPr lang="en-US" sz="3200" dirty="0" smtClean="0"/>
              <a:t>:</a:t>
            </a:r>
            <a:endParaRPr lang="en-US" sz="3200" dirty="0"/>
          </a:p>
          <a:p>
            <a:pPr marL="0" indent="0">
              <a:buNone/>
            </a:pPr>
            <a:r>
              <a:rPr lang="en-US" dirty="0" err="1">
                <a:latin typeface="Courier New" panose="02070309020205020404" pitchFamily="49" charset="0"/>
                <a:cs typeface="Courier New" panose="02070309020205020404" pitchFamily="49" charset="0"/>
              </a:rPr>
              <a:t>xhost</a:t>
            </a:r>
            <a:r>
              <a:rPr lang="en-US" dirty="0">
                <a:latin typeface="Courier New" panose="02070309020205020404" pitchFamily="49" charset="0"/>
                <a:cs typeface="Courier New" panose="02070309020205020404" pitchFamily="49" charset="0"/>
              </a:rPr>
              <a:t> +</a:t>
            </a:r>
          </a:p>
          <a:p>
            <a:pPr marL="0" indent="0">
              <a:buNone/>
            </a:pPr>
            <a:r>
              <a:rPr lang="en-US" sz="3200" dirty="0" smtClean="0"/>
              <a:t>It </a:t>
            </a:r>
            <a:r>
              <a:rPr lang="en-US" sz="3200" dirty="0"/>
              <a:t>is not good practice to have this setting </a:t>
            </a:r>
            <a:r>
              <a:rPr lang="en-US" sz="3200" dirty="0" smtClean="0"/>
              <a:t>permanently, as the output suggests:</a:t>
            </a:r>
            <a:r>
              <a:rPr lang="en-US" sz="3200" dirty="0"/>
              <a:t> </a:t>
            </a:r>
          </a:p>
          <a:p>
            <a:pPr marL="0" indent="0">
              <a:buNone/>
            </a:pPr>
            <a:r>
              <a:rPr lang="en-US" dirty="0">
                <a:latin typeface="Courier New" panose="02070309020205020404" pitchFamily="49" charset="0"/>
                <a:cs typeface="Courier New" panose="02070309020205020404" pitchFamily="49" charset="0"/>
              </a:rPr>
              <a:t>access control disabled, clients can connect from any host</a:t>
            </a:r>
          </a:p>
          <a:p>
            <a:pPr marL="0" indent="0">
              <a:buNone/>
            </a:pPr>
            <a:endParaRPr lang="en-US" sz="32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89055181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smtClean="0"/>
              <a:t>Switching Display Managers</a:t>
            </a:r>
            <a:endParaRPr lang="en-US" dirty="0"/>
          </a:p>
        </p:txBody>
      </p:sp>
      <p:sp>
        <p:nvSpPr>
          <p:cNvPr id="16387" name="Content Placeholder 6"/>
          <p:cNvSpPr>
            <a:spLocks noGrp="1"/>
          </p:cNvSpPr>
          <p:nvPr>
            <p:ph sz="half" idx="2"/>
          </p:nvPr>
        </p:nvSpPr>
        <p:spPr>
          <a:xfrm>
            <a:off x="600074" y="1428746"/>
            <a:ext cx="8086725" cy="4597401"/>
          </a:xfrm>
        </p:spPr>
        <p:txBody>
          <a:bodyPr/>
          <a:lstStyle/>
          <a:p>
            <a:pPr marL="0" indent="0">
              <a:buNone/>
            </a:pPr>
            <a:r>
              <a:rPr lang="en-US" sz="3200" dirty="0"/>
              <a:t>If the system is a Red Hat-derived Linux distribution, </a:t>
            </a:r>
            <a:r>
              <a:rPr lang="en-US" sz="3200" dirty="0" smtClean="0"/>
              <a:t>the </a:t>
            </a:r>
            <a:r>
              <a:rPr lang="en-US" sz="3200" dirty="0">
                <a:latin typeface="Courier New" panose="02070309020205020404" pitchFamily="49" charset="0"/>
                <a:cs typeface="Courier New" panose="02070309020205020404" pitchFamily="49" charset="0"/>
              </a:rPr>
              <a:t>/</a:t>
            </a:r>
            <a:r>
              <a:rPr lang="en-US" sz="3200" dirty="0" err="1">
                <a:latin typeface="Courier New" panose="02070309020205020404" pitchFamily="49" charset="0"/>
                <a:cs typeface="Courier New" panose="02070309020205020404" pitchFamily="49" charset="0"/>
              </a:rPr>
              <a:t>etc</a:t>
            </a:r>
            <a:r>
              <a:rPr lang="en-US" sz="3200" dirty="0">
                <a:latin typeface="Courier New" panose="02070309020205020404" pitchFamily="49" charset="0"/>
                <a:cs typeface="Courier New" panose="02070309020205020404" pitchFamily="49" charset="0"/>
              </a:rPr>
              <a:t>/</a:t>
            </a:r>
            <a:r>
              <a:rPr lang="en-US" sz="3200" dirty="0" err="1">
                <a:latin typeface="Courier New" panose="02070309020205020404" pitchFamily="49" charset="0"/>
                <a:cs typeface="Courier New" panose="02070309020205020404" pitchFamily="49" charset="0"/>
              </a:rPr>
              <a:t>sysconfig</a:t>
            </a:r>
            <a:r>
              <a:rPr lang="en-US" sz="3200" dirty="0">
                <a:latin typeface="Courier New" panose="02070309020205020404" pitchFamily="49" charset="0"/>
                <a:cs typeface="Courier New" panose="02070309020205020404" pitchFamily="49" charset="0"/>
              </a:rPr>
              <a:t>/desktop</a:t>
            </a:r>
            <a:r>
              <a:rPr lang="en-US" sz="3200" dirty="0">
                <a:cs typeface="Courier New" panose="02070309020205020404" pitchFamily="49" charset="0"/>
              </a:rPr>
              <a:t> </a:t>
            </a:r>
            <a:r>
              <a:rPr lang="en-US" sz="3200" dirty="0"/>
              <a:t>file is used to set the default display manager and desktop environment.  To use the </a:t>
            </a:r>
            <a:r>
              <a:rPr lang="en-US" sz="3200" dirty="0" err="1"/>
              <a:t>gdm</a:t>
            </a:r>
            <a:r>
              <a:rPr lang="en-US" sz="3200" dirty="0"/>
              <a:t> display manager and the GNOME desktop environment, this file should be set to contain the following entries:</a:t>
            </a:r>
            <a:endParaRPr lang="en-US" sz="3200" b="1" dirty="0"/>
          </a:p>
          <a:p>
            <a:pPr marL="0" indent="0">
              <a:buNone/>
            </a:pPr>
            <a:r>
              <a:rPr lang="en-US" sz="3200" dirty="0" smtClean="0">
                <a:latin typeface="Courier New" panose="02070309020205020404" pitchFamily="49" charset="0"/>
                <a:cs typeface="Courier New" panose="02070309020205020404" pitchFamily="49" charset="0"/>
              </a:rPr>
              <a:t>DESKTOP</a:t>
            </a:r>
            <a:r>
              <a:rPr lang="en-US" sz="3200" dirty="0">
                <a:latin typeface="Courier New" panose="02070309020205020404" pitchFamily="49" charset="0"/>
                <a:cs typeface="Courier New" panose="02070309020205020404" pitchFamily="49" charset="0"/>
              </a:rPr>
              <a:t>="GNOME"</a:t>
            </a:r>
            <a:endParaRPr lang="en-US" sz="3200" b="1" dirty="0">
              <a:latin typeface="Courier New" panose="02070309020205020404" pitchFamily="49" charset="0"/>
              <a:cs typeface="Courier New" panose="02070309020205020404" pitchFamily="49" charset="0"/>
            </a:endParaRPr>
          </a:p>
          <a:p>
            <a:pPr marL="0" indent="0">
              <a:buNone/>
            </a:pPr>
            <a:r>
              <a:rPr lang="en-US" sz="3200" dirty="0">
                <a:latin typeface="Courier New" panose="02070309020205020404" pitchFamily="49" charset="0"/>
                <a:cs typeface="Courier New" panose="02070309020205020404" pitchFamily="49" charset="0"/>
              </a:rPr>
              <a:t>DISPLAYMANAGER="GNOME"</a:t>
            </a:r>
            <a:endParaRPr lang="en-US" sz="3200" b="1" dirty="0">
              <a:latin typeface="Courier New" panose="02070309020205020404" pitchFamily="49" charset="0"/>
              <a:cs typeface="Courier New" panose="02070309020205020404" pitchFamily="49" charset="0"/>
            </a:endParaRPr>
          </a:p>
          <a:p>
            <a:pPr marL="0" indent="0">
              <a:buNone/>
            </a:pPr>
            <a:endParaRPr lang="en-US" sz="3200" dirty="0"/>
          </a:p>
        </p:txBody>
      </p:sp>
    </p:spTree>
    <p:extLst>
      <p:ext uri="{BB962C8B-B14F-4D97-AF65-F5344CB8AC3E}">
        <p14:creationId xmlns:p14="http://schemas.microsoft.com/office/powerpoint/2010/main" val="958523519"/>
      </p:ext>
    </p:extLst>
  </p:cSld>
  <p:clrMapOvr>
    <a:masterClrMapping/>
  </p:clrMapOvr>
  <p:timing>
    <p:tnLst>
      <p:par>
        <p:cTn xmlns:p14="http://schemas.microsoft.com/office/powerpoint/2010/mai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smtClean="0"/>
              <a:t>Troubleshooting </a:t>
            </a:r>
            <a:r>
              <a:rPr lang="en-US" dirty="0" err="1" smtClean="0"/>
              <a:t>xhosts</a:t>
            </a:r>
            <a:endParaRPr lang="en-US" dirty="0"/>
          </a:p>
        </p:txBody>
      </p:sp>
      <p:sp>
        <p:nvSpPr>
          <p:cNvPr id="16387" name="Content Placeholder 6"/>
          <p:cNvSpPr>
            <a:spLocks noGrp="1"/>
          </p:cNvSpPr>
          <p:nvPr>
            <p:ph sz="half" idx="2"/>
          </p:nvPr>
        </p:nvSpPr>
        <p:spPr>
          <a:xfrm>
            <a:off x="457200" y="1285876"/>
            <a:ext cx="8229600" cy="4840288"/>
          </a:xfrm>
        </p:spPr>
        <p:txBody>
          <a:bodyPr/>
          <a:lstStyle/>
          <a:p>
            <a:pPr marL="0" indent="0">
              <a:buNone/>
            </a:pPr>
            <a:r>
              <a:rPr lang="en-US" sz="3200" dirty="0"/>
              <a:t>To enable enforcement of security, you execute the following:</a:t>
            </a:r>
          </a:p>
          <a:p>
            <a:pPr marL="0" indent="0">
              <a:buNone/>
            </a:pPr>
            <a:r>
              <a:rPr lang="en-US" sz="3200" dirty="0"/>
              <a:t> </a:t>
            </a:r>
          </a:p>
          <a:p>
            <a:pPr marL="0" indent="0">
              <a:buNone/>
            </a:pPr>
            <a:r>
              <a:rPr lang="en-US" sz="2800" dirty="0" err="1">
                <a:latin typeface="Courier New" panose="02070309020205020404" pitchFamily="49" charset="0"/>
                <a:cs typeface="Courier New" panose="02070309020205020404" pitchFamily="49" charset="0"/>
              </a:rPr>
              <a:t>xhost</a:t>
            </a:r>
            <a:r>
              <a:rPr lang="en-US" sz="2800" dirty="0">
                <a:latin typeface="Courier New" panose="02070309020205020404" pitchFamily="49" charset="0"/>
                <a:cs typeface="Courier New" panose="02070309020205020404" pitchFamily="49" charset="0"/>
              </a:rPr>
              <a:t> -</a:t>
            </a:r>
          </a:p>
          <a:p>
            <a:pPr marL="0" indent="0">
              <a:buNone/>
            </a:pPr>
            <a:endParaRPr lang="en-US" sz="32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116578202"/>
      </p:ext>
    </p:extLst>
  </p:cSld>
  <p:clrMapOvr>
    <a:masterClrMapping/>
  </p:clrMapOvr>
  <p:timing>
    <p:tnLst>
      <p:par>
        <p:cTn xmlns:p14="http://schemas.microsoft.com/office/powerpoint/2010/mai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smtClean="0"/>
              <a:t>The </a:t>
            </a:r>
            <a:r>
              <a:rPr lang="en-US" dirty="0" err="1"/>
              <a:t>xwininfo</a:t>
            </a:r>
            <a:r>
              <a:rPr lang="en-US" dirty="0"/>
              <a:t> </a:t>
            </a:r>
            <a:r>
              <a:rPr lang="en-US" dirty="0" smtClean="0"/>
              <a:t>Command</a:t>
            </a:r>
            <a:endParaRPr lang="en-US" dirty="0"/>
          </a:p>
        </p:txBody>
      </p:sp>
      <p:sp>
        <p:nvSpPr>
          <p:cNvPr id="16387" name="Content Placeholder 6"/>
          <p:cNvSpPr>
            <a:spLocks noGrp="1"/>
          </p:cNvSpPr>
          <p:nvPr>
            <p:ph sz="half" idx="2"/>
          </p:nvPr>
        </p:nvSpPr>
        <p:spPr>
          <a:xfrm>
            <a:off x="457200" y="1528762"/>
            <a:ext cx="8229600" cy="4597401"/>
          </a:xfrm>
        </p:spPr>
        <p:txBody>
          <a:bodyPr/>
          <a:lstStyle/>
          <a:p>
            <a:r>
              <a:rPr lang="en-US" sz="3200" dirty="0"/>
              <a:t>To find out information about a certain X client window, the </a:t>
            </a:r>
            <a:r>
              <a:rPr lang="en-US" sz="3200" dirty="0" err="1">
                <a:latin typeface="Courier New" panose="02070309020205020404" pitchFamily="49" charset="0"/>
                <a:cs typeface="Courier New" panose="02070309020205020404" pitchFamily="49" charset="0"/>
              </a:rPr>
              <a:t>xwininfo</a:t>
            </a:r>
            <a:r>
              <a:rPr lang="en-US" sz="3200" dirty="0"/>
              <a:t> program can be used.  </a:t>
            </a:r>
            <a:endParaRPr lang="en-US" sz="3200" dirty="0" smtClean="0"/>
          </a:p>
          <a:p>
            <a:r>
              <a:rPr lang="en-US" sz="3200" dirty="0"/>
              <a:t>There are numerous </a:t>
            </a:r>
            <a:r>
              <a:rPr lang="en-US" sz="3200" dirty="0" err="1">
                <a:latin typeface="Courier New" panose="02070309020205020404" pitchFamily="49" charset="0"/>
                <a:cs typeface="Courier New" panose="02070309020205020404" pitchFamily="49" charset="0"/>
              </a:rPr>
              <a:t>xwininfo</a:t>
            </a:r>
            <a:r>
              <a:rPr lang="en-US" sz="3200" dirty="0"/>
              <a:t> </a:t>
            </a:r>
            <a:r>
              <a:rPr lang="en-US" sz="3200" dirty="0" smtClean="0"/>
              <a:t>options </a:t>
            </a:r>
            <a:r>
              <a:rPr lang="en-US" sz="3200" dirty="0"/>
              <a:t>like -events, </a:t>
            </a:r>
            <a:r>
              <a:rPr lang="en-US" sz="3200" dirty="0">
                <a:latin typeface="Courier New" panose="02070309020205020404" pitchFamily="49" charset="0"/>
                <a:cs typeface="Courier New" panose="02070309020205020404" pitchFamily="49" charset="0"/>
              </a:rPr>
              <a:t>-tree</a:t>
            </a:r>
            <a:r>
              <a:rPr lang="en-US" sz="3200" dirty="0"/>
              <a:t>, </a:t>
            </a:r>
            <a:r>
              <a:rPr lang="en-US" sz="3200" dirty="0">
                <a:latin typeface="Courier New" panose="02070309020205020404" pitchFamily="49" charset="0"/>
                <a:cs typeface="Courier New" panose="02070309020205020404" pitchFamily="49" charset="0"/>
              </a:rPr>
              <a:t>-root</a:t>
            </a:r>
            <a:r>
              <a:rPr lang="en-US" sz="3200" dirty="0"/>
              <a:t>, etc.  </a:t>
            </a:r>
          </a:p>
          <a:p>
            <a:r>
              <a:rPr lang="en-US" sz="3200" dirty="0" smtClean="0"/>
              <a:t>If </a:t>
            </a:r>
            <a:r>
              <a:rPr lang="en-US" sz="3200" dirty="0"/>
              <a:t>you are a developer working on graphical applications, then this program may provide some useful information to you.</a:t>
            </a:r>
          </a:p>
          <a:p>
            <a:endParaRPr lang="en-US" sz="3200" dirty="0"/>
          </a:p>
        </p:txBody>
      </p:sp>
    </p:spTree>
    <p:extLst>
      <p:ext uri="{BB962C8B-B14F-4D97-AF65-F5344CB8AC3E}">
        <p14:creationId xmlns:p14="http://schemas.microsoft.com/office/powerpoint/2010/main" val="2254196735"/>
      </p:ext>
    </p:extLst>
  </p:cSld>
  <p:clrMapOvr>
    <a:masterClrMapping/>
  </p:clrMapOvr>
  <p:timing>
    <p:tnLst>
      <p:par>
        <p:cTn xmlns:p14="http://schemas.microsoft.com/office/powerpoint/2010/mai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smtClean="0"/>
              <a:t>The </a:t>
            </a:r>
            <a:r>
              <a:rPr lang="en-US" dirty="0" err="1"/>
              <a:t>xdpyinfo</a:t>
            </a:r>
            <a:r>
              <a:rPr lang="en-US" dirty="0"/>
              <a:t> </a:t>
            </a:r>
            <a:r>
              <a:rPr lang="en-US" dirty="0" smtClean="0"/>
              <a:t>Command</a:t>
            </a:r>
            <a:endParaRPr lang="en-US" dirty="0"/>
          </a:p>
        </p:txBody>
      </p:sp>
      <p:sp>
        <p:nvSpPr>
          <p:cNvPr id="16387" name="Content Placeholder 6"/>
          <p:cNvSpPr>
            <a:spLocks noGrp="1"/>
          </p:cNvSpPr>
          <p:nvPr>
            <p:ph sz="half" idx="2"/>
          </p:nvPr>
        </p:nvSpPr>
        <p:spPr>
          <a:xfrm>
            <a:off x="457200" y="1528762"/>
            <a:ext cx="8229599" cy="4597401"/>
          </a:xfrm>
        </p:spPr>
        <p:txBody>
          <a:bodyPr/>
          <a:lstStyle/>
          <a:p>
            <a:pPr marL="0" indent="0">
              <a:buNone/>
            </a:pPr>
            <a:r>
              <a:rPr lang="en-US" sz="3200" dirty="0"/>
              <a:t>The </a:t>
            </a:r>
            <a:r>
              <a:rPr lang="en-US" sz="3200" dirty="0" err="1">
                <a:latin typeface="Courier New" panose="02070309020205020404" pitchFamily="49" charset="0"/>
                <a:cs typeface="Courier New" panose="02070309020205020404" pitchFamily="49" charset="0"/>
              </a:rPr>
              <a:t>xdpyinfo</a:t>
            </a:r>
            <a:r>
              <a:rPr lang="en-US" sz="3200" dirty="0"/>
              <a:t> utility is used to display information about an X server.  It can show a wealth of information including</a:t>
            </a:r>
            <a:r>
              <a:rPr lang="en-US" sz="3200" dirty="0" smtClean="0"/>
              <a:t>:</a:t>
            </a:r>
            <a:endParaRPr lang="en-US" sz="3200" dirty="0"/>
          </a:p>
          <a:p>
            <a:pPr lvl="0"/>
            <a:r>
              <a:rPr lang="en-US" sz="3200" dirty="0"/>
              <a:t>parameters that are used in communicating with X clients</a:t>
            </a:r>
          </a:p>
          <a:p>
            <a:pPr lvl="0"/>
            <a:r>
              <a:rPr lang="en-US" sz="3200" dirty="0"/>
              <a:t>available screens and their visuals</a:t>
            </a:r>
          </a:p>
          <a:p>
            <a:pPr lvl="0"/>
            <a:r>
              <a:rPr lang="en-US" sz="3200" dirty="0"/>
              <a:t>extensions that are available in the X server</a:t>
            </a:r>
          </a:p>
          <a:p>
            <a:endParaRPr lang="en-US" sz="3200" dirty="0"/>
          </a:p>
        </p:txBody>
      </p:sp>
    </p:spTree>
    <p:extLst>
      <p:ext uri="{BB962C8B-B14F-4D97-AF65-F5344CB8AC3E}">
        <p14:creationId xmlns:p14="http://schemas.microsoft.com/office/powerpoint/2010/main" val="859535569"/>
      </p:ext>
    </p:extLst>
  </p:cSld>
  <p:clrMapOvr>
    <a:masterClrMapping/>
  </p:clrMapOvr>
  <p:timing>
    <p:tnLst>
      <p:par>
        <p:cTn xmlns:p14="http://schemas.microsoft.com/office/powerpoint/2010/mai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smtClean="0"/>
              <a:t>The </a:t>
            </a:r>
            <a:r>
              <a:rPr lang="en-US" dirty="0" err="1"/>
              <a:t>xdpyinfo</a:t>
            </a:r>
            <a:r>
              <a:rPr lang="en-US" dirty="0"/>
              <a:t> </a:t>
            </a:r>
            <a:r>
              <a:rPr lang="en-US" dirty="0" smtClean="0"/>
              <a:t>Command</a:t>
            </a:r>
            <a:endParaRPr lang="en-US" dirty="0"/>
          </a:p>
        </p:txBody>
      </p:sp>
      <p:sp>
        <p:nvSpPr>
          <p:cNvPr id="16387" name="Content Placeholder 6"/>
          <p:cNvSpPr>
            <a:spLocks noGrp="1"/>
          </p:cNvSpPr>
          <p:nvPr>
            <p:ph sz="half" idx="2"/>
          </p:nvPr>
        </p:nvSpPr>
        <p:spPr>
          <a:xfrm>
            <a:off x="457200" y="1528762"/>
            <a:ext cx="3076575" cy="4597401"/>
          </a:xfrm>
        </p:spPr>
        <p:txBody>
          <a:bodyPr/>
          <a:lstStyle/>
          <a:p>
            <a:pPr marL="0" indent="0">
              <a:buNone/>
            </a:pPr>
            <a:r>
              <a:rPr lang="en-US" sz="3200" dirty="0"/>
              <a:t>One of the most useful portions of the output of the </a:t>
            </a:r>
            <a:r>
              <a:rPr lang="en-US" sz="3200" dirty="0" err="1"/>
              <a:t>xpdyinfo</a:t>
            </a:r>
            <a:r>
              <a:rPr lang="en-US" sz="3200" dirty="0"/>
              <a:t> command is the </a:t>
            </a:r>
            <a:r>
              <a:rPr lang="en-US" sz="3200" dirty="0" smtClean="0"/>
              <a:t>that which </a:t>
            </a:r>
            <a:r>
              <a:rPr lang="en-US" sz="3200" dirty="0"/>
              <a:t>describes the screen </a:t>
            </a:r>
            <a:r>
              <a:rPr lang="en-US" sz="3200" dirty="0" smtClean="0"/>
              <a:t>information:</a:t>
            </a:r>
            <a:endParaRPr lang="en-US" sz="3200" dirty="0"/>
          </a:p>
          <a:p>
            <a:endParaRPr lang="en-US" sz="3200" dirty="0"/>
          </a:p>
        </p:txBody>
      </p:sp>
      <p:pic>
        <p:nvPicPr>
          <p:cNvPr id="4099"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05188" y="1417637"/>
            <a:ext cx="5283673" cy="451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7288244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Theme">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3595</TotalTime>
  <Words>4888</Words>
  <Application>Microsoft Macintosh PowerPoint</Application>
  <PresentationFormat>On-screen Show (4:3)</PresentationFormat>
  <Paragraphs>411</Paragraphs>
  <Slides>93</Slides>
  <Notes>0</Notes>
  <HiddenSlides>0</HiddenSlides>
  <MMClips>0</MMClips>
  <ScaleCrop>false</ScaleCrop>
  <HeadingPairs>
    <vt:vector size="4" baseType="variant">
      <vt:variant>
        <vt:lpstr>Theme</vt:lpstr>
      </vt:variant>
      <vt:variant>
        <vt:i4>1</vt:i4>
      </vt:variant>
      <vt:variant>
        <vt:lpstr>Slide Titles</vt:lpstr>
      </vt:variant>
      <vt:variant>
        <vt:i4>93</vt:i4>
      </vt:variant>
    </vt:vector>
  </HeadingPairs>
  <TitlesOfParts>
    <vt:vector size="94" baseType="lpstr">
      <vt:lpstr>Office Theme</vt:lpstr>
      <vt:lpstr>Module 2: Administrating the Display Chapter 5: Configuring Display Managers</vt:lpstr>
      <vt:lpstr>Configuring Display Managers</vt:lpstr>
      <vt:lpstr>Configuring Display Managers</vt:lpstr>
      <vt:lpstr>Configuring Display Managers</vt:lpstr>
      <vt:lpstr>Turn the display manager  on or off</vt:lpstr>
      <vt:lpstr>Turn the display manager  on or off</vt:lpstr>
      <vt:lpstr>Switching Display Managers</vt:lpstr>
      <vt:lpstr>Switching Display Managers</vt:lpstr>
      <vt:lpstr>Switching Display Managers</vt:lpstr>
      <vt:lpstr>Switching Display Managers</vt:lpstr>
      <vt:lpstr>Switching Display Managers</vt:lpstr>
      <vt:lpstr>Change Display Manager Greeting</vt:lpstr>
      <vt:lpstr>Change Display Manager Greeting</vt:lpstr>
      <vt:lpstr>Change Display Manager Greeting</vt:lpstr>
      <vt:lpstr>Change Display Manager Greeting</vt:lpstr>
      <vt:lpstr>Change Default Color Depth</vt:lpstr>
      <vt:lpstr>Change Default Color Depth</vt:lpstr>
      <vt:lpstr>Step by Step: Connecting to a Remote Display</vt:lpstr>
      <vt:lpstr>Step by Step: Connecting to a Remote Display</vt:lpstr>
      <vt:lpstr>Step by Step: Connecting to a Remote Display</vt:lpstr>
      <vt:lpstr>Step by Step: Connecting to a Remote Display</vt:lpstr>
      <vt:lpstr>Step by Step: Connecting to a Remote Display</vt:lpstr>
      <vt:lpstr>Step by Step: Connecting to a Remote Display</vt:lpstr>
      <vt:lpstr>Step by Step: Connecting to a Remote Display</vt:lpstr>
      <vt:lpstr>Step by Step: Connecting to a Remote Display</vt:lpstr>
      <vt:lpstr>Step by Step: Connecting to a Remote Display</vt:lpstr>
      <vt:lpstr>Step by Step: Connecting to a Remote Display</vt:lpstr>
      <vt:lpstr>Step by Step: Connecting to a Remote Display</vt:lpstr>
      <vt:lpstr>The SSH alternative</vt:lpstr>
      <vt:lpstr>The SSH alternative</vt:lpstr>
      <vt:lpstr>Installing a Desktop Environment</vt:lpstr>
      <vt:lpstr>Installing a Desktop Environment</vt:lpstr>
      <vt:lpstr>Installing a Desktop Environment</vt:lpstr>
      <vt:lpstr>Installing a Desktop Environment</vt:lpstr>
      <vt:lpstr>Installing a Desktop Environment</vt:lpstr>
      <vt:lpstr>Installing a Desktop Environment</vt:lpstr>
      <vt:lpstr>X Windows Localization</vt:lpstr>
      <vt:lpstr>X Windows Localization</vt:lpstr>
      <vt:lpstr>X Windows Localization</vt:lpstr>
      <vt:lpstr>Configuring X Windows</vt:lpstr>
      <vt:lpstr>Configuring X Windows</vt:lpstr>
      <vt:lpstr>Configuring X Windows</vt:lpstr>
      <vt:lpstr>Configuring Video Hardware</vt:lpstr>
      <vt:lpstr>Configuring Video Hardware</vt:lpstr>
      <vt:lpstr>Configuring Video Hardware</vt:lpstr>
      <vt:lpstr>Starting in Single User Mode</vt:lpstr>
      <vt:lpstr>Starting in Single User Mode</vt:lpstr>
      <vt:lpstr>Starting in Single User Mode</vt:lpstr>
      <vt:lpstr>Switching to Single User Mode</vt:lpstr>
      <vt:lpstr>Switching to Single User Mode</vt:lpstr>
      <vt:lpstr>Creating an X configuration file</vt:lpstr>
      <vt:lpstr>Creating an X configuration file</vt:lpstr>
      <vt:lpstr>Creating an X configuration file</vt:lpstr>
      <vt:lpstr>Creating an X configuration file</vt:lpstr>
      <vt:lpstr>Creating an X configuration file</vt:lpstr>
      <vt:lpstr>Testing the X Server</vt:lpstr>
      <vt:lpstr>Testing the X Server</vt:lpstr>
      <vt:lpstr>Testing the X Server</vt:lpstr>
      <vt:lpstr>Testing the X Server</vt:lpstr>
      <vt:lpstr>Testing the X Server</vt:lpstr>
      <vt:lpstr>Testing the X Server</vt:lpstr>
      <vt:lpstr>Testing the X Server</vt:lpstr>
      <vt:lpstr>/etc/X11/xorg.conf</vt:lpstr>
      <vt:lpstr>/etc/X11/xorg.conf</vt:lpstr>
      <vt:lpstr>/etc/X11/xorg.conf</vt:lpstr>
      <vt:lpstr>/etc/X11/xorg.conf</vt:lpstr>
      <vt:lpstr>Troubleshooting the X server</vt:lpstr>
      <vt:lpstr>Troubleshooting the X server</vt:lpstr>
      <vt:lpstr>No Video Card Detected</vt:lpstr>
      <vt:lpstr>No Video Card Detected</vt:lpstr>
      <vt:lpstr>No Video Card Detected</vt:lpstr>
      <vt:lpstr>No Video Card Detected</vt:lpstr>
      <vt:lpstr>No Display Monitor Detected</vt:lpstr>
      <vt:lpstr>No Display Monitor Detected</vt:lpstr>
      <vt:lpstr>No Display Monitor Detected</vt:lpstr>
      <vt:lpstr>No Display Monitor Detected</vt:lpstr>
      <vt:lpstr>No Display Monitor Detected</vt:lpstr>
      <vt:lpstr>Fonts Unavailable</vt:lpstr>
      <vt:lpstr>Fonts Unavailable</vt:lpstr>
      <vt:lpstr>Fonts Unavailable</vt:lpstr>
      <vt:lpstr>Fonts Unavailable</vt:lpstr>
      <vt:lpstr>Using a Remote X Server</vt:lpstr>
      <vt:lpstr>Using a Remote X Server</vt:lpstr>
      <vt:lpstr>Adding xhosts</vt:lpstr>
      <vt:lpstr>Removing xhosts</vt:lpstr>
      <vt:lpstr>Viewing xhosts</vt:lpstr>
      <vt:lpstr>Syntax of xhosts</vt:lpstr>
      <vt:lpstr>Syntax of xhosts</vt:lpstr>
      <vt:lpstr>Troubleshooting xhosts</vt:lpstr>
      <vt:lpstr>Troubleshooting xhosts</vt:lpstr>
      <vt:lpstr>The xwininfo Command</vt:lpstr>
      <vt:lpstr>The xdpyinfo Command</vt:lpstr>
      <vt:lpstr>The xdpyinfo Command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 Linux Evolution and Popular Operating Systems</dc:title>
  <dc:creator>Sean Walberg</dc:creator>
  <cp:lastModifiedBy>Grace Bixby</cp:lastModifiedBy>
  <cp:revision>268</cp:revision>
  <dcterms:created xsi:type="dcterms:W3CDTF">2013-10-05T00:15:43Z</dcterms:created>
  <dcterms:modified xsi:type="dcterms:W3CDTF">2015-11-18T17:18:43Z</dcterms:modified>
</cp:coreProperties>
</file>