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9" r:id="rId1"/>
  </p:sldMasterIdLst>
  <p:notesMasterIdLst>
    <p:notesMasterId r:id="rId32"/>
  </p:notesMasterIdLst>
  <p:sldIdLst>
    <p:sldId id="275" r:id="rId2"/>
    <p:sldId id="277" r:id="rId3"/>
    <p:sldId id="278" r:id="rId4"/>
    <p:sldId id="279" r:id="rId5"/>
    <p:sldId id="286" r:id="rId6"/>
    <p:sldId id="287" r:id="rId7"/>
    <p:sldId id="288" r:id="rId8"/>
    <p:sldId id="289" r:id="rId9"/>
    <p:sldId id="280" r:id="rId10"/>
    <p:sldId id="290" r:id="rId11"/>
    <p:sldId id="291" r:id="rId12"/>
    <p:sldId id="292" r:id="rId13"/>
    <p:sldId id="293" r:id="rId14"/>
    <p:sldId id="294" r:id="rId15"/>
    <p:sldId id="295" r:id="rId16"/>
    <p:sldId id="296" r:id="rId17"/>
    <p:sldId id="297" r:id="rId18"/>
    <p:sldId id="298" r:id="rId19"/>
    <p:sldId id="299" r:id="rId20"/>
    <p:sldId id="300" r:id="rId21"/>
    <p:sldId id="301" r:id="rId22"/>
    <p:sldId id="281" r:id="rId23"/>
    <p:sldId id="302" r:id="rId24"/>
    <p:sldId id="303" r:id="rId25"/>
    <p:sldId id="304" r:id="rId26"/>
    <p:sldId id="305" r:id="rId27"/>
    <p:sldId id="282" r:id="rId28"/>
    <p:sldId id="306" r:id="rId29"/>
    <p:sldId id="307" r:id="rId30"/>
    <p:sldId id="308" r:id="rId31"/>
  </p:sldIdLst>
  <p:sldSz cx="9144000" cy="6858000" type="screen4x3"/>
  <p:notesSz cx="6858000" cy="9144000"/>
  <p:defaultTextStyle>
    <a:defPPr>
      <a:defRPr lang="en-US"/>
    </a:defPPr>
    <a:lvl1pPr algn="l" defTabSz="457200" rtl="0" fontAlgn="base">
      <a:spcBef>
        <a:spcPct val="0"/>
      </a:spcBef>
      <a:spcAft>
        <a:spcPct val="0"/>
      </a:spcAft>
      <a:defRPr kern="1200">
        <a:solidFill>
          <a:schemeClr val="tx1"/>
        </a:solidFill>
        <a:latin typeface="Arial" charset="0"/>
        <a:ea typeface="+mn-ea"/>
        <a:cs typeface="Arial" charset="0"/>
      </a:defRPr>
    </a:lvl1pPr>
    <a:lvl2pPr marL="457200" algn="l" defTabSz="457200" rtl="0" fontAlgn="base">
      <a:spcBef>
        <a:spcPct val="0"/>
      </a:spcBef>
      <a:spcAft>
        <a:spcPct val="0"/>
      </a:spcAft>
      <a:defRPr kern="1200">
        <a:solidFill>
          <a:schemeClr val="tx1"/>
        </a:solidFill>
        <a:latin typeface="Arial" charset="0"/>
        <a:ea typeface="+mn-ea"/>
        <a:cs typeface="Arial" charset="0"/>
      </a:defRPr>
    </a:lvl2pPr>
    <a:lvl3pPr marL="914400" algn="l" defTabSz="457200" rtl="0" fontAlgn="base">
      <a:spcBef>
        <a:spcPct val="0"/>
      </a:spcBef>
      <a:spcAft>
        <a:spcPct val="0"/>
      </a:spcAft>
      <a:defRPr kern="1200">
        <a:solidFill>
          <a:schemeClr val="tx1"/>
        </a:solidFill>
        <a:latin typeface="Arial" charset="0"/>
        <a:ea typeface="+mn-ea"/>
        <a:cs typeface="Arial" charset="0"/>
      </a:defRPr>
    </a:lvl3pPr>
    <a:lvl4pPr marL="1371600" algn="l" defTabSz="457200" rtl="0" fontAlgn="base">
      <a:spcBef>
        <a:spcPct val="0"/>
      </a:spcBef>
      <a:spcAft>
        <a:spcPct val="0"/>
      </a:spcAft>
      <a:defRPr kern="1200">
        <a:solidFill>
          <a:schemeClr val="tx1"/>
        </a:solidFill>
        <a:latin typeface="Arial" charset="0"/>
        <a:ea typeface="+mn-ea"/>
        <a:cs typeface="Arial" charset="0"/>
      </a:defRPr>
    </a:lvl4pPr>
    <a:lvl5pPr marL="1828800" algn="l" defTabSz="457200"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FF02"/>
    <a:srgbClr val="8EB4E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6361" autoAdjust="0"/>
    <p:restoredTop sz="94660"/>
  </p:normalViewPr>
  <p:slideViewPr>
    <p:cSldViewPr snapToGrid="0" snapToObjects="1">
      <p:cViewPr>
        <p:scale>
          <a:sx n="85" d="100"/>
          <a:sy n="85" d="100"/>
        </p:scale>
        <p:origin x="-1224" y="-144"/>
      </p:cViewPr>
      <p:guideLst>
        <p:guide orient="horz" pos="2160"/>
        <p:guide pos="2880"/>
      </p:guideLst>
    </p:cSldViewPr>
  </p:slideViewPr>
  <p:notesTextViewPr>
    <p:cViewPr>
      <p:scale>
        <a:sx n="100" d="100"/>
        <a:sy n="100" d="100"/>
      </p:scale>
      <p:origin x="0" y="0"/>
    </p:cViewPr>
  </p:notesTextViewPr>
  <p:sorterViewPr>
    <p:cViewPr varScale="1">
      <p:scale>
        <a:sx n="1" d="1"/>
        <a:sy n="1" d="1"/>
      </p:scale>
      <p:origin x="0" y="0"/>
    </p:cViewPr>
  </p:sorterViewPr>
  <p:gridSpacing cx="76200" cy="76200"/>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slide" Target="slides/slide29.xml"/><Relationship Id="rId31" Type="http://schemas.openxmlformats.org/officeDocument/2006/relationships/slide" Target="slides/slide30.xml"/><Relationship Id="rId32" Type="http://schemas.openxmlformats.org/officeDocument/2006/relationships/notesMaster" Target="notesMasters/notesMaster1.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printerSettings" Target="printerSettings/printerSettings1.bin"/><Relationship Id="rId34" Type="http://schemas.openxmlformats.org/officeDocument/2006/relationships/presProps" Target="presProps.xml"/><Relationship Id="rId35" Type="http://schemas.openxmlformats.org/officeDocument/2006/relationships/viewProps" Target="viewProps.xml"/><Relationship Id="rId36" Type="http://schemas.openxmlformats.org/officeDocument/2006/relationships/theme" Target="theme/theme1.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37" Type="http://schemas.openxmlformats.org/officeDocument/2006/relationships/tableStyles" Target="tableStyle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6532949-6C8F-4DBB-BB61-439D46673C87}" type="datetimeFigureOut">
              <a:rPr lang="en-US" smtClean="0"/>
              <a:t>12/17/15</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872206A1-B11C-442C-A61F-DA3CAA72D8E1}" type="slidenum">
              <a:rPr lang="en-US" smtClean="0"/>
              <a:t>‹#›</a:t>
            </a:fld>
            <a:endParaRPr lang="en-US"/>
          </a:p>
        </p:txBody>
      </p:sp>
    </p:spTree>
    <p:extLst>
      <p:ext uri="{BB962C8B-B14F-4D97-AF65-F5344CB8AC3E}">
        <p14:creationId xmlns:p14="http://schemas.microsoft.com/office/powerpoint/2010/main" val="164104971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pic>
        <p:nvPicPr>
          <p:cNvPr id="5"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7" name="Date Placeholder 3"/>
          <p:cNvSpPr>
            <a:spLocks noGrp="1"/>
          </p:cNvSpPr>
          <p:nvPr>
            <p:ph type="dt" sz="half" idx="10"/>
          </p:nvPr>
        </p:nvSpPr>
        <p:spPr/>
        <p:txBody>
          <a:bodyPr/>
          <a:lstStyle>
            <a:lvl1pPr>
              <a:defRPr/>
            </a:lvl1pPr>
          </a:lstStyle>
          <a:p>
            <a:pPr>
              <a:defRPr/>
            </a:pPr>
            <a:fld id="{3E442345-F28C-4344-ADC2-AA5FEBC9CD90}" type="datetimeFigureOut">
              <a:rPr lang="en-US"/>
              <a:pPr>
                <a:defRPr/>
              </a:pPr>
              <a:t>12/17/15</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8B200531-755C-43EC-B38B-BB89CED79E49}"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pic>
        <p:nvPicPr>
          <p:cNvPr id="5"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121F54B3-6EB2-4C42-BFDD-373B86CE7B3C}" type="datetimeFigureOut">
              <a:rPr lang="en-US"/>
              <a:pPr>
                <a:defRPr/>
              </a:pPr>
              <a:t>12/17/15</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1C718B78-8A6B-4283-819D-D0577711434F}"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pic>
        <p:nvPicPr>
          <p:cNvPr id="5"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7" name="Date Placeholder 3"/>
          <p:cNvSpPr>
            <a:spLocks noGrp="1"/>
          </p:cNvSpPr>
          <p:nvPr>
            <p:ph type="dt" sz="half" idx="10"/>
          </p:nvPr>
        </p:nvSpPr>
        <p:spPr/>
        <p:txBody>
          <a:bodyPr/>
          <a:lstStyle>
            <a:lvl1pPr>
              <a:defRPr/>
            </a:lvl1pPr>
          </a:lstStyle>
          <a:p>
            <a:pPr>
              <a:defRPr/>
            </a:pPr>
            <a:fld id="{059436F9-76C9-416C-B72B-2DC37ACB4AA4}" type="datetimeFigureOut">
              <a:rPr lang="en-US"/>
              <a:pPr>
                <a:defRPr/>
              </a:pPr>
              <a:t>12/17/15</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5915A7DF-5793-4ACC-8B00-63EB02E0AE1D}"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pic>
        <p:nvPicPr>
          <p:cNvPr id="6"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8" name="Date Placeholder 4"/>
          <p:cNvSpPr>
            <a:spLocks noGrp="1"/>
          </p:cNvSpPr>
          <p:nvPr>
            <p:ph type="dt" sz="half" idx="10"/>
          </p:nvPr>
        </p:nvSpPr>
        <p:spPr/>
        <p:txBody>
          <a:bodyPr/>
          <a:lstStyle>
            <a:lvl1pPr>
              <a:defRPr/>
            </a:lvl1pPr>
          </a:lstStyle>
          <a:p>
            <a:pPr>
              <a:defRPr/>
            </a:pPr>
            <a:fld id="{26F8205F-8A62-487F-97A1-D515E44D6960}" type="datetimeFigureOut">
              <a:rPr lang="en-US"/>
              <a:pPr>
                <a:defRPr/>
              </a:pPr>
              <a:t>12/17/15</a:t>
            </a:fld>
            <a:endParaRPr lang="en-US"/>
          </a:p>
        </p:txBody>
      </p:sp>
      <p:sp>
        <p:nvSpPr>
          <p:cNvPr id="9" name="Footer Placeholder 5"/>
          <p:cNvSpPr>
            <a:spLocks noGrp="1"/>
          </p:cNvSpPr>
          <p:nvPr>
            <p:ph type="ftr" sz="quarter" idx="11"/>
          </p:nvPr>
        </p:nvSpPr>
        <p:spPr/>
        <p:txBody>
          <a:bodyPr/>
          <a:lstStyle>
            <a:lvl1pPr>
              <a:defRPr/>
            </a:lvl1pPr>
          </a:lstStyle>
          <a:p>
            <a:pPr>
              <a:defRPr/>
            </a:pPr>
            <a:endParaRPr lang="en-US"/>
          </a:p>
        </p:txBody>
      </p:sp>
      <p:sp>
        <p:nvSpPr>
          <p:cNvPr id="10" name="Slide Number Placeholder 6"/>
          <p:cNvSpPr>
            <a:spLocks noGrp="1"/>
          </p:cNvSpPr>
          <p:nvPr>
            <p:ph type="sldNum" sz="quarter" idx="12"/>
          </p:nvPr>
        </p:nvSpPr>
        <p:spPr/>
        <p:txBody>
          <a:bodyPr/>
          <a:lstStyle>
            <a:lvl1pPr>
              <a:defRPr/>
            </a:lvl1pPr>
          </a:lstStyle>
          <a:p>
            <a:pPr>
              <a:defRPr/>
            </a:pPr>
            <a:fld id="{E020E3F2-0E43-4D58-B733-975D34D0549D}"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pic>
        <p:nvPicPr>
          <p:cNvPr id="8"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0" name="Date Placeholder 6"/>
          <p:cNvSpPr>
            <a:spLocks noGrp="1"/>
          </p:cNvSpPr>
          <p:nvPr>
            <p:ph type="dt" sz="half" idx="10"/>
          </p:nvPr>
        </p:nvSpPr>
        <p:spPr/>
        <p:txBody>
          <a:bodyPr/>
          <a:lstStyle>
            <a:lvl1pPr>
              <a:defRPr/>
            </a:lvl1pPr>
          </a:lstStyle>
          <a:p>
            <a:pPr>
              <a:defRPr/>
            </a:pPr>
            <a:fld id="{5BB17657-D8C4-479C-8D72-C281738CE422}" type="datetimeFigureOut">
              <a:rPr lang="en-US"/>
              <a:pPr>
                <a:defRPr/>
              </a:pPr>
              <a:t>12/17/15</a:t>
            </a:fld>
            <a:endParaRPr lang="en-US"/>
          </a:p>
        </p:txBody>
      </p:sp>
      <p:sp>
        <p:nvSpPr>
          <p:cNvPr id="11" name="Footer Placeholder 7"/>
          <p:cNvSpPr>
            <a:spLocks noGrp="1"/>
          </p:cNvSpPr>
          <p:nvPr>
            <p:ph type="ftr" sz="quarter" idx="11"/>
          </p:nvPr>
        </p:nvSpPr>
        <p:spPr/>
        <p:txBody>
          <a:bodyPr/>
          <a:lstStyle>
            <a:lvl1pPr>
              <a:defRPr/>
            </a:lvl1pPr>
          </a:lstStyle>
          <a:p>
            <a:pPr>
              <a:defRPr/>
            </a:pPr>
            <a:endParaRPr lang="en-US"/>
          </a:p>
        </p:txBody>
      </p:sp>
      <p:sp>
        <p:nvSpPr>
          <p:cNvPr id="12" name="Slide Number Placeholder 8"/>
          <p:cNvSpPr>
            <a:spLocks noGrp="1"/>
          </p:cNvSpPr>
          <p:nvPr>
            <p:ph type="sldNum" sz="quarter" idx="12"/>
          </p:nvPr>
        </p:nvSpPr>
        <p:spPr/>
        <p:txBody>
          <a:bodyPr/>
          <a:lstStyle>
            <a:lvl1pPr>
              <a:defRPr/>
            </a:lvl1pPr>
          </a:lstStyle>
          <a:p>
            <a:pPr>
              <a:defRPr/>
            </a:pPr>
            <a:fld id="{C2A19774-6A1E-4E4E-AA6D-DBE513398A70}"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pic>
        <p:nvPicPr>
          <p:cNvPr id="4"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p:txBody>
          <a:bodyPr/>
          <a:lstStyle/>
          <a:p>
            <a:r>
              <a:rPr lang="en-US" smtClean="0"/>
              <a:t>Click to edit Master title style</a:t>
            </a:r>
            <a:endParaRPr lang="en-US"/>
          </a:p>
        </p:txBody>
      </p:sp>
      <p:sp>
        <p:nvSpPr>
          <p:cNvPr id="6" name="Date Placeholder 2"/>
          <p:cNvSpPr>
            <a:spLocks noGrp="1"/>
          </p:cNvSpPr>
          <p:nvPr>
            <p:ph type="dt" sz="half" idx="10"/>
          </p:nvPr>
        </p:nvSpPr>
        <p:spPr/>
        <p:txBody>
          <a:bodyPr/>
          <a:lstStyle>
            <a:lvl1pPr>
              <a:defRPr/>
            </a:lvl1pPr>
          </a:lstStyle>
          <a:p>
            <a:pPr>
              <a:defRPr/>
            </a:pPr>
            <a:fld id="{072E22FD-3CD4-4BB1-B742-6B5876BCCDD2}" type="datetimeFigureOut">
              <a:rPr lang="en-US"/>
              <a:pPr>
                <a:defRPr/>
              </a:pPr>
              <a:t>12/17/15</a:t>
            </a:fld>
            <a:endParaRPr lang="en-US"/>
          </a:p>
        </p:txBody>
      </p:sp>
      <p:sp>
        <p:nvSpPr>
          <p:cNvPr id="7" name="Footer Placeholder 3"/>
          <p:cNvSpPr>
            <a:spLocks noGrp="1"/>
          </p:cNvSpPr>
          <p:nvPr>
            <p:ph type="ftr" sz="quarter" idx="11"/>
          </p:nvPr>
        </p:nvSpPr>
        <p:spPr/>
        <p:txBody>
          <a:bodyPr/>
          <a:lstStyle>
            <a:lvl1pPr>
              <a:defRPr/>
            </a:lvl1pPr>
          </a:lstStyle>
          <a:p>
            <a:pPr>
              <a:defRPr/>
            </a:pPr>
            <a:endParaRPr lang="en-US"/>
          </a:p>
        </p:txBody>
      </p:sp>
      <p:sp>
        <p:nvSpPr>
          <p:cNvPr id="8" name="Slide Number Placeholder 4"/>
          <p:cNvSpPr>
            <a:spLocks noGrp="1"/>
          </p:cNvSpPr>
          <p:nvPr>
            <p:ph type="sldNum" sz="quarter" idx="12"/>
          </p:nvPr>
        </p:nvSpPr>
        <p:spPr/>
        <p:txBody>
          <a:bodyPr/>
          <a:lstStyle>
            <a:lvl1pPr>
              <a:defRPr/>
            </a:lvl1pPr>
          </a:lstStyle>
          <a:p>
            <a:pPr>
              <a:defRPr/>
            </a:pPr>
            <a:fld id="{FF5BDD19-E2A1-4CBB-9896-2367B45D8A86}"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pic>
        <p:nvPicPr>
          <p:cNvPr id="3"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5" name="Date Placeholder 1"/>
          <p:cNvSpPr>
            <a:spLocks noGrp="1"/>
          </p:cNvSpPr>
          <p:nvPr>
            <p:ph type="dt" sz="half" idx="10"/>
          </p:nvPr>
        </p:nvSpPr>
        <p:spPr/>
        <p:txBody>
          <a:bodyPr/>
          <a:lstStyle>
            <a:lvl1pPr>
              <a:defRPr/>
            </a:lvl1pPr>
          </a:lstStyle>
          <a:p>
            <a:pPr>
              <a:defRPr/>
            </a:pPr>
            <a:fld id="{BE7FC659-7438-4880-AC8C-D8C3BFDA75EF}" type="datetimeFigureOut">
              <a:rPr lang="en-US"/>
              <a:pPr>
                <a:defRPr/>
              </a:pPr>
              <a:t>12/17/15</a:t>
            </a:fld>
            <a:endParaRPr lang="en-US"/>
          </a:p>
        </p:txBody>
      </p:sp>
      <p:sp>
        <p:nvSpPr>
          <p:cNvPr id="6" name="Footer Placeholder 2"/>
          <p:cNvSpPr>
            <a:spLocks noGrp="1"/>
          </p:cNvSpPr>
          <p:nvPr>
            <p:ph type="ftr" sz="quarter" idx="11"/>
          </p:nvPr>
        </p:nvSpPr>
        <p:spPr/>
        <p:txBody>
          <a:bodyPr/>
          <a:lstStyle>
            <a:lvl1pPr>
              <a:defRPr/>
            </a:lvl1pPr>
          </a:lstStyle>
          <a:p>
            <a:pPr>
              <a:defRPr/>
            </a:pPr>
            <a:endParaRPr lang="en-US"/>
          </a:p>
        </p:txBody>
      </p:sp>
      <p:sp>
        <p:nvSpPr>
          <p:cNvPr id="7" name="Slide Number Placeholder 3"/>
          <p:cNvSpPr>
            <a:spLocks noGrp="1"/>
          </p:cNvSpPr>
          <p:nvPr>
            <p:ph type="sldNum" sz="quarter" idx="12"/>
          </p:nvPr>
        </p:nvSpPr>
        <p:spPr/>
        <p:txBody>
          <a:bodyPr/>
          <a:lstStyle>
            <a:lvl1pPr>
              <a:defRPr/>
            </a:lvl1pPr>
          </a:lstStyle>
          <a:p>
            <a:pPr>
              <a:defRPr/>
            </a:pPr>
            <a:fld id="{A430B14A-0C0F-4288-81C0-31155D66F49B}"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pic>
        <p:nvPicPr>
          <p:cNvPr id="6"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4"/>
          <p:cNvSpPr>
            <a:spLocks noGrp="1"/>
          </p:cNvSpPr>
          <p:nvPr>
            <p:ph type="dt" sz="half" idx="10"/>
          </p:nvPr>
        </p:nvSpPr>
        <p:spPr/>
        <p:txBody>
          <a:bodyPr/>
          <a:lstStyle>
            <a:lvl1pPr>
              <a:defRPr/>
            </a:lvl1pPr>
          </a:lstStyle>
          <a:p>
            <a:pPr>
              <a:defRPr/>
            </a:pPr>
            <a:fld id="{6E95B8A0-733B-4AB3-9A63-506A6C8AE288}" type="datetimeFigureOut">
              <a:rPr lang="en-US"/>
              <a:pPr>
                <a:defRPr/>
              </a:pPr>
              <a:t>12/17/15</a:t>
            </a:fld>
            <a:endParaRPr lang="en-US"/>
          </a:p>
        </p:txBody>
      </p:sp>
      <p:sp>
        <p:nvSpPr>
          <p:cNvPr id="9" name="Footer Placeholder 5"/>
          <p:cNvSpPr>
            <a:spLocks noGrp="1"/>
          </p:cNvSpPr>
          <p:nvPr>
            <p:ph type="ftr" sz="quarter" idx="11"/>
          </p:nvPr>
        </p:nvSpPr>
        <p:spPr/>
        <p:txBody>
          <a:bodyPr/>
          <a:lstStyle>
            <a:lvl1pPr>
              <a:defRPr/>
            </a:lvl1pPr>
          </a:lstStyle>
          <a:p>
            <a:pPr>
              <a:defRPr/>
            </a:pPr>
            <a:endParaRPr lang="en-US"/>
          </a:p>
        </p:txBody>
      </p:sp>
      <p:sp>
        <p:nvSpPr>
          <p:cNvPr id="10" name="Slide Number Placeholder 6"/>
          <p:cNvSpPr>
            <a:spLocks noGrp="1"/>
          </p:cNvSpPr>
          <p:nvPr>
            <p:ph type="sldNum" sz="quarter" idx="12"/>
          </p:nvPr>
        </p:nvSpPr>
        <p:spPr/>
        <p:txBody>
          <a:bodyPr/>
          <a:lstStyle>
            <a:lvl1pPr>
              <a:defRPr/>
            </a:lvl1pPr>
          </a:lstStyle>
          <a:p>
            <a:pPr>
              <a:defRPr/>
            </a:pPr>
            <a:fld id="{E2A2DBD8-B589-4D7F-95D4-A437C7448152}"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pic>
        <p:nvPicPr>
          <p:cNvPr id="6"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4"/>
          <p:cNvSpPr>
            <a:spLocks noGrp="1"/>
          </p:cNvSpPr>
          <p:nvPr>
            <p:ph type="dt" sz="half" idx="10"/>
          </p:nvPr>
        </p:nvSpPr>
        <p:spPr/>
        <p:txBody>
          <a:bodyPr/>
          <a:lstStyle>
            <a:lvl1pPr>
              <a:defRPr/>
            </a:lvl1pPr>
          </a:lstStyle>
          <a:p>
            <a:pPr>
              <a:defRPr/>
            </a:pPr>
            <a:fld id="{0EE35B75-A199-4547-882C-17AEF83AEBFA}" type="datetimeFigureOut">
              <a:rPr lang="en-US"/>
              <a:pPr>
                <a:defRPr/>
              </a:pPr>
              <a:t>12/17/15</a:t>
            </a:fld>
            <a:endParaRPr lang="en-US"/>
          </a:p>
        </p:txBody>
      </p:sp>
      <p:sp>
        <p:nvSpPr>
          <p:cNvPr id="9" name="Footer Placeholder 5"/>
          <p:cNvSpPr>
            <a:spLocks noGrp="1"/>
          </p:cNvSpPr>
          <p:nvPr>
            <p:ph type="ftr" sz="quarter" idx="11"/>
          </p:nvPr>
        </p:nvSpPr>
        <p:spPr/>
        <p:txBody>
          <a:bodyPr/>
          <a:lstStyle>
            <a:lvl1pPr>
              <a:defRPr/>
            </a:lvl1pPr>
          </a:lstStyle>
          <a:p>
            <a:pPr>
              <a:defRPr/>
            </a:pPr>
            <a:endParaRPr lang="en-US"/>
          </a:p>
        </p:txBody>
      </p:sp>
      <p:sp>
        <p:nvSpPr>
          <p:cNvPr id="10" name="Slide Number Placeholder 6"/>
          <p:cNvSpPr>
            <a:spLocks noGrp="1"/>
          </p:cNvSpPr>
          <p:nvPr>
            <p:ph type="sldNum" sz="quarter" idx="12"/>
          </p:nvPr>
        </p:nvSpPr>
        <p:spPr/>
        <p:txBody>
          <a:bodyPr/>
          <a:lstStyle>
            <a:lvl1pPr>
              <a:defRPr/>
            </a:lvl1pPr>
          </a:lstStyle>
          <a:p>
            <a:pPr>
              <a:defRPr/>
            </a:pPr>
            <a:fld id="{7AF09443-030E-4AA1-BEC6-E9F30E6C608F}"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pic>
        <p:nvPicPr>
          <p:cNvPr id="5"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F6546DCE-7ECB-4EA1-B90D-201CD99C31FB}" type="datetimeFigureOut">
              <a:rPr lang="en-US"/>
              <a:pPr>
                <a:defRPr/>
              </a:pPr>
              <a:t>12/17/15</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2CABBDC5-25EA-4DCF-8BAC-6F5BA4298397}"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44037"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44038"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 name="Date Placeholder 3"/>
          <p:cNvSpPr>
            <a:spLocks noGrp="1"/>
          </p:cNvSpPr>
          <p:nvPr>
            <p:ph type="dt" sz="half" idx="2"/>
          </p:nvPr>
        </p:nvSpPr>
        <p:spPr>
          <a:xfrm>
            <a:off x="457200" y="6356350"/>
            <a:ext cx="2133600" cy="365125"/>
          </a:xfrm>
          <a:prstGeom prst="rect">
            <a:avLst/>
          </a:prstGeom>
        </p:spPr>
        <p:txBody>
          <a:bodyPr/>
          <a:lstStyle>
            <a:lvl1pPr fontAlgn="auto">
              <a:spcBef>
                <a:spcPts val="0"/>
              </a:spcBef>
              <a:spcAft>
                <a:spcPts val="0"/>
              </a:spcAft>
              <a:defRPr>
                <a:latin typeface="+mn-lt"/>
                <a:cs typeface="+mn-cs"/>
              </a:defRPr>
            </a:lvl1pPr>
          </a:lstStyle>
          <a:p>
            <a:pPr>
              <a:defRPr/>
            </a:pPr>
            <a:fld id="{64A3914D-BF7E-4FA0-9328-0DD6E48689A3}" type="datetimeFigureOut">
              <a:rPr lang="en-US"/>
              <a:pPr>
                <a:defRPr/>
              </a:pPr>
              <a:t>12/17/15</a:t>
            </a:fld>
            <a:endParaRPr lang="en-US"/>
          </a:p>
        </p:txBody>
      </p:sp>
      <p:sp>
        <p:nvSpPr>
          <p:cNvPr id="11" name="Footer Placeholder 4"/>
          <p:cNvSpPr>
            <a:spLocks noGrp="1"/>
          </p:cNvSpPr>
          <p:nvPr>
            <p:ph type="ftr" sz="quarter" idx="3"/>
          </p:nvPr>
        </p:nvSpPr>
        <p:spPr>
          <a:xfrm>
            <a:off x="3124200" y="6356350"/>
            <a:ext cx="2895600" cy="365125"/>
          </a:xfrm>
          <a:prstGeom prst="rect">
            <a:avLst/>
          </a:prstGeom>
        </p:spPr>
        <p:txBody>
          <a:bodyPr/>
          <a:lstStyle>
            <a:lvl1pPr fontAlgn="auto">
              <a:spcBef>
                <a:spcPts val="0"/>
              </a:spcBef>
              <a:spcAft>
                <a:spcPts val="0"/>
              </a:spcAft>
              <a:defRPr>
                <a:latin typeface="+mn-lt"/>
                <a:cs typeface="+mn-cs"/>
              </a:defRPr>
            </a:lvl1pPr>
          </a:lstStyle>
          <a:p>
            <a:pPr>
              <a:defRPr/>
            </a:pPr>
            <a:endParaRPr lang="en-US"/>
          </a:p>
        </p:txBody>
      </p:sp>
      <p:sp>
        <p:nvSpPr>
          <p:cNvPr id="12" name="Slide Number Placeholder 5"/>
          <p:cNvSpPr>
            <a:spLocks noGrp="1"/>
          </p:cNvSpPr>
          <p:nvPr>
            <p:ph type="sldNum" sz="quarter" idx="4"/>
          </p:nvPr>
        </p:nvSpPr>
        <p:spPr>
          <a:xfrm>
            <a:off x="6553200" y="6356350"/>
            <a:ext cx="2133600" cy="365125"/>
          </a:xfrm>
          <a:prstGeom prst="rect">
            <a:avLst/>
          </a:prstGeom>
        </p:spPr>
        <p:txBody>
          <a:bodyPr/>
          <a:lstStyle>
            <a:lvl1pPr fontAlgn="auto">
              <a:spcBef>
                <a:spcPts val="0"/>
              </a:spcBef>
              <a:spcAft>
                <a:spcPts val="0"/>
              </a:spcAft>
              <a:defRPr>
                <a:latin typeface="+mn-lt"/>
                <a:cs typeface="+mn-cs"/>
              </a:defRPr>
            </a:lvl1pPr>
          </a:lstStyle>
          <a:p>
            <a:pPr>
              <a:defRPr/>
            </a:pPr>
            <a:fld id="{50BB5DF6-456B-4760-B6CB-ECEE9B3A1BE2}"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Lst>
  <p:txStyles>
    <p:titleStyle>
      <a:lvl1pPr algn="ctr" defTabSz="457200" rtl="0" fontAlgn="base">
        <a:spcBef>
          <a:spcPct val="0"/>
        </a:spcBef>
        <a:spcAft>
          <a:spcPct val="0"/>
        </a:spcAft>
        <a:defRPr sz="4400" kern="1200">
          <a:solidFill>
            <a:schemeClr val="tx1"/>
          </a:solidFill>
          <a:latin typeface="+mj-lt"/>
          <a:ea typeface="+mj-ea"/>
          <a:cs typeface="+mj-cs"/>
        </a:defRPr>
      </a:lvl1pPr>
      <a:lvl2pPr algn="ctr" defTabSz="457200" rtl="0" fontAlgn="base">
        <a:spcBef>
          <a:spcPct val="0"/>
        </a:spcBef>
        <a:spcAft>
          <a:spcPct val="0"/>
        </a:spcAft>
        <a:defRPr sz="4400">
          <a:solidFill>
            <a:schemeClr val="tx1"/>
          </a:solidFill>
          <a:latin typeface="Calibri" pitchFamily="34" charset="0"/>
        </a:defRPr>
      </a:lvl2pPr>
      <a:lvl3pPr algn="ctr" defTabSz="457200" rtl="0" fontAlgn="base">
        <a:spcBef>
          <a:spcPct val="0"/>
        </a:spcBef>
        <a:spcAft>
          <a:spcPct val="0"/>
        </a:spcAft>
        <a:defRPr sz="4400">
          <a:solidFill>
            <a:schemeClr val="tx1"/>
          </a:solidFill>
          <a:latin typeface="Calibri" pitchFamily="34" charset="0"/>
        </a:defRPr>
      </a:lvl3pPr>
      <a:lvl4pPr algn="ctr" defTabSz="457200" rtl="0" fontAlgn="base">
        <a:spcBef>
          <a:spcPct val="0"/>
        </a:spcBef>
        <a:spcAft>
          <a:spcPct val="0"/>
        </a:spcAft>
        <a:defRPr sz="4400">
          <a:solidFill>
            <a:schemeClr val="tx1"/>
          </a:solidFill>
          <a:latin typeface="Calibri" pitchFamily="34" charset="0"/>
        </a:defRPr>
      </a:lvl4pPr>
      <a:lvl5pPr algn="ctr" defTabSz="457200" rtl="0" fontAlgn="base">
        <a:spcBef>
          <a:spcPct val="0"/>
        </a:spcBef>
        <a:spcAft>
          <a:spcPct val="0"/>
        </a:spcAft>
        <a:defRPr sz="4400">
          <a:solidFill>
            <a:schemeClr val="tx1"/>
          </a:solidFill>
          <a:latin typeface="Calibri" pitchFamily="34" charset="0"/>
        </a:defRPr>
      </a:lvl5pPr>
      <a:lvl6pPr marL="457200" algn="ctr" defTabSz="457200" rtl="0" fontAlgn="base">
        <a:spcBef>
          <a:spcPct val="0"/>
        </a:spcBef>
        <a:spcAft>
          <a:spcPct val="0"/>
        </a:spcAft>
        <a:defRPr sz="4400">
          <a:solidFill>
            <a:schemeClr val="tx1"/>
          </a:solidFill>
          <a:latin typeface="Calibri" pitchFamily="34" charset="0"/>
        </a:defRPr>
      </a:lvl6pPr>
      <a:lvl7pPr marL="914400" algn="ctr" defTabSz="457200" rtl="0" fontAlgn="base">
        <a:spcBef>
          <a:spcPct val="0"/>
        </a:spcBef>
        <a:spcAft>
          <a:spcPct val="0"/>
        </a:spcAft>
        <a:defRPr sz="4400">
          <a:solidFill>
            <a:schemeClr val="tx1"/>
          </a:solidFill>
          <a:latin typeface="Calibri" pitchFamily="34" charset="0"/>
        </a:defRPr>
      </a:lvl7pPr>
      <a:lvl8pPr marL="1371600" algn="ctr" defTabSz="457200" rtl="0" fontAlgn="base">
        <a:spcBef>
          <a:spcPct val="0"/>
        </a:spcBef>
        <a:spcAft>
          <a:spcPct val="0"/>
        </a:spcAft>
        <a:defRPr sz="4400">
          <a:solidFill>
            <a:schemeClr val="tx1"/>
          </a:solidFill>
          <a:latin typeface="Calibri" pitchFamily="34" charset="0"/>
        </a:defRPr>
      </a:lvl8pPr>
      <a:lvl9pPr marL="1828800" algn="ctr" defTabSz="457200" rtl="0" fontAlgn="base">
        <a:spcBef>
          <a:spcPct val="0"/>
        </a:spcBef>
        <a:spcAft>
          <a:spcPct val="0"/>
        </a:spcAft>
        <a:defRPr sz="4400">
          <a:solidFill>
            <a:schemeClr val="tx1"/>
          </a:solidFill>
          <a:latin typeface="Calibri" pitchFamily="34" charset="0"/>
        </a:defRPr>
      </a:lvl9pPr>
    </p:titleStyle>
    <p:bodyStyle>
      <a:lvl1pPr marL="342900" indent="-342900" algn="l" defTabSz="457200"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defTabSz="457200"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defTabSz="457200"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defTabSz="457200"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defTabSz="457200"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image" Target="../media/image2.png"/></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ctrTitle"/>
          </p:nvPr>
        </p:nvSpPr>
        <p:spPr>
          <a:xfrm>
            <a:off x="685800" y="2133600"/>
            <a:ext cx="7772400" cy="1470025"/>
          </a:xfrm>
        </p:spPr>
        <p:txBody>
          <a:bodyPr/>
          <a:lstStyle/>
          <a:p>
            <a:r>
              <a:rPr lang="en-US" dirty="0" smtClean="0">
                <a:latin typeface="Calibri" pitchFamily="34" charset="0"/>
              </a:rPr>
              <a:t>Module 6: System Security</a:t>
            </a:r>
            <a:br>
              <a:rPr lang="en-US" dirty="0" smtClean="0">
                <a:latin typeface="Calibri" pitchFamily="34" charset="0"/>
              </a:rPr>
            </a:br>
            <a:r>
              <a:rPr lang="en-US" dirty="0" smtClean="0">
                <a:latin typeface="Calibri" pitchFamily="34" charset="0"/>
              </a:rPr>
              <a:t>Chapter </a:t>
            </a:r>
            <a:r>
              <a:rPr lang="en-US" dirty="0" smtClean="0">
                <a:latin typeface="Calibri" pitchFamily="34" charset="0"/>
              </a:rPr>
              <a:t>18: </a:t>
            </a:r>
            <a:r>
              <a:rPr lang="en-US" dirty="0" smtClean="0">
                <a:latin typeface="Calibri" pitchFamily="34" charset="0"/>
              </a:rPr>
              <a:t>Host Security</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a:t>xinetd</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The services managed by </a:t>
            </a:r>
            <a:r>
              <a:rPr lang="en-US" dirty="0" err="1"/>
              <a:t>xinetd</a:t>
            </a:r>
            <a:r>
              <a:rPr lang="en-US" dirty="0"/>
              <a:t> can be either single threaded or multi-threaded</a:t>
            </a:r>
            <a:r>
              <a:rPr lang="en-US" dirty="0" smtClean="0"/>
              <a:t>.</a:t>
            </a:r>
          </a:p>
          <a:p>
            <a:r>
              <a:rPr lang="en-US" dirty="0" smtClean="0"/>
              <a:t>The </a:t>
            </a:r>
            <a:r>
              <a:rPr lang="en-US" dirty="0"/>
              <a:t>single threaded service does not spawn new processes, it will process incoming requests in a sequential manner</a:t>
            </a:r>
            <a:r>
              <a:rPr lang="en-US" dirty="0" smtClean="0"/>
              <a:t>.</a:t>
            </a:r>
          </a:p>
          <a:p>
            <a:r>
              <a:rPr lang="en-US" dirty="0" smtClean="0"/>
              <a:t>The </a:t>
            </a:r>
            <a:r>
              <a:rPr lang="en-US" dirty="0"/>
              <a:t>multi-threaded service spawns a new process to handle each new incoming request and is therefore able to service requests in parallel.</a:t>
            </a:r>
          </a:p>
        </p:txBody>
      </p:sp>
    </p:spTree>
    <p:extLst>
      <p:ext uri="{BB962C8B-B14F-4D97-AF65-F5344CB8AC3E}">
        <p14:creationId xmlns:p14="http://schemas.microsoft.com/office/powerpoint/2010/main" val="213610397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a:t>xinetd</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To start, stop or restart the </a:t>
            </a:r>
            <a:r>
              <a:rPr lang="en-US" dirty="0" err="1"/>
              <a:t>xinetd</a:t>
            </a:r>
            <a:r>
              <a:rPr lang="en-US" dirty="0"/>
              <a:t> daemon, execute the following command:</a:t>
            </a:r>
          </a:p>
          <a:p>
            <a:pPr marL="0" indent="0">
              <a:buNone/>
            </a:pPr>
            <a:r>
              <a:rPr lang="en-US" dirty="0">
                <a:latin typeface="Courier New"/>
                <a:cs typeface="Courier New"/>
              </a:rPr>
              <a:t>	</a:t>
            </a:r>
            <a:r>
              <a:rPr lang="en-US" sz="2400" dirty="0" smtClean="0">
                <a:latin typeface="Courier New"/>
                <a:cs typeface="Courier New"/>
              </a:rPr>
              <a:t>/</a:t>
            </a:r>
            <a:r>
              <a:rPr lang="en-US" sz="2400" dirty="0" err="1">
                <a:latin typeface="Courier New"/>
                <a:cs typeface="Courier New"/>
              </a:rPr>
              <a:t>etc</a:t>
            </a:r>
            <a:r>
              <a:rPr lang="en-US" sz="2400" dirty="0">
                <a:latin typeface="Courier New"/>
                <a:cs typeface="Courier New"/>
              </a:rPr>
              <a:t>/</a:t>
            </a:r>
            <a:r>
              <a:rPr lang="en-US" sz="2400" dirty="0" err="1">
                <a:latin typeface="Courier New"/>
                <a:cs typeface="Courier New"/>
              </a:rPr>
              <a:t>init.d</a:t>
            </a:r>
            <a:r>
              <a:rPr lang="en-US" sz="2400" dirty="0">
                <a:latin typeface="Courier New"/>
                <a:cs typeface="Courier New"/>
              </a:rPr>
              <a:t>/</a:t>
            </a:r>
            <a:r>
              <a:rPr lang="en-US" sz="2400" dirty="0" err="1">
                <a:latin typeface="Courier New"/>
                <a:cs typeface="Courier New"/>
              </a:rPr>
              <a:t>xinetd</a:t>
            </a:r>
            <a:r>
              <a:rPr lang="en-US" sz="2400" dirty="0">
                <a:latin typeface="Courier New"/>
                <a:cs typeface="Courier New"/>
              </a:rPr>
              <a:t> [start, stop, restart</a:t>
            </a:r>
            <a:r>
              <a:rPr lang="en-US" sz="2400" dirty="0" smtClean="0">
                <a:latin typeface="Courier New"/>
                <a:cs typeface="Courier New"/>
              </a:rPr>
              <a:t>]</a:t>
            </a:r>
          </a:p>
          <a:p>
            <a:r>
              <a:rPr lang="en-US" dirty="0"/>
              <a:t>The </a:t>
            </a:r>
            <a:r>
              <a:rPr lang="en-US" dirty="0" err="1"/>
              <a:t>xinetd</a:t>
            </a:r>
            <a:r>
              <a:rPr lang="en-US" dirty="0"/>
              <a:t> daemon is configured by the /</a:t>
            </a:r>
            <a:r>
              <a:rPr lang="en-US" dirty="0" err="1"/>
              <a:t>etc</a:t>
            </a:r>
            <a:r>
              <a:rPr lang="en-US" dirty="0"/>
              <a:t>/</a:t>
            </a:r>
            <a:r>
              <a:rPr lang="en-US" dirty="0" err="1"/>
              <a:t>xinetd.conf</a:t>
            </a:r>
            <a:r>
              <a:rPr lang="en-US" dirty="0"/>
              <a:t> file or by creating separate files for each service in the /</a:t>
            </a:r>
            <a:r>
              <a:rPr lang="en-US" dirty="0" err="1"/>
              <a:t>etc</a:t>
            </a:r>
            <a:r>
              <a:rPr lang="en-US" dirty="0"/>
              <a:t>/</a:t>
            </a:r>
            <a:r>
              <a:rPr lang="en-US" dirty="0" err="1"/>
              <a:t>xinetd.d</a:t>
            </a:r>
            <a:r>
              <a:rPr lang="en-US" dirty="0"/>
              <a:t> directory. </a:t>
            </a:r>
            <a:endParaRPr lang="en-US" dirty="0">
              <a:latin typeface="Courier New"/>
              <a:cs typeface="Courier New"/>
            </a:endParaRPr>
          </a:p>
        </p:txBody>
      </p:sp>
    </p:spTree>
    <p:extLst>
      <p:ext uri="{BB962C8B-B14F-4D97-AF65-F5344CB8AC3E}">
        <p14:creationId xmlns:p14="http://schemas.microsoft.com/office/powerpoint/2010/main" val="112841321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a:t>xinetd</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smtClean="0"/>
              <a:t>The </a:t>
            </a:r>
            <a:r>
              <a:rPr lang="en-US" dirty="0"/>
              <a:t>key fields of the configuration file are as follows:</a:t>
            </a:r>
          </a:p>
        </p:txBody>
      </p:sp>
      <p:graphicFrame>
        <p:nvGraphicFramePr>
          <p:cNvPr id="2" name="Table 1"/>
          <p:cNvGraphicFramePr>
            <a:graphicFrameLocks noGrp="1"/>
          </p:cNvGraphicFramePr>
          <p:nvPr>
            <p:extLst>
              <p:ext uri="{D42A27DB-BD31-4B8C-83A1-F6EECF244321}">
                <p14:modId xmlns:p14="http://schemas.microsoft.com/office/powerpoint/2010/main" val="4104824084"/>
              </p:ext>
            </p:extLst>
          </p:nvPr>
        </p:nvGraphicFramePr>
        <p:xfrm>
          <a:off x="457200" y="2300940"/>
          <a:ext cx="8229600" cy="3957914"/>
        </p:xfrm>
        <a:graphic>
          <a:graphicData uri="http://schemas.openxmlformats.org/drawingml/2006/table">
            <a:tbl>
              <a:tblPr firstRow="1" bandRow="1">
                <a:tableStyleId>{5C22544A-7EE6-4342-B048-85BDC9FD1C3A}</a:tableStyleId>
              </a:tblPr>
              <a:tblGrid>
                <a:gridCol w="1664447"/>
                <a:gridCol w="6565153"/>
              </a:tblGrid>
              <a:tr h="284238">
                <a:tc>
                  <a:txBody>
                    <a:bodyPr/>
                    <a:lstStyle/>
                    <a:p>
                      <a:pPr algn="l" fontAlgn="b"/>
                      <a:r>
                        <a:rPr lang="en-US" sz="1400" b="1" i="0" u="none" strike="noStrike" dirty="0">
                          <a:solidFill>
                            <a:srgbClr val="333333"/>
                          </a:solidFill>
                          <a:effectLst/>
                          <a:latin typeface="Helvetica Neue"/>
                        </a:rPr>
                        <a:t>Option</a:t>
                      </a:r>
                    </a:p>
                  </a:txBody>
                  <a:tcPr marL="12700" marR="12700" marT="12700" marB="0" anchor="b"/>
                </a:tc>
                <a:tc>
                  <a:txBody>
                    <a:bodyPr/>
                    <a:lstStyle/>
                    <a:p>
                      <a:pPr algn="l" fontAlgn="b"/>
                      <a:r>
                        <a:rPr lang="en-US" sz="1400" b="1" i="0" u="none" strike="noStrike">
                          <a:solidFill>
                            <a:srgbClr val="333333"/>
                          </a:solidFill>
                          <a:effectLst/>
                          <a:latin typeface="Helvetica Neue"/>
                        </a:rPr>
                        <a:t>Meaning</a:t>
                      </a:r>
                    </a:p>
                  </a:txBody>
                  <a:tcPr marL="12700" marR="12700" marT="12700" marB="0" anchor="b"/>
                </a:tc>
              </a:tr>
              <a:tr h="336802">
                <a:tc>
                  <a:txBody>
                    <a:bodyPr/>
                    <a:lstStyle/>
                    <a:p>
                      <a:pPr algn="l" fontAlgn="b"/>
                      <a:r>
                        <a:rPr lang="en-US" sz="1400" b="0" i="0" u="none" strike="noStrike">
                          <a:solidFill>
                            <a:srgbClr val="333333"/>
                          </a:solidFill>
                          <a:effectLst/>
                          <a:latin typeface="Courier New"/>
                        </a:rPr>
                        <a:t>service</a:t>
                      </a:r>
                    </a:p>
                  </a:txBody>
                  <a:tcPr marL="12700" marR="12700" marT="12700" marB="0" anchor="b"/>
                </a:tc>
                <a:tc>
                  <a:txBody>
                    <a:bodyPr/>
                    <a:lstStyle/>
                    <a:p>
                      <a:pPr algn="l" fontAlgn="b"/>
                      <a:r>
                        <a:rPr lang="en-US" sz="1400" b="0" i="0" u="none" strike="noStrike">
                          <a:solidFill>
                            <a:srgbClr val="333333"/>
                          </a:solidFill>
                          <a:effectLst/>
                          <a:latin typeface="Helvetica Neue"/>
                        </a:rPr>
                        <a:t>Name of the service as specified in /etc/services file</a:t>
                      </a:r>
                    </a:p>
                  </a:txBody>
                  <a:tcPr marL="12700" marR="12700" marT="12700" marB="0" anchor="b"/>
                </a:tc>
              </a:tr>
              <a:tr h="284238">
                <a:tc>
                  <a:txBody>
                    <a:bodyPr/>
                    <a:lstStyle/>
                    <a:p>
                      <a:pPr algn="l" fontAlgn="b"/>
                      <a:r>
                        <a:rPr lang="en-US" sz="1400" b="0" i="0" u="none" strike="noStrike">
                          <a:solidFill>
                            <a:srgbClr val="333333"/>
                          </a:solidFill>
                          <a:effectLst/>
                          <a:latin typeface="Courier New"/>
                        </a:rPr>
                        <a:t>flags</a:t>
                      </a:r>
                    </a:p>
                  </a:txBody>
                  <a:tcPr marL="12700" marR="12700" marT="12700" marB="0" anchor="b"/>
                </a:tc>
                <a:tc>
                  <a:txBody>
                    <a:bodyPr/>
                    <a:lstStyle/>
                    <a:p>
                      <a:pPr algn="l" fontAlgn="b"/>
                      <a:r>
                        <a:rPr lang="en-US" sz="1400" b="0" i="0" u="none" strike="noStrike">
                          <a:solidFill>
                            <a:srgbClr val="333333"/>
                          </a:solidFill>
                          <a:effectLst/>
                          <a:latin typeface="Helvetica Neue"/>
                        </a:rPr>
                        <a:t>Sets attributes for the connection</a:t>
                      </a:r>
                    </a:p>
                  </a:txBody>
                  <a:tcPr marL="12700" marR="12700" marT="12700" marB="0" anchor="b"/>
                </a:tc>
              </a:tr>
              <a:tr h="284238">
                <a:tc>
                  <a:txBody>
                    <a:bodyPr/>
                    <a:lstStyle/>
                    <a:p>
                      <a:pPr algn="l" fontAlgn="b"/>
                      <a:r>
                        <a:rPr lang="en-US" sz="1400" b="0" i="0" u="none" strike="noStrike">
                          <a:solidFill>
                            <a:srgbClr val="333333"/>
                          </a:solidFill>
                          <a:effectLst/>
                          <a:latin typeface="Courier New"/>
                        </a:rPr>
                        <a:t>socket_type</a:t>
                      </a:r>
                    </a:p>
                  </a:txBody>
                  <a:tcPr marL="12700" marR="12700" marT="12700" marB="0" anchor="b"/>
                </a:tc>
                <a:tc>
                  <a:txBody>
                    <a:bodyPr/>
                    <a:lstStyle/>
                    <a:p>
                      <a:pPr algn="l" fontAlgn="b"/>
                      <a:r>
                        <a:rPr lang="en-US" sz="1400" b="0" i="0" u="none" strike="noStrike">
                          <a:solidFill>
                            <a:srgbClr val="333333"/>
                          </a:solidFill>
                          <a:effectLst/>
                          <a:latin typeface="Helvetica Neue"/>
                        </a:rPr>
                        <a:t>Set the network socket type</a:t>
                      </a:r>
                    </a:p>
                  </a:txBody>
                  <a:tcPr marL="12700" marR="12700" marT="12700" marB="0" anchor="b"/>
                </a:tc>
              </a:tr>
              <a:tr h="336802">
                <a:tc>
                  <a:txBody>
                    <a:bodyPr/>
                    <a:lstStyle/>
                    <a:p>
                      <a:pPr algn="l" fontAlgn="b"/>
                      <a:r>
                        <a:rPr lang="en-US" sz="1400" b="0" i="0" u="none" strike="noStrike">
                          <a:solidFill>
                            <a:srgbClr val="333333"/>
                          </a:solidFill>
                          <a:effectLst/>
                          <a:latin typeface="Courier New"/>
                        </a:rPr>
                        <a:t>wait</a:t>
                      </a:r>
                    </a:p>
                  </a:txBody>
                  <a:tcPr marL="12700" marR="12700" marT="12700" marB="0" anchor="b"/>
                </a:tc>
                <a:tc>
                  <a:txBody>
                    <a:bodyPr/>
                    <a:lstStyle/>
                    <a:p>
                      <a:pPr algn="l" fontAlgn="b"/>
                      <a:r>
                        <a:rPr lang="en-US" sz="1400" b="0" i="0" u="none" strike="noStrike">
                          <a:solidFill>
                            <a:srgbClr val="333333"/>
                          </a:solidFill>
                          <a:effectLst/>
                          <a:latin typeface="Helvetica Neue"/>
                        </a:rPr>
                        <a:t>Specifies whether the service is single threaded or multi-threaded</a:t>
                      </a:r>
                    </a:p>
                  </a:txBody>
                  <a:tcPr marL="12700" marR="12700" marT="12700" marB="0" anchor="b"/>
                </a:tc>
              </a:tr>
              <a:tr h="284238">
                <a:tc>
                  <a:txBody>
                    <a:bodyPr/>
                    <a:lstStyle/>
                    <a:p>
                      <a:pPr algn="l" fontAlgn="b"/>
                      <a:r>
                        <a:rPr lang="en-US" sz="1400" b="0" i="0" u="none" strike="noStrike">
                          <a:solidFill>
                            <a:srgbClr val="333333"/>
                          </a:solidFill>
                          <a:effectLst/>
                          <a:latin typeface="Courier New"/>
                        </a:rPr>
                        <a:t>user</a:t>
                      </a:r>
                    </a:p>
                  </a:txBody>
                  <a:tcPr marL="12700" marR="12700" marT="12700" marB="0" anchor="b"/>
                </a:tc>
                <a:tc>
                  <a:txBody>
                    <a:bodyPr/>
                    <a:lstStyle/>
                    <a:p>
                      <a:pPr algn="l" fontAlgn="b"/>
                      <a:r>
                        <a:rPr lang="en-US" sz="1400" b="0" i="0" u="none" strike="noStrike">
                          <a:solidFill>
                            <a:srgbClr val="333333"/>
                          </a:solidFill>
                          <a:effectLst/>
                          <a:latin typeface="Helvetica Neue"/>
                        </a:rPr>
                        <a:t>Specifies the user</a:t>
                      </a:r>
                    </a:p>
                  </a:txBody>
                  <a:tcPr marL="12700" marR="12700" marT="12700" marB="0" anchor="b"/>
                </a:tc>
              </a:tr>
              <a:tr h="284238">
                <a:tc>
                  <a:txBody>
                    <a:bodyPr/>
                    <a:lstStyle/>
                    <a:p>
                      <a:pPr algn="l" fontAlgn="b"/>
                      <a:r>
                        <a:rPr lang="en-US" sz="1400" b="0" i="0" u="none" strike="noStrike">
                          <a:solidFill>
                            <a:srgbClr val="333333"/>
                          </a:solidFill>
                          <a:effectLst/>
                          <a:latin typeface="Courier New"/>
                        </a:rPr>
                        <a:t>group</a:t>
                      </a:r>
                    </a:p>
                  </a:txBody>
                  <a:tcPr marL="12700" marR="12700" marT="12700" marB="0" anchor="b"/>
                </a:tc>
                <a:tc>
                  <a:txBody>
                    <a:bodyPr/>
                    <a:lstStyle/>
                    <a:p>
                      <a:pPr algn="l" fontAlgn="b"/>
                      <a:r>
                        <a:rPr lang="en-US" sz="1400" b="0" i="0" u="none" strike="noStrike">
                          <a:solidFill>
                            <a:srgbClr val="333333"/>
                          </a:solidFill>
                          <a:effectLst/>
                          <a:latin typeface="Helvetica Neue"/>
                        </a:rPr>
                        <a:t>Specifies the group</a:t>
                      </a:r>
                    </a:p>
                  </a:txBody>
                  <a:tcPr marL="12700" marR="12700" marT="12700" marB="0" anchor="b"/>
                </a:tc>
              </a:tr>
              <a:tr h="284238">
                <a:tc>
                  <a:txBody>
                    <a:bodyPr/>
                    <a:lstStyle/>
                    <a:p>
                      <a:pPr algn="l" fontAlgn="b"/>
                      <a:r>
                        <a:rPr lang="en-US" sz="1400" b="0" i="0" u="none" strike="noStrike">
                          <a:solidFill>
                            <a:srgbClr val="333333"/>
                          </a:solidFill>
                          <a:effectLst/>
                          <a:latin typeface="Courier New"/>
                        </a:rPr>
                        <a:t>server</a:t>
                      </a:r>
                    </a:p>
                  </a:txBody>
                  <a:tcPr marL="12700" marR="12700" marT="12700" marB="0" anchor="b"/>
                </a:tc>
                <a:tc>
                  <a:txBody>
                    <a:bodyPr/>
                    <a:lstStyle/>
                    <a:p>
                      <a:pPr algn="l" fontAlgn="b"/>
                      <a:r>
                        <a:rPr lang="en-US" sz="1400" b="0" i="0" u="none" strike="noStrike" dirty="0">
                          <a:solidFill>
                            <a:srgbClr val="333333"/>
                          </a:solidFill>
                          <a:effectLst/>
                          <a:latin typeface="Helvetica Neue"/>
                        </a:rPr>
                        <a:t>Complete path of the server program</a:t>
                      </a:r>
                    </a:p>
                  </a:txBody>
                  <a:tcPr marL="12700" marR="12700" marT="12700" marB="0" anchor="b"/>
                </a:tc>
              </a:tr>
              <a:tr h="336802">
                <a:tc>
                  <a:txBody>
                    <a:bodyPr/>
                    <a:lstStyle/>
                    <a:p>
                      <a:pPr algn="l" fontAlgn="b"/>
                      <a:r>
                        <a:rPr lang="en-US" sz="1400" b="0" i="0" u="none" strike="noStrike">
                          <a:solidFill>
                            <a:srgbClr val="333333"/>
                          </a:solidFill>
                          <a:effectLst/>
                          <a:latin typeface="Courier New"/>
                        </a:rPr>
                        <a:t>only_from</a:t>
                      </a:r>
                    </a:p>
                  </a:txBody>
                  <a:tcPr marL="12700" marR="12700" marT="12700" marB="0" anchor="b"/>
                </a:tc>
                <a:tc>
                  <a:txBody>
                    <a:bodyPr/>
                    <a:lstStyle/>
                    <a:p>
                      <a:pPr algn="l" fontAlgn="b"/>
                      <a:r>
                        <a:rPr lang="en-US" sz="1400" b="0" i="0" u="none" strike="noStrike">
                          <a:solidFill>
                            <a:srgbClr val="333333"/>
                          </a:solidFill>
                          <a:effectLst/>
                          <a:latin typeface="Helvetica Neue"/>
                        </a:rPr>
                        <a:t>Host name or IP address allowed access to the server</a:t>
                      </a:r>
                    </a:p>
                  </a:txBody>
                  <a:tcPr marL="12700" marR="12700" marT="12700" marB="0" anchor="b"/>
                </a:tc>
              </a:tr>
              <a:tr h="336802">
                <a:tc>
                  <a:txBody>
                    <a:bodyPr/>
                    <a:lstStyle/>
                    <a:p>
                      <a:pPr algn="l" fontAlgn="b"/>
                      <a:r>
                        <a:rPr lang="en-US" sz="1400" b="0" i="0" u="none" strike="noStrike">
                          <a:solidFill>
                            <a:srgbClr val="333333"/>
                          </a:solidFill>
                          <a:effectLst/>
                          <a:latin typeface="Courier New"/>
                        </a:rPr>
                        <a:t>no_access</a:t>
                      </a:r>
                    </a:p>
                  </a:txBody>
                  <a:tcPr marL="12700" marR="12700" marT="12700" marB="0" anchor="b"/>
                </a:tc>
                <a:tc>
                  <a:txBody>
                    <a:bodyPr/>
                    <a:lstStyle/>
                    <a:p>
                      <a:pPr algn="l" fontAlgn="b"/>
                      <a:r>
                        <a:rPr lang="en-US" sz="1400" b="0" i="0" u="none" strike="noStrike">
                          <a:solidFill>
                            <a:srgbClr val="333333"/>
                          </a:solidFill>
                          <a:effectLst/>
                          <a:latin typeface="Helvetica Neue"/>
                        </a:rPr>
                        <a:t>Host name or IP address not allowed access to the server</a:t>
                      </a:r>
                    </a:p>
                  </a:txBody>
                  <a:tcPr marL="12700" marR="12700" marT="12700" marB="0" anchor="b"/>
                </a:tc>
              </a:tr>
              <a:tr h="336802">
                <a:tc>
                  <a:txBody>
                    <a:bodyPr/>
                    <a:lstStyle/>
                    <a:p>
                      <a:pPr algn="l" fontAlgn="b"/>
                      <a:r>
                        <a:rPr lang="en-US" sz="1400" b="0" i="0" u="none" strike="noStrike">
                          <a:solidFill>
                            <a:srgbClr val="333333"/>
                          </a:solidFill>
                          <a:effectLst/>
                          <a:latin typeface="Courier New"/>
                        </a:rPr>
                        <a:t>access_times</a:t>
                      </a:r>
                    </a:p>
                  </a:txBody>
                  <a:tcPr marL="12700" marR="12700" marT="12700" marB="0" anchor="b"/>
                </a:tc>
                <a:tc>
                  <a:txBody>
                    <a:bodyPr/>
                    <a:lstStyle/>
                    <a:p>
                      <a:pPr algn="l" fontAlgn="b"/>
                      <a:r>
                        <a:rPr lang="en-US" sz="1400" b="0" i="0" u="none" strike="noStrike">
                          <a:solidFill>
                            <a:srgbClr val="333333"/>
                          </a:solidFill>
                          <a:effectLst/>
                          <a:latin typeface="Helvetica Neue"/>
                        </a:rPr>
                        <a:t>Specifies the time range to access a service in </a:t>
                      </a:r>
                      <a:r>
                        <a:rPr lang="en-US" sz="1400" b="0" i="0" u="none" strike="noStrike">
                          <a:solidFill>
                            <a:srgbClr val="333333"/>
                          </a:solidFill>
                          <a:effectLst/>
                          <a:latin typeface="Courier New"/>
                        </a:rPr>
                        <a:t>HH:MM-HH:MM</a:t>
                      </a:r>
                      <a:r>
                        <a:rPr lang="en-US" sz="1400" b="0" i="0" u="none" strike="noStrike">
                          <a:solidFill>
                            <a:srgbClr val="333333"/>
                          </a:solidFill>
                          <a:effectLst/>
                          <a:latin typeface="Helvetica Neue"/>
                        </a:rPr>
                        <a:t>format</a:t>
                      </a:r>
                    </a:p>
                  </a:txBody>
                  <a:tcPr marL="12700" marR="12700" marT="12700" marB="0" anchor="b"/>
                </a:tc>
              </a:tr>
              <a:tr h="284238">
                <a:tc>
                  <a:txBody>
                    <a:bodyPr/>
                    <a:lstStyle/>
                    <a:p>
                      <a:pPr algn="l" fontAlgn="b"/>
                      <a:r>
                        <a:rPr lang="en-US" sz="1400" b="0" i="0" u="none" strike="noStrike">
                          <a:solidFill>
                            <a:srgbClr val="333333"/>
                          </a:solidFill>
                          <a:effectLst/>
                          <a:latin typeface="Courier New"/>
                        </a:rPr>
                        <a:t>log_on_failure</a:t>
                      </a:r>
                    </a:p>
                  </a:txBody>
                  <a:tcPr marL="12700" marR="12700" marT="12700" marB="0" anchor="b"/>
                </a:tc>
                <a:tc>
                  <a:txBody>
                    <a:bodyPr/>
                    <a:lstStyle/>
                    <a:p>
                      <a:pPr algn="l" fontAlgn="b"/>
                      <a:r>
                        <a:rPr lang="en-US" sz="1400" b="0" i="0" u="none" strike="noStrike">
                          <a:solidFill>
                            <a:srgbClr val="333333"/>
                          </a:solidFill>
                          <a:effectLst/>
                          <a:latin typeface="Helvetica Neue"/>
                        </a:rPr>
                        <a:t>Specifies the logging parameters</a:t>
                      </a:r>
                    </a:p>
                  </a:txBody>
                  <a:tcPr marL="12700" marR="12700" marT="12700" marB="0" anchor="b"/>
                </a:tc>
              </a:tr>
              <a:tr h="284238">
                <a:tc>
                  <a:txBody>
                    <a:bodyPr/>
                    <a:lstStyle/>
                    <a:p>
                      <a:pPr algn="l" fontAlgn="b"/>
                      <a:r>
                        <a:rPr lang="en-US" sz="1400" b="0" i="0" u="none" strike="noStrike">
                          <a:solidFill>
                            <a:srgbClr val="333333"/>
                          </a:solidFill>
                          <a:effectLst/>
                          <a:latin typeface="Courier New"/>
                        </a:rPr>
                        <a:t>disable</a:t>
                      </a:r>
                    </a:p>
                  </a:txBody>
                  <a:tcPr marL="12700" marR="12700" marT="12700" marB="0" anchor="b"/>
                </a:tc>
                <a:tc>
                  <a:txBody>
                    <a:bodyPr/>
                    <a:lstStyle/>
                    <a:p>
                      <a:pPr algn="l" fontAlgn="b"/>
                      <a:r>
                        <a:rPr lang="en-US" sz="1400" b="0" i="0" u="none" strike="noStrike" dirty="0">
                          <a:solidFill>
                            <a:srgbClr val="333333"/>
                          </a:solidFill>
                          <a:effectLst/>
                          <a:latin typeface="Helvetica Neue"/>
                        </a:rPr>
                        <a:t>Specifies if the service is disabled or not</a:t>
                      </a:r>
                    </a:p>
                  </a:txBody>
                  <a:tcPr marL="12700" marR="12700" marT="12700" marB="0" anchor="b"/>
                </a:tc>
              </a:tr>
            </a:tbl>
          </a:graphicData>
        </a:graphic>
      </p:graphicFrame>
    </p:spTree>
    <p:extLst>
      <p:ext uri="{BB962C8B-B14F-4D97-AF65-F5344CB8AC3E}">
        <p14:creationId xmlns:p14="http://schemas.microsoft.com/office/powerpoint/2010/main" val="121046495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a:t>xinetd</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If this file is changed, then the </a:t>
            </a:r>
            <a:r>
              <a:rPr lang="en-US" dirty="0" err="1"/>
              <a:t>xinetd</a:t>
            </a:r>
            <a:r>
              <a:rPr lang="en-US" dirty="0"/>
              <a:t> daemon should be restarted by an administrator by executing the following command:</a:t>
            </a:r>
          </a:p>
          <a:p>
            <a:pPr marL="0" indent="0">
              <a:buNone/>
            </a:pPr>
            <a:r>
              <a:rPr lang="en-US" b="1" dirty="0" smtClean="0"/>
              <a:t>	</a:t>
            </a:r>
            <a:r>
              <a:rPr lang="en-US" sz="2000" b="1" dirty="0" err="1" smtClean="0">
                <a:latin typeface="Courier New"/>
                <a:cs typeface="Courier New"/>
              </a:rPr>
              <a:t>root</a:t>
            </a:r>
            <a:r>
              <a:rPr lang="en-US" sz="2000" b="1" dirty="0" err="1">
                <a:latin typeface="Courier New"/>
                <a:cs typeface="Courier New"/>
              </a:rPr>
              <a:t>@localhost</a:t>
            </a:r>
            <a:r>
              <a:rPr lang="en-US" sz="2000" b="1" dirty="0">
                <a:latin typeface="Courier New"/>
                <a:cs typeface="Courier New"/>
              </a:rPr>
              <a:t>:~#</a:t>
            </a:r>
            <a:r>
              <a:rPr lang="en-US" sz="2000" dirty="0">
                <a:latin typeface="Courier New"/>
                <a:cs typeface="Courier New"/>
              </a:rPr>
              <a:t> /</a:t>
            </a:r>
            <a:r>
              <a:rPr lang="en-US" sz="2000" dirty="0" err="1">
                <a:latin typeface="Courier New"/>
                <a:cs typeface="Courier New"/>
              </a:rPr>
              <a:t>etc</a:t>
            </a:r>
            <a:r>
              <a:rPr lang="en-US" sz="2000" dirty="0">
                <a:latin typeface="Courier New"/>
                <a:cs typeface="Courier New"/>
              </a:rPr>
              <a:t>/</a:t>
            </a:r>
            <a:r>
              <a:rPr lang="en-US" sz="2000" dirty="0" err="1">
                <a:latin typeface="Courier New"/>
                <a:cs typeface="Courier New"/>
              </a:rPr>
              <a:t>init.d</a:t>
            </a:r>
            <a:r>
              <a:rPr lang="en-US" sz="2000" dirty="0">
                <a:latin typeface="Courier New"/>
                <a:cs typeface="Courier New"/>
              </a:rPr>
              <a:t>/</a:t>
            </a:r>
            <a:r>
              <a:rPr lang="en-US" sz="2000" dirty="0" err="1">
                <a:latin typeface="Courier New"/>
                <a:cs typeface="Courier New"/>
              </a:rPr>
              <a:t>xinetd</a:t>
            </a:r>
            <a:r>
              <a:rPr lang="en-US" sz="2000" dirty="0">
                <a:latin typeface="Courier New"/>
                <a:cs typeface="Courier New"/>
              </a:rPr>
              <a:t> restart</a:t>
            </a:r>
          </a:p>
        </p:txBody>
      </p:sp>
    </p:spTree>
    <p:extLst>
      <p:ext uri="{BB962C8B-B14F-4D97-AF65-F5344CB8AC3E}">
        <p14:creationId xmlns:p14="http://schemas.microsoft.com/office/powerpoint/2010/main" val="261900634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a:t>xinetd</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The key options for the </a:t>
            </a:r>
            <a:r>
              <a:rPr lang="en-US" dirty="0" err="1"/>
              <a:t>xinetd</a:t>
            </a:r>
            <a:r>
              <a:rPr lang="en-US" dirty="0"/>
              <a:t> daemon are as follows</a:t>
            </a:r>
            <a:r>
              <a:rPr lang="en-US" dirty="0" smtClean="0"/>
              <a:t>:</a:t>
            </a:r>
          </a:p>
          <a:p>
            <a:endParaRPr lang="en-US" dirty="0"/>
          </a:p>
          <a:p>
            <a:pPr marL="0" indent="0">
              <a:buNone/>
            </a:pPr>
            <a:endParaRPr lang="en-US" dirty="0"/>
          </a:p>
        </p:txBody>
      </p:sp>
      <p:graphicFrame>
        <p:nvGraphicFramePr>
          <p:cNvPr id="2" name="Table 1"/>
          <p:cNvGraphicFramePr>
            <a:graphicFrameLocks noGrp="1"/>
          </p:cNvGraphicFramePr>
          <p:nvPr>
            <p:extLst>
              <p:ext uri="{D42A27DB-BD31-4B8C-83A1-F6EECF244321}">
                <p14:modId xmlns:p14="http://schemas.microsoft.com/office/powerpoint/2010/main" val="4208067256"/>
              </p:ext>
            </p:extLst>
          </p:nvPr>
        </p:nvGraphicFramePr>
        <p:xfrm>
          <a:off x="457200" y="2950882"/>
          <a:ext cx="8229600" cy="1991359"/>
        </p:xfrm>
        <a:graphic>
          <a:graphicData uri="http://schemas.openxmlformats.org/drawingml/2006/table">
            <a:tbl>
              <a:tblPr firstRow="1" bandRow="1">
                <a:tableStyleId>{5C22544A-7EE6-4342-B048-85BDC9FD1C3A}</a:tableStyleId>
              </a:tblPr>
              <a:tblGrid>
                <a:gridCol w="2037976"/>
                <a:gridCol w="6191624"/>
              </a:tblGrid>
              <a:tr h="370840">
                <a:tc>
                  <a:txBody>
                    <a:bodyPr/>
                    <a:lstStyle/>
                    <a:p>
                      <a:pPr algn="l" fontAlgn="b"/>
                      <a:r>
                        <a:rPr lang="en-US" sz="1400" b="1" i="0" u="none" strike="noStrike" dirty="0">
                          <a:solidFill>
                            <a:srgbClr val="333333"/>
                          </a:solidFill>
                          <a:effectLst/>
                          <a:latin typeface="Helvetica Neue"/>
                        </a:rPr>
                        <a:t>Option</a:t>
                      </a:r>
                    </a:p>
                  </a:txBody>
                  <a:tcPr marL="12700" marR="12700" marT="12700" marB="0" anchor="b"/>
                </a:tc>
                <a:tc>
                  <a:txBody>
                    <a:bodyPr/>
                    <a:lstStyle/>
                    <a:p>
                      <a:pPr algn="l" fontAlgn="b"/>
                      <a:r>
                        <a:rPr lang="en-US" sz="1400" b="1" i="0" u="none" strike="noStrike">
                          <a:solidFill>
                            <a:srgbClr val="333333"/>
                          </a:solidFill>
                          <a:effectLst/>
                          <a:latin typeface="Helvetica Neue"/>
                        </a:rPr>
                        <a:t>Meaning</a:t>
                      </a:r>
                    </a:p>
                  </a:txBody>
                  <a:tcPr marL="12700" marR="12700" marT="12700" marB="0" anchor="b"/>
                </a:tc>
              </a:tr>
              <a:tr h="370840">
                <a:tc>
                  <a:txBody>
                    <a:bodyPr/>
                    <a:lstStyle/>
                    <a:p>
                      <a:pPr algn="l" fontAlgn="b"/>
                      <a:r>
                        <a:rPr lang="en-US" sz="1300" b="0" i="0" u="none" strike="noStrike">
                          <a:solidFill>
                            <a:srgbClr val="C7254E"/>
                          </a:solidFill>
                          <a:effectLst/>
                          <a:latin typeface="Courier New"/>
                        </a:rPr>
                        <a:t>-f</a:t>
                      </a:r>
                      <a:r>
                        <a:rPr lang="en-US" sz="1300" b="0" i="1" u="none" strike="noStrike">
                          <a:solidFill>
                            <a:srgbClr val="C7254E"/>
                          </a:solidFill>
                          <a:effectLst/>
                          <a:latin typeface="Courier New"/>
                        </a:rPr>
                        <a:t>config_file</a:t>
                      </a:r>
                      <a:endParaRPr lang="en-US" sz="1300" b="0" i="0" u="none" strike="noStrike">
                        <a:solidFill>
                          <a:srgbClr val="C7254E"/>
                        </a:solidFill>
                        <a:effectLst/>
                        <a:latin typeface="Courier New"/>
                      </a:endParaRPr>
                    </a:p>
                  </a:txBody>
                  <a:tcPr marL="12700" marR="12700" marT="12700" marB="0" anchor="b"/>
                </a:tc>
                <a:tc>
                  <a:txBody>
                    <a:bodyPr/>
                    <a:lstStyle/>
                    <a:p>
                      <a:pPr algn="l" fontAlgn="b"/>
                      <a:r>
                        <a:rPr lang="en-US" sz="1400" b="0" i="0" u="none" strike="noStrike">
                          <a:solidFill>
                            <a:srgbClr val="333333"/>
                          </a:solidFill>
                          <a:effectLst/>
                          <a:latin typeface="Helvetica Neue"/>
                        </a:rPr>
                        <a:t>Use the specified configuration file rather than the default file</a:t>
                      </a:r>
                      <a:r>
                        <a:rPr lang="en-US" sz="1400" b="0" i="0" u="none" strike="noStrike">
                          <a:solidFill>
                            <a:srgbClr val="333333"/>
                          </a:solidFill>
                          <a:effectLst/>
                          <a:latin typeface="Courier New"/>
                        </a:rPr>
                        <a:t>/etc/xinetd.conf</a:t>
                      </a:r>
                      <a:endParaRPr lang="en-US" sz="1400" b="0" i="0" u="none" strike="noStrike">
                        <a:solidFill>
                          <a:srgbClr val="333333"/>
                        </a:solidFill>
                        <a:effectLst/>
                        <a:latin typeface="Helvetica Neue"/>
                      </a:endParaRPr>
                    </a:p>
                  </a:txBody>
                  <a:tcPr marL="12700" marR="12700" marT="12700" marB="0" anchor="b"/>
                </a:tc>
              </a:tr>
              <a:tr h="370840">
                <a:tc>
                  <a:txBody>
                    <a:bodyPr/>
                    <a:lstStyle/>
                    <a:p>
                      <a:pPr algn="l" fontAlgn="b"/>
                      <a:r>
                        <a:rPr lang="en-US" sz="1300" b="0" i="0" u="none" strike="noStrike">
                          <a:solidFill>
                            <a:srgbClr val="C7254E"/>
                          </a:solidFill>
                          <a:effectLst/>
                          <a:latin typeface="Courier New"/>
                        </a:rPr>
                        <a:t>-dontfork</a:t>
                      </a:r>
                    </a:p>
                  </a:txBody>
                  <a:tcPr marL="12700" marR="12700" marT="12700" marB="0" anchor="b"/>
                </a:tc>
                <a:tc>
                  <a:txBody>
                    <a:bodyPr/>
                    <a:lstStyle/>
                    <a:p>
                      <a:pPr algn="l" fontAlgn="b"/>
                      <a:r>
                        <a:rPr lang="en-US" sz="1400" b="0" i="0" u="none" strike="noStrike">
                          <a:solidFill>
                            <a:srgbClr val="333333"/>
                          </a:solidFill>
                          <a:effectLst/>
                          <a:latin typeface="Helvetica Neue"/>
                        </a:rPr>
                        <a:t>Used when </a:t>
                      </a:r>
                      <a:r>
                        <a:rPr lang="en-US" sz="1400" b="0" i="0" u="none" strike="noStrike">
                          <a:solidFill>
                            <a:srgbClr val="333333"/>
                          </a:solidFill>
                          <a:effectLst/>
                          <a:latin typeface="Courier New"/>
                        </a:rPr>
                        <a:t>xinetd</a:t>
                      </a:r>
                      <a:r>
                        <a:rPr lang="en-US" sz="1400" b="0" i="0" u="none" strike="noStrike">
                          <a:solidFill>
                            <a:srgbClr val="333333"/>
                          </a:solidFill>
                          <a:effectLst/>
                          <a:latin typeface="Helvetica Neue"/>
                        </a:rPr>
                        <a:t> should be created as a foreground process</a:t>
                      </a:r>
                    </a:p>
                  </a:txBody>
                  <a:tcPr marL="12700" marR="12700" marT="12700" marB="0" anchor="b"/>
                </a:tc>
              </a:tr>
              <a:tr h="370840">
                <a:tc>
                  <a:txBody>
                    <a:bodyPr/>
                    <a:lstStyle/>
                    <a:p>
                      <a:pPr algn="l" fontAlgn="b"/>
                      <a:r>
                        <a:rPr lang="en-US" sz="1300" b="0" i="0" u="none" strike="noStrike">
                          <a:solidFill>
                            <a:srgbClr val="C7254E"/>
                          </a:solidFill>
                          <a:effectLst/>
                          <a:latin typeface="Courier New"/>
                        </a:rPr>
                        <a:t>-limit</a:t>
                      </a:r>
                      <a:r>
                        <a:rPr lang="en-US" sz="1300" b="0" i="1" u="none" strike="noStrike">
                          <a:solidFill>
                            <a:srgbClr val="C7254E"/>
                          </a:solidFill>
                          <a:effectLst/>
                          <a:latin typeface="Courier New"/>
                        </a:rPr>
                        <a:t>proc_limit</a:t>
                      </a:r>
                      <a:endParaRPr lang="en-US" sz="1300" b="0" i="0" u="none" strike="noStrike">
                        <a:solidFill>
                          <a:srgbClr val="C7254E"/>
                        </a:solidFill>
                        <a:effectLst/>
                        <a:latin typeface="Courier New"/>
                      </a:endParaRPr>
                    </a:p>
                  </a:txBody>
                  <a:tcPr marL="12700" marR="12700" marT="12700" marB="0" anchor="b"/>
                </a:tc>
                <a:tc>
                  <a:txBody>
                    <a:bodyPr/>
                    <a:lstStyle/>
                    <a:p>
                      <a:pPr algn="l" fontAlgn="b"/>
                      <a:r>
                        <a:rPr lang="en-US" sz="1400" b="0" i="0" u="none" strike="noStrike">
                          <a:solidFill>
                            <a:srgbClr val="333333"/>
                          </a:solidFill>
                          <a:effectLst/>
                          <a:latin typeface="Helvetica Neue"/>
                        </a:rPr>
                        <a:t>Sets the threshold for the maximum number of processes that can be initiated by </a:t>
                      </a:r>
                      <a:r>
                        <a:rPr lang="en-US" sz="1400" b="0" i="0" u="none" strike="noStrike">
                          <a:solidFill>
                            <a:srgbClr val="333333"/>
                          </a:solidFill>
                          <a:effectLst/>
                          <a:latin typeface="Courier New"/>
                        </a:rPr>
                        <a:t>xinetd</a:t>
                      </a:r>
                      <a:endParaRPr lang="en-US" sz="1400" b="0" i="0" u="none" strike="noStrike">
                        <a:solidFill>
                          <a:srgbClr val="333333"/>
                        </a:solidFill>
                        <a:effectLst/>
                        <a:latin typeface="Helvetica Neue"/>
                      </a:endParaRPr>
                    </a:p>
                  </a:txBody>
                  <a:tcPr marL="12700" marR="12700" marT="12700" marB="0" anchor="b"/>
                </a:tc>
              </a:tr>
              <a:tr h="370840">
                <a:tc>
                  <a:txBody>
                    <a:bodyPr/>
                    <a:lstStyle/>
                    <a:p>
                      <a:pPr algn="l" fontAlgn="b"/>
                      <a:r>
                        <a:rPr lang="en-US" sz="1300" b="0" i="0" u="none" strike="noStrike">
                          <a:solidFill>
                            <a:srgbClr val="C7254E"/>
                          </a:solidFill>
                          <a:effectLst/>
                          <a:latin typeface="Courier New"/>
                        </a:rPr>
                        <a:t>-filelog</a:t>
                      </a:r>
                      <a:r>
                        <a:rPr lang="en-US" sz="1300" b="0" i="1" u="none" strike="noStrike">
                          <a:solidFill>
                            <a:srgbClr val="C7254E"/>
                          </a:solidFill>
                          <a:effectLst/>
                          <a:latin typeface="Courier New"/>
                        </a:rPr>
                        <a:t>log_file</a:t>
                      </a:r>
                      <a:endParaRPr lang="en-US" sz="1300" b="0" i="0" u="none" strike="noStrike">
                        <a:solidFill>
                          <a:srgbClr val="C7254E"/>
                        </a:solidFill>
                        <a:effectLst/>
                        <a:latin typeface="Courier New"/>
                      </a:endParaRPr>
                    </a:p>
                  </a:txBody>
                  <a:tcPr marL="12700" marR="12700" marT="12700" marB="0" anchor="b"/>
                </a:tc>
                <a:tc>
                  <a:txBody>
                    <a:bodyPr/>
                    <a:lstStyle/>
                    <a:p>
                      <a:pPr algn="l" fontAlgn="b"/>
                      <a:r>
                        <a:rPr lang="en-US" sz="1400" b="0" i="0" u="none" strike="noStrike" dirty="0">
                          <a:solidFill>
                            <a:srgbClr val="333333"/>
                          </a:solidFill>
                          <a:effectLst/>
                          <a:latin typeface="Helvetica Neue"/>
                        </a:rPr>
                        <a:t>Append log messages to the specified file</a:t>
                      </a:r>
                    </a:p>
                  </a:txBody>
                  <a:tcPr marL="12700" marR="12700" marT="12700" marB="0" anchor="b"/>
                </a:tc>
              </a:tr>
            </a:tbl>
          </a:graphicData>
        </a:graphic>
      </p:graphicFrame>
    </p:spTree>
    <p:extLst>
      <p:ext uri="{BB962C8B-B14F-4D97-AF65-F5344CB8AC3E}">
        <p14:creationId xmlns:p14="http://schemas.microsoft.com/office/powerpoint/2010/main" val="283785816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Configuring TCP Wrappers</a:t>
            </a:r>
          </a:p>
        </p:txBody>
      </p:sp>
      <p:sp>
        <p:nvSpPr>
          <p:cNvPr id="5" name="Content Placeholder 4"/>
          <p:cNvSpPr>
            <a:spLocks noGrp="1"/>
          </p:cNvSpPr>
          <p:nvPr>
            <p:ph sz="half" idx="1"/>
          </p:nvPr>
        </p:nvSpPr>
        <p:spPr>
          <a:xfrm>
            <a:off x="457200" y="1600200"/>
            <a:ext cx="8229600" cy="4525963"/>
          </a:xfrm>
        </p:spPr>
        <p:txBody>
          <a:bodyPr/>
          <a:lstStyle/>
          <a:p>
            <a:r>
              <a:rPr lang="en-US" dirty="0"/>
              <a:t>TCP Wrappers is a host-based access control system that extends the abilities of </a:t>
            </a:r>
            <a:r>
              <a:rPr lang="en-US" dirty="0" err="1"/>
              <a:t>xinetd</a:t>
            </a:r>
            <a:r>
              <a:rPr lang="en-US" dirty="0"/>
              <a:t> to provide an additional layer of security by defining which hosts can access </a:t>
            </a:r>
            <a:r>
              <a:rPr lang="en-US" i="1" dirty="0"/>
              <a:t>wrapped</a:t>
            </a:r>
            <a:r>
              <a:rPr lang="en-US" dirty="0"/>
              <a:t> network services</a:t>
            </a:r>
            <a:r>
              <a:rPr lang="en-US" dirty="0" smtClean="0"/>
              <a:t>.</a:t>
            </a:r>
          </a:p>
          <a:p>
            <a:r>
              <a:rPr lang="en-US" dirty="0" smtClean="0"/>
              <a:t> </a:t>
            </a:r>
            <a:r>
              <a:rPr lang="en-US" dirty="0"/>
              <a:t>A </a:t>
            </a:r>
            <a:r>
              <a:rPr lang="en-US" i="1" dirty="0"/>
              <a:t>wrapper</a:t>
            </a:r>
            <a:r>
              <a:rPr lang="en-US" dirty="0"/>
              <a:t> is a network service, which is accessed via a proxy or </a:t>
            </a:r>
            <a:r>
              <a:rPr lang="en-US" i="1" dirty="0"/>
              <a:t>front end</a:t>
            </a:r>
            <a:r>
              <a:rPr lang="en-US" dirty="0"/>
              <a:t> service. </a:t>
            </a:r>
            <a:endParaRPr lang="en-US" dirty="0" smtClean="0"/>
          </a:p>
          <a:p>
            <a:r>
              <a:rPr lang="en-US" dirty="0" smtClean="0"/>
              <a:t>TCP </a:t>
            </a:r>
            <a:r>
              <a:rPr lang="en-US" dirty="0"/>
              <a:t>Wrappers should be used in conjunction with a firewall and other security enhancements.</a:t>
            </a:r>
          </a:p>
        </p:txBody>
      </p:sp>
    </p:spTree>
    <p:extLst>
      <p:ext uri="{BB962C8B-B14F-4D97-AF65-F5344CB8AC3E}">
        <p14:creationId xmlns:p14="http://schemas.microsoft.com/office/powerpoint/2010/main" val="128500818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a:t>Configuring TCP Wrappers</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Some of the common Linux applications that are compiled with </a:t>
            </a:r>
            <a:r>
              <a:rPr lang="en-US" dirty="0" err="1"/>
              <a:t>tcp_wrappers</a:t>
            </a:r>
            <a:r>
              <a:rPr lang="en-US" dirty="0"/>
              <a:t> </a:t>
            </a:r>
            <a:r>
              <a:rPr lang="en-US" dirty="0" smtClean="0"/>
              <a:t>include:</a:t>
            </a:r>
          </a:p>
          <a:p>
            <a:pPr lvl="1"/>
            <a:r>
              <a:rPr lang="en-US" dirty="0" smtClean="0"/>
              <a:t> </a:t>
            </a:r>
            <a:r>
              <a:rPr lang="en-US" dirty="0" err="1" smtClean="0"/>
              <a:t>xinetd</a:t>
            </a:r>
            <a:endParaRPr lang="en-US" dirty="0"/>
          </a:p>
          <a:p>
            <a:pPr lvl="1"/>
            <a:r>
              <a:rPr lang="en-US" dirty="0" err="1"/>
              <a:t>s</a:t>
            </a:r>
            <a:r>
              <a:rPr lang="en-US" dirty="0" err="1" smtClean="0"/>
              <a:t>endmail</a:t>
            </a:r>
            <a:r>
              <a:rPr lang="en-US" dirty="0" smtClean="0"/>
              <a:t> </a:t>
            </a:r>
          </a:p>
          <a:p>
            <a:pPr lvl="1"/>
            <a:r>
              <a:rPr lang="en-US" dirty="0" err="1" smtClean="0"/>
              <a:t>sshd</a:t>
            </a:r>
            <a:r>
              <a:rPr lang="en-US" dirty="0" smtClean="0"/>
              <a:t> </a:t>
            </a:r>
            <a:r>
              <a:rPr lang="en-US" dirty="0"/>
              <a:t>(Secure Shell daemon).</a:t>
            </a:r>
          </a:p>
        </p:txBody>
      </p:sp>
    </p:spTree>
    <p:extLst>
      <p:ext uri="{BB962C8B-B14F-4D97-AF65-F5344CB8AC3E}">
        <p14:creationId xmlns:p14="http://schemas.microsoft.com/office/powerpoint/2010/main" val="349192481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a:t>Configuring TCP Wrappers</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The </a:t>
            </a:r>
            <a:r>
              <a:rPr lang="en-US" dirty="0" err="1"/>
              <a:t>tcp_wrappers</a:t>
            </a:r>
            <a:r>
              <a:rPr lang="en-US" dirty="0"/>
              <a:t> package is used to provide access control to network services</a:t>
            </a:r>
            <a:r>
              <a:rPr lang="en-US" dirty="0" smtClean="0"/>
              <a:t>.</a:t>
            </a:r>
          </a:p>
          <a:p>
            <a:r>
              <a:rPr lang="en-US" dirty="0" smtClean="0"/>
              <a:t> </a:t>
            </a:r>
            <a:r>
              <a:rPr lang="en-US" dirty="0"/>
              <a:t>For a regular network service to a TCP wrapped service, it must be compiled using the /</a:t>
            </a:r>
            <a:r>
              <a:rPr lang="en-US" dirty="0" err="1"/>
              <a:t>usr</a:t>
            </a:r>
            <a:r>
              <a:rPr lang="en-US" dirty="0"/>
              <a:t>/lib/</a:t>
            </a:r>
            <a:r>
              <a:rPr lang="en-US" dirty="0" err="1"/>
              <a:t>libwrap.a</a:t>
            </a:r>
            <a:r>
              <a:rPr lang="en-US" dirty="0"/>
              <a:t> library. </a:t>
            </a:r>
            <a:endParaRPr lang="en-US" dirty="0" smtClean="0"/>
          </a:p>
          <a:p>
            <a:r>
              <a:rPr lang="en-US" dirty="0" smtClean="0"/>
              <a:t>One </a:t>
            </a:r>
            <a:r>
              <a:rPr lang="en-US" dirty="0"/>
              <a:t>method used to determine if a service is a TCP wrapped service is to use the strings command to display the plain text of a binary executable and search for the term </a:t>
            </a:r>
            <a:r>
              <a:rPr lang="en-US" dirty="0" err="1"/>
              <a:t>hosts_access</a:t>
            </a:r>
            <a:r>
              <a:rPr lang="en-US" dirty="0"/>
              <a:t>. </a:t>
            </a:r>
            <a:endParaRPr lang="en-US" dirty="0" smtClean="0"/>
          </a:p>
          <a:p>
            <a:r>
              <a:rPr lang="en-US" dirty="0" smtClean="0"/>
              <a:t>If </a:t>
            </a:r>
            <a:r>
              <a:rPr lang="en-US" dirty="0"/>
              <a:t>the term </a:t>
            </a:r>
            <a:r>
              <a:rPr lang="en-US" dirty="0" err="1"/>
              <a:t>hosts_access</a:t>
            </a:r>
            <a:r>
              <a:rPr lang="en-US" dirty="0"/>
              <a:t> exists, the service is TCP wrapped. </a:t>
            </a:r>
          </a:p>
        </p:txBody>
      </p:sp>
    </p:spTree>
    <p:extLst>
      <p:ext uri="{BB962C8B-B14F-4D97-AF65-F5344CB8AC3E}">
        <p14:creationId xmlns:p14="http://schemas.microsoft.com/office/powerpoint/2010/main" val="63084304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a:t>Configuring TCP Wrappers</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A second method to verify if a program is compiled with </a:t>
            </a:r>
            <a:r>
              <a:rPr lang="en-US" dirty="0" err="1"/>
              <a:t>tcp_wrappers</a:t>
            </a:r>
            <a:r>
              <a:rPr lang="en-US" dirty="0"/>
              <a:t> is to execute the </a:t>
            </a:r>
            <a:r>
              <a:rPr lang="en-US" dirty="0" err="1"/>
              <a:t>ldd</a:t>
            </a:r>
            <a:r>
              <a:rPr lang="en-US" dirty="0"/>
              <a:t> (list dynamic dependencies) command:</a:t>
            </a:r>
          </a:p>
          <a:p>
            <a:pPr marL="0" indent="0">
              <a:buNone/>
            </a:pPr>
            <a:r>
              <a:rPr lang="en-US" dirty="0" smtClean="0"/>
              <a:t>	</a:t>
            </a:r>
            <a:r>
              <a:rPr lang="en-US" dirty="0" err="1" smtClean="0">
                <a:latin typeface="Courier New"/>
                <a:cs typeface="Courier New"/>
              </a:rPr>
              <a:t>ldd</a:t>
            </a:r>
            <a:r>
              <a:rPr lang="en-US" dirty="0" smtClean="0">
                <a:latin typeface="Courier New"/>
                <a:cs typeface="Courier New"/>
              </a:rPr>
              <a:t> </a:t>
            </a:r>
            <a:r>
              <a:rPr lang="en-US" i="1" dirty="0" err="1">
                <a:latin typeface="Courier New"/>
                <a:cs typeface="Courier New"/>
              </a:rPr>
              <a:t>program_name</a:t>
            </a:r>
            <a:r>
              <a:rPr lang="en-US" dirty="0">
                <a:latin typeface="Courier New"/>
                <a:cs typeface="Courier New"/>
              </a:rPr>
              <a:t> | </a:t>
            </a:r>
            <a:r>
              <a:rPr lang="en-US" dirty="0" err="1">
                <a:latin typeface="Courier New"/>
                <a:cs typeface="Courier New"/>
              </a:rPr>
              <a:t>grep</a:t>
            </a:r>
            <a:r>
              <a:rPr lang="en-US" dirty="0">
                <a:latin typeface="Courier New"/>
                <a:cs typeface="Courier New"/>
              </a:rPr>
              <a:t> </a:t>
            </a:r>
            <a:r>
              <a:rPr lang="en-US" dirty="0" err="1">
                <a:latin typeface="Courier New"/>
                <a:cs typeface="Courier New"/>
              </a:rPr>
              <a:t>libwrap</a:t>
            </a:r>
            <a:endParaRPr lang="en-US" dirty="0">
              <a:latin typeface="Courier New"/>
              <a:cs typeface="Courier New"/>
            </a:endParaRPr>
          </a:p>
          <a:p>
            <a:r>
              <a:rPr lang="en-US" dirty="0"/>
              <a:t>If the output of the </a:t>
            </a:r>
            <a:r>
              <a:rPr lang="en-US" dirty="0" err="1"/>
              <a:t>ldd</a:t>
            </a:r>
            <a:r>
              <a:rPr lang="en-US" dirty="0"/>
              <a:t> command contains </a:t>
            </a:r>
            <a:r>
              <a:rPr lang="en-US" dirty="0" err="1"/>
              <a:t>libwrap</a:t>
            </a:r>
            <a:r>
              <a:rPr lang="en-US" dirty="0"/>
              <a:t>, then the service supports TCP wrappers. </a:t>
            </a:r>
          </a:p>
        </p:txBody>
      </p:sp>
    </p:spTree>
    <p:extLst>
      <p:ext uri="{BB962C8B-B14F-4D97-AF65-F5344CB8AC3E}">
        <p14:creationId xmlns:p14="http://schemas.microsoft.com/office/powerpoint/2010/main" val="362603162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a:t>Configuring TCP Wrappers</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The </a:t>
            </a:r>
            <a:r>
              <a:rPr lang="en-US" dirty="0" err="1"/>
              <a:t>tcp_wrapper</a:t>
            </a:r>
            <a:r>
              <a:rPr lang="en-US" dirty="0"/>
              <a:t> library uses two files, the /</a:t>
            </a:r>
            <a:r>
              <a:rPr lang="en-US" dirty="0" err="1"/>
              <a:t>etc</a:t>
            </a:r>
            <a:r>
              <a:rPr lang="en-US" dirty="0"/>
              <a:t>/</a:t>
            </a:r>
            <a:r>
              <a:rPr lang="en-US" dirty="0" err="1"/>
              <a:t>hosts.allow</a:t>
            </a:r>
            <a:r>
              <a:rPr lang="en-US" dirty="0"/>
              <a:t> and /</a:t>
            </a:r>
            <a:r>
              <a:rPr lang="en-US" dirty="0" err="1"/>
              <a:t>etc</a:t>
            </a:r>
            <a:r>
              <a:rPr lang="en-US" dirty="0"/>
              <a:t>/</a:t>
            </a:r>
            <a:r>
              <a:rPr lang="en-US" dirty="0" err="1"/>
              <a:t>hosts.deny</a:t>
            </a:r>
            <a:r>
              <a:rPr lang="en-US" dirty="0"/>
              <a:t> files, to control access</a:t>
            </a:r>
            <a:r>
              <a:rPr lang="en-US" dirty="0" smtClean="0"/>
              <a:t>.</a:t>
            </a:r>
          </a:p>
          <a:p>
            <a:r>
              <a:rPr lang="en-US" dirty="0" smtClean="0"/>
              <a:t> </a:t>
            </a:r>
            <a:r>
              <a:rPr lang="en-US" dirty="0"/>
              <a:t>These files contain rules that match service and hosts (or network) to either grant or deny access to the specified service</a:t>
            </a:r>
            <a:r>
              <a:rPr lang="en-US" dirty="0" smtClean="0"/>
              <a:t>.</a:t>
            </a:r>
          </a:p>
          <a:p>
            <a:r>
              <a:rPr lang="en-US" dirty="0"/>
              <a:t>The </a:t>
            </a:r>
            <a:r>
              <a:rPr lang="en-US" dirty="0" err="1"/>
              <a:t>hosts.allow</a:t>
            </a:r>
            <a:r>
              <a:rPr lang="en-US" dirty="0"/>
              <a:t> file has precedence over the </a:t>
            </a:r>
            <a:r>
              <a:rPr lang="en-US" dirty="0" err="1"/>
              <a:t>hosts.deny</a:t>
            </a:r>
            <a:r>
              <a:rPr lang="en-US" dirty="0"/>
              <a:t> file as the rules in the </a:t>
            </a:r>
            <a:r>
              <a:rPr lang="en-US" dirty="0" err="1"/>
              <a:t>hosts.allow</a:t>
            </a:r>
            <a:r>
              <a:rPr lang="en-US" dirty="0"/>
              <a:t> file are parsed first. </a:t>
            </a:r>
          </a:p>
        </p:txBody>
      </p:sp>
    </p:spTree>
    <p:extLst>
      <p:ext uri="{BB962C8B-B14F-4D97-AF65-F5344CB8AC3E}">
        <p14:creationId xmlns:p14="http://schemas.microsoft.com/office/powerpoint/2010/main" val="88787131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Introduction</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It is the responsibility of the system administrator to secure each host on the organization's network</a:t>
            </a:r>
            <a:r>
              <a:rPr lang="en-US" dirty="0" smtClean="0"/>
              <a:t>.</a:t>
            </a:r>
          </a:p>
          <a:p>
            <a:r>
              <a:rPr lang="en-US" dirty="0" smtClean="0"/>
              <a:t> </a:t>
            </a:r>
            <a:r>
              <a:rPr lang="en-US" dirty="0"/>
              <a:t>The security measures can be implemented at the entry points of network services, since the majority of threats to the system are from sources which can access the host via the network. </a:t>
            </a:r>
            <a:endParaRPr lang="en-US" dirty="0" smtClean="0"/>
          </a:p>
          <a:p>
            <a:r>
              <a:rPr lang="en-US" dirty="0" smtClean="0"/>
              <a:t>This </a:t>
            </a:r>
            <a:r>
              <a:rPr lang="en-US" dirty="0"/>
              <a:t>chapter will look closely at two “super servers” that are designed to protect the network and reduce the number of continuously running servers: </a:t>
            </a:r>
            <a:r>
              <a:rPr lang="en-US" dirty="0" err="1"/>
              <a:t>inetd</a:t>
            </a:r>
            <a:r>
              <a:rPr lang="en-US" dirty="0"/>
              <a:t> and </a:t>
            </a:r>
            <a:r>
              <a:rPr lang="en-US" dirty="0" err="1"/>
              <a:t>xinetd</a:t>
            </a:r>
            <a:r>
              <a:rPr lang="en-US" dirty="0"/>
              <a:t>.</a:t>
            </a:r>
          </a:p>
        </p:txBody>
      </p:sp>
    </p:spTree>
    <p:extLst>
      <p:ext uri="{BB962C8B-B14F-4D97-AF65-F5344CB8AC3E}">
        <p14:creationId xmlns:p14="http://schemas.microsoft.com/office/powerpoint/2010/main" val="356106846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a:t>Configuring TCP Wrappers</a:t>
            </a:r>
            <a:endParaRPr lang="en-US" dirty="0"/>
          </a:p>
        </p:txBody>
      </p:sp>
      <p:sp>
        <p:nvSpPr>
          <p:cNvPr id="5" name="Content Placeholder 4"/>
          <p:cNvSpPr>
            <a:spLocks noGrp="1"/>
          </p:cNvSpPr>
          <p:nvPr>
            <p:ph sz="half" idx="1"/>
          </p:nvPr>
        </p:nvSpPr>
        <p:spPr>
          <a:xfrm>
            <a:off x="457200" y="1600200"/>
            <a:ext cx="3397624" cy="4525963"/>
          </a:xfrm>
        </p:spPr>
        <p:txBody>
          <a:bodyPr/>
          <a:lstStyle/>
          <a:p>
            <a:r>
              <a:rPr lang="en-US" dirty="0"/>
              <a:t>The flow chart for a packet request looks like the following:</a:t>
            </a:r>
          </a:p>
        </p:txBody>
      </p:sp>
      <p:pic>
        <p:nvPicPr>
          <p:cNvPr id="2" name="Picture 1"/>
          <p:cNvPicPr>
            <a:picLocks noChangeAspect="1"/>
          </p:cNvPicPr>
          <p:nvPr/>
        </p:nvPicPr>
        <p:blipFill>
          <a:blip r:embed="rId2"/>
          <a:stretch>
            <a:fillRect/>
          </a:stretch>
        </p:blipFill>
        <p:spPr>
          <a:xfrm>
            <a:off x="4135702" y="1253566"/>
            <a:ext cx="4551098" cy="5007068"/>
          </a:xfrm>
          <a:prstGeom prst="rect">
            <a:avLst/>
          </a:prstGeom>
        </p:spPr>
      </p:pic>
    </p:spTree>
    <p:extLst>
      <p:ext uri="{BB962C8B-B14F-4D97-AF65-F5344CB8AC3E}">
        <p14:creationId xmlns:p14="http://schemas.microsoft.com/office/powerpoint/2010/main" val="30648997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Denying Access to Users</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The /</a:t>
            </a:r>
            <a:r>
              <a:rPr lang="en-US" dirty="0" err="1"/>
              <a:t>etc</a:t>
            </a:r>
            <a:r>
              <a:rPr lang="en-US" dirty="0"/>
              <a:t>/</a:t>
            </a:r>
            <a:r>
              <a:rPr lang="en-US" dirty="0" err="1"/>
              <a:t>nologin</a:t>
            </a:r>
            <a:r>
              <a:rPr lang="en-US" dirty="0"/>
              <a:t> file is used to prevent all users except root from logging on to the system</a:t>
            </a:r>
            <a:r>
              <a:rPr lang="en-US" dirty="0" smtClean="0"/>
              <a:t>.</a:t>
            </a:r>
          </a:p>
          <a:p>
            <a:r>
              <a:rPr lang="en-US" dirty="0"/>
              <a:t>The system administrator can create the file by using a text editor or by executing a command similar to the </a:t>
            </a:r>
            <a:r>
              <a:rPr lang="en-US" dirty="0" smtClean="0"/>
              <a:t>following:</a:t>
            </a:r>
          </a:p>
          <a:p>
            <a:pPr marL="457200" lvl="1" indent="0">
              <a:buNone/>
            </a:pPr>
            <a:r>
              <a:rPr lang="en-US" b="1" dirty="0" err="1" smtClean="0">
                <a:latin typeface="Courier New"/>
                <a:cs typeface="Courier New"/>
              </a:rPr>
              <a:t>root</a:t>
            </a:r>
            <a:r>
              <a:rPr lang="en-US" b="1" dirty="0" err="1">
                <a:latin typeface="Courier New"/>
                <a:cs typeface="Courier New"/>
              </a:rPr>
              <a:t>@localhost</a:t>
            </a:r>
            <a:r>
              <a:rPr lang="en-US" b="1" dirty="0">
                <a:latin typeface="Courier New"/>
                <a:cs typeface="Courier New"/>
              </a:rPr>
              <a:t>:~#</a:t>
            </a:r>
            <a:r>
              <a:rPr lang="en-US" dirty="0">
                <a:latin typeface="Courier New"/>
                <a:cs typeface="Courier New"/>
              </a:rPr>
              <a:t> echo 'System down for maintenance until 2pm' &gt; /</a:t>
            </a:r>
            <a:r>
              <a:rPr lang="en-US" dirty="0" err="1">
                <a:latin typeface="Courier New"/>
                <a:cs typeface="Courier New"/>
              </a:rPr>
              <a:t>etc</a:t>
            </a:r>
            <a:r>
              <a:rPr lang="en-US" dirty="0">
                <a:latin typeface="Courier New"/>
                <a:cs typeface="Courier New"/>
              </a:rPr>
              <a:t>/</a:t>
            </a:r>
            <a:r>
              <a:rPr lang="en-US" dirty="0" err="1">
                <a:latin typeface="Courier New"/>
                <a:cs typeface="Courier New"/>
              </a:rPr>
              <a:t>nologin</a:t>
            </a:r>
            <a:r>
              <a:rPr lang="en-US" dirty="0"/>
              <a:t> </a:t>
            </a:r>
            <a:endParaRPr lang="en-US" dirty="0" smtClean="0"/>
          </a:p>
          <a:p>
            <a:r>
              <a:rPr lang="en-US" dirty="0"/>
              <a:t>If a user other than root tries to login to the system, the contents of the /</a:t>
            </a:r>
            <a:r>
              <a:rPr lang="en-US" dirty="0" err="1"/>
              <a:t>etc</a:t>
            </a:r>
            <a:r>
              <a:rPr lang="en-US" dirty="0"/>
              <a:t>/</a:t>
            </a:r>
            <a:r>
              <a:rPr lang="en-US" dirty="0" err="1"/>
              <a:t>nologin</a:t>
            </a:r>
            <a:r>
              <a:rPr lang="en-US" dirty="0"/>
              <a:t> file are displayed on the user’s terminal and login is denied.</a:t>
            </a:r>
            <a:endParaRPr lang="en-US" dirty="0" smtClean="0"/>
          </a:p>
        </p:txBody>
      </p:sp>
    </p:spTree>
    <p:extLst>
      <p:ext uri="{BB962C8B-B14F-4D97-AF65-F5344CB8AC3E}">
        <p14:creationId xmlns:p14="http://schemas.microsoft.com/office/powerpoint/2010/main" val="177367068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dirty="0" err="1"/>
              <a:t>Init</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The </a:t>
            </a:r>
            <a:r>
              <a:rPr lang="en-US" dirty="0" err="1"/>
              <a:t>init</a:t>
            </a:r>
            <a:r>
              <a:rPr lang="en-US" dirty="0"/>
              <a:t> (initialization) process is the heart of the operating </a:t>
            </a:r>
            <a:r>
              <a:rPr lang="en-US" dirty="0" smtClean="0"/>
              <a:t>system.</a:t>
            </a:r>
          </a:p>
          <a:p>
            <a:r>
              <a:rPr lang="en-US" dirty="0" smtClean="0"/>
              <a:t>It </a:t>
            </a:r>
            <a:r>
              <a:rPr lang="en-US" dirty="0"/>
              <a:t>is the first process started by the kernel, hence it is given the PID (Process ID) of 1. </a:t>
            </a:r>
            <a:endParaRPr lang="en-US" dirty="0" smtClean="0"/>
          </a:p>
          <a:p>
            <a:r>
              <a:rPr lang="en-US" dirty="0" smtClean="0"/>
              <a:t>The </a:t>
            </a:r>
            <a:r>
              <a:rPr lang="en-US" dirty="0" err="1"/>
              <a:t>init</a:t>
            </a:r>
            <a:r>
              <a:rPr lang="en-US" dirty="0"/>
              <a:t> process reads the /</a:t>
            </a:r>
            <a:r>
              <a:rPr lang="en-US" dirty="0" err="1"/>
              <a:t>etc</a:t>
            </a:r>
            <a:r>
              <a:rPr lang="en-US" dirty="0"/>
              <a:t>/</a:t>
            </a:r>
            <a:r>
              <a:rPr lang="en-US" dirty="0" err="1"/>
              <a:t>inittab</a:t>
            </a:r>
            <a:r>
              <a:rPr lang="en-US" dirty="0"/>
              <a:t> file that defines the system’s initialization process, including which services and programs start during </a:t>
            </a:r>
            <a:r>
              <a:rPr lang="en-US" dirty="0" err="1"/>
              <a:t>bootup</a:t>
            </a:r>
            <a:r>
              <a:rPr lang="en-US" dirty="0"/>
              <a:t> and the default </a:t>
            </a:r>
            <a:r>
              <a:rPr lang="en-US" i="1" dirty="0"/>
              <a:t>run level</a:t>
            </a:r>
            <a:r>
              <a:rPr lang="en-US" dirty="0"/>
              <a:t> of the system. </a:t>
            </a:r>
            <a:endParaRPr lang="en-US" dirty="0" smtClean="0"/>
          </a:p>
          <a:p>
            <a:r>
              <a:rPr lang="en-US" dirty="0" smtClean="0"/>
              <a:t>Run </a:t>
            </a:r>
            <a:r>
              <a:rPr lang="en-US" dirty="0"/>
              <a:t>levels are functional states of the operating system that define what features and services are available.</a:t>
            </a:r>
          </a:p>
        </p:txBody>
      </p:sp>
    </p:spTree>
    <p:extLst>
      <p:ext uri="{BB962C8B-B14F-4D97-AF65-F5344CB8AC3E}">
        <p14:creationId xmlns:p14="http://schemas.microsoft.com/office/powerpoint/2010/main" val="81017620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a:t>Init</a:t>
            </a:r>
            <a:endParaRPr lang="en-US" dirty="0"/>
          </a:p>
        </p:txBody>
      </p:sp>
      <p:graphicFrame>
        <p:nvGraphicFramePr>
          <p:cNvPr id="2" name="Content Placeholder 1"/>
          <p:cNvGraphicFramePr>
            <a:graphicFrameLocks noGrp="1"/>
          </p:cNvGraphicFramePr>
          <p:nvPr>
            <p:ph sz="half" idx="1"/>
            <p:extLst>
              <p:ext uri="{D42A27DB-BD31-4B8C-83A1-F6EECF244321}">
                <p14:modId xmlns:p14="http://schemas.microsoft.com/office/powerpoint/2010/main" val="1289033667"/>
              </p:ext>
            </p:extLst>
          </p:nvPr>
        </p:nvGraphicFramePr>
        <p:xfrm>
          <a:off x="457200" y="1600200"/>
          <a:ext cx="8229600" cy="4127499"/>
        </p:xfrm>
        <a:graphic>
          <a:graphicData uri="http://schemas.openxmlformats.org/drawingml/2006/table">
            <a:tbl>
              <a:tblPr firstRow="1" bandRow="1">
                <a:tableStyleId>{5C22544A-7EE6-4342-B048-85BDC9FD1C3A}</a:tableStyleId>
              </a:tblPr>
              <a:tblGrid>
                <a:gridCol w="977153"/>
                <a:gridCol w="3496235"/>
                <a:gridCol w="3756212"/>
              </a:tblGrid>
              <a:tr h="370840">
                <a:tc>
                  <a:txBody>
                    <a:bodyPr/>
                    <a:lstStyle/>
                    <a:p>
                      <a:pPr algn="l" fontAlgn="b"/>
                      <a:r>
                        <a:rPr lang="en-US" sz="1400" b="1" i="0" u="none" strike="noStrike" dirty="0">
                          <a:solidFill>
                            <a:srgbClr val="333333"/>
                          </a:solidFill>
                          <a:effectLst/>
                          <a:latin typeface="Helvetica Neue"/>
                        </a:rPr>
                        <a:t>Run Level</a:t>
                      </a:r>
                    </a:p>
                  </a:txBody>
                  <a:tcPr marL="12700" marR="12700" marT="12700" marB="0" anchor="b"/>
                </a:tc>
                <a:tc>
                  <a:txBody>
                    <a:bodyPr/>
                    <a:lstStyle/>
                    <a:p>
                      <a:pPr algn="l" fontAlgn="b"/>
                      <a:r>
                        <a:rPr lang="en-US" sz="1400" b="1" i="0" u="none" strike="noStrike">
                          <a:solidFill>
                            <a:srgbClr val="333333"/>
                          </a:solidFill>
                          <a:effectLst/>
                          <a:latin typeface="Helvetica Neue"/>
                        </a:rPr>
                        <a:t>Debian-based Systems</a:t>
                      </a:r>
                    </a:p>
                  </a:txBody>
                  <a:tcPr marL="12700" marR="12700" marT="12700" marB="0" anchor="b"/>
                </a:tc>
                <a:tc>
                  <a:txBody>
                    <a:bodyPr/>
                    <a:lstStyle/>
                    <a:p>
                      <a:pPr algn="l" fontAlgn="b"/>
                      <a:r>
                        <a:rPr lang="en-US" sz="1400" b="1" i="0" u="none" strike="noStrike">
                          <a:solidFill>
                            <a:srgbClr val="333333"/>
                          </a:solidFill>
                          <a:effectLst/>
                          <a:latin typeface="Helvetica Neue"/>
                        </a:rPr>
                        <a:t>Red Hat-based Systems</a:t>
                      </a:r>
                    </a:p>
                  </a:txBody>
                  <a:tcPr marL="12700" marR="12700" marT="12700" marB="0" anchor="b"/>
                </a:tc>
              </a:tr>
              <a:tr h="370840">
                <a:tc>
                  <a:txBody>
                    <a:bodyPr/>
                    <a:lstStyle/>
                    <a:p>
                      <a:pPr algn="r" fontAlgn="b"/>
                      <a:r>
                        <a:rPr lang="en-US" sz="1400" b="0" i="0" u="none" strike="noStrike">
                          <a:solidFill>
                            <a:srgbClr val="333333"/>
                          </a:solidFill>
                          <a:effectLst/>
                          <a:latin typeface="Helvetica Neue"/>
                        </a:rPr>
                        <a:t>0</a:t>
                      </a:r>
                    </a:p>
                  </a:txBody>
                  <a:tcPr marL="12700" marR="12700" marT="12700" marB="0" anchor="b"/>
                </a:tc>
                <a:tc>
                  <a:txBody>
                    <a:bodyPr/>
                    <a:lstStyle/>
                    <a:p>
                      <a:pPr algn="l" fontAlgn="b"/>
                      <a:r>
                        <a:rPr lang="en-US" sz="1400" b="0" i="0" u="none" strike="noStrike">
                          <a:solidFill>
                            <a:srgbClr val="333333"/>
                          </a:solidFill>
                          <a:effectLst/>
                          <a:latin typeface="Helvetica Neue"/>
                        </a:rPr>
                        <a:t>Halt the system</a:t>
                      </a:r>
                    </a:p>
                  </a:txBody>
                  <a:tcPr marL="12700" marR="12700" marT="12700" marB="0" anchor="b"/>
                </a:tc>
                <a:tc>
                  <a:txBody>
                    <a:bodyPr/>
                    <a:lstStyle/>
                    <a:p>
                      <a:pPr algn="l" fontAlgn="b"/>
                      <a:r>
                        <a:rPr lang="en-US" sz="1400" b="0" i="0" u="none" strike="noStrike">
                          <a:solidFill>
                            <a:srgbClr val="333333"/>
                          </a:solidFill>
                          <a:effectLst/>
                          <a:latin typeface="Helvetica Neue"/>
                        </a:rPr>
                        <a:t>Halt the system</a:t>
                      </a:r>
                    </a:p>
                  </a:txBody>
                  <a:tcPr marL="12700" marR="12700" marT="12700" marB="0" anchor="b"/>
                </a:tc>
              </a:tr>
              <a:tr h="370840">
                <a:tc>
                  <a:txBody>
                    <a:bodyPr/>
                    <a:lstStyle/>
                    <a:p>
                      <a:pPr algn="l" fontAlgn="b"/>
                      <a:r>
                        <a:rPr lang="en-US" sz="1400" b="0" i="0" u="none" strike="noStrike">
                          <a:solidFill>
                            <a:srgbClr val="333333"/>
                          </a:solidFill>
                          <a:effectLst/>
                          <a:latin typeface="Helvetica Neue"/>
                        </a:rPr>
                        <a:t>1 (or S)</a:t>
                      </a:r>
                    </a:p>
                  </a:txBody>
                  <a:tcPr marL="12700" marR="12700" marT="12700" marB="0" anchor="b"/>
                </a:tc>
                <a:tc>
                  <a:txBody>
                    <a:bodyPr/>
                    <a:lstStyle/>
                    <a:p>
                      <a:pPr algn="l" fontAlgn="b"/>
                      <a:r>
                        <a:rPr lang="en-US" sz="1400" b="0" i="0" u="none" strike="noStrike">
                          <a:solidFill>
                            <a:srgbClr val="333333"/>
                          </a:solidFill>
                          <a:effectLst/>
                          <a:latin typeface="Helvetica Neue"/>
                        </a:rPr>
                        <a:t>Single-user text mode (typically used for maintenance - similar to Windows Safe Mode)</a:t>
                      </a:r>
                    </a:p>
                  </a:txBody>
                  <a:tcPr marL="12700" marR="12700" marT="12700" marB="0" anchor="b"/>
                </a:tc>
                <a:tc>
                  <a:txBody>
                    <a:bodyPr/>
                    <a:lstStyle/>
                    <a:p>
                      <a:pPr algn="l" fontAlgn="b"/>
                      <a:r>
                        <a:rPr lang="en-US" sz="1400" b="0" i="0" u="none" strike="noStrike">
                          <a:solidFill>
                            <a:srgbClr val="333333"/>
                          </a:solidFill>
                          <a:effectLst/>
                          <a:latin typeface="Helvetica Neue"/>
                        </a:rPr>
                        <a:t>Single-user text mode (typically used for maintenance - similar to Windows Safe Mode)</a:t>
                      </a:r>
                    </a:p>
                  </a:txBody>
                  <a:tcPr marL="12700" marR="12700" marT="12700" marB="0" anchor="b"/>
                </a:tc>
              </a:tr>
              <a:tr h="370840">
                <a:tc rowSpan="2">
                  <a:txBody>
                    <a:bodyPr/>
                    <a:lstStyle/>
                    <a:p>
                      <a:pPr algn="r" fontAlgn="b"/>
                      <a:r>
                        <a:rPr lang="is-IS" sz="1400" b="0" i="0" u="none" strike="noStrike">
                          <a:solidFill>
                            <a:srgbClr val="333333"/>
                          </a:solidFill>
                          <a:effectLst/>
                          <a:latin typeface="Helvetica Neue"/>
                        </a:rPr>
                        <a:t>2</a:t>
                      </a:r>
                    </a:p>
                  </a:txBody>
                  <a:tcPr marL="12700" marR="12700" marT="12700" marB="0" anchor="b"/>
                </a:tc>
                <a:tc>
                  <a:txBody>
                    <a:bodyPr/>
                    <a:lstStyle/>
                    <a:p>
                      <a:pPr algn="l" fontAlgn="b"/>
                      <a:r>
                        <a:rPr lang="en-US" sz="1400" b="0" i="0" u="none" strike="noStrike">
                          <a:solidFill>
                            <a:srgbClr val="333333"/>
                          </a:solidFill>
                          <a:effectLst/>
                          <a:latin typeface="Helvetica Neue"/>
                        </a:rPr>
                        <a:t>DEFAULT</a:t>
                      </a:r>
                    </a:p>
                  </a:txBody>
                  <a:tcPr marL="12700" marR="12700" marT="12700" marB="0" anchor="b"/>
                </a:tc>
                <a:tc rowSpan="2">
                  <a:txBody>
                    <a:bodyPr/>
                    <a:lstStyle/>
                    <a:p>
                      <a:pPr algn="l" fontAlgn="b"/>
                      <a:r>
                        <a:rPr lang="en-US" sz="1400" b="0" i="0" u="none" strike="noStrike">
                          <a:solidFill>
                            <a:srgbClr val="333333"/>
                          </a:solidFill>
                          <a:effectLst/>
                          <a:latin typeface="Helvetica Neue"/>
                        </a:rPr>
                        <a:t>Not used (user-definable)</a:t>
                      </a:r>
                    </a:p>
                  </a:txBody>
                  <a:tcPr marL="12700" marR="12700" marT="12700" marB="0" anchor="b"/>
                </a:tc>
              </a:tr>
              <a:tr h="370840">
                <a:tc vMerge="1">
                  <a:txBody>
                    <a:bodyPr/>
                    <a:lstStyle/>
                    <a:p>
                      <a:endParaRPr lang="en-US"/>
                    </a:p>
                  </a:txBody>
                  <a:tcPr/>
                </a:tc>
                <a:tc>
                  <a:txBody>
                    <a:bodyPr/>
                    <a:lstStyle/>
                    <a:p>
                      <a:pPr algn="l" fontAlgn="b"/>
                      <a:r>
                        <a:rPr lang="en-US" sz="1400" b="0" i="0" u="none" strike="noStrike">
                          <a:solidFill>
                            <a:srgbClr val="333333"/>
                          </a:solidFill>
                          <a:effectLst/>
                          <a:latin typeface="Helvetica Neue"/>
                        </a:rPr>
                        <a:t>Graphical multi-user mode plus networking</a:t>
                      </a:r>
                    </a:p>
                  </a:txBody>
                  <a:tcPr marL="12700" marR="12700" marT="12700" marB="0" anchor="b"/>
                </a:tc>
                <a:tc vMerge="1">
                  <a:txBody>
                    <a:bodyPr/>
                    <a:lstStyle/>
                    <a:p>
                      <a:endParaRPr lang="en-US"/>
                    </a:p>
                  </a:txBody>
                  <a:tcPr/>
                </a:tc>
              </a:tr>
              <a:tr h="370840">
                <a:tc rowSpan="2">
                  <a:txBody>
                    <a:bodyPr/>
                    <a:lstStyle/>
                    <a:p>
                      <a:pPr algn="r" fontAlgn="b"/>
                      <a:r>
                        <a:rPr lang="en-US" sz="1400" b="0" i="0" u="none" strike="noStrike">
                          <a:solidFill>
                            <a:srgbClr val="333333"/>
                          </a:solidFill>
                          <a:effectLst/>
                          <a:latin typeface="Helvetica Neue"/>
                        </a:rPr>
                        <a:t>3</a:t>
                      </a:r>
                    </a:p>
                  </a:txBody>
                  <a:tcPr marL="12700" marR="12700" marT="12700" marB="0" anchor="b"/>
                </a:tc>
                <a:tc rowSpan="2">
                  <a:txBody>
                    <a:bodyPr/>
                    <a:lstStyle/>
                    <a:p>
                      <a:pPr algn="l" fontAlgn="b"/>
                      <a:r>
                        <a:rPr lang="en-US" sz="1400" b="0" i="0" u="none" strike="noStrike">
                          <a:solidFill>
                            <a:srgbClr val="333333"/>
                          </a:solidFill>
                          <a:effectLst/>
                          <a:latin typeface="Helvetica Neue"/>
                        </a:rPr>
                        <a:t>Same as 2, but not used</a:t>
                      </a:r>
                    </a:p>
                  </a:txBody>
                  <a:tcPr marL="12700" marR="12700" marT="12700" marB="0" anchor="b"/>
                </a:tc>
                <a:tc>
                  <a:txBody>
                    <a:bodyPr/>
                    <a:lstStyle/>
                    <a:p>
                      <a:pPr algn="l" fontAlgn="b"/>
                      <a:r>
                        <a:rPr lang="en-US" sz="1400" b="0" i="0" u="none" strike="noStrike">
                          <a:solidFill>
                            <a:srgbClr val="333333"/>
                          </a:solidFill>
                          <a:effectLst/>
                          <a:latin typeface="Helvetica Neue"/>
                        </a:rPr>
                        <a:t>DEFAULT</a:t>
                      </a:r>
                    </a:p>
                  </a:txBody>
                  <a:tcPr marL="12700" marR="12700" marT="12700" marB="0" anchor="b"/>
                </a:tc>
              </a:tr>
              <a:tr h="370840">
                <a:tc vMerge="1">
                  <a:txBody>
                    <a:bodyPr/>
                    <a:lstStyle/>
                    <a:p>
                      <a:endParaRPr lang="en-US"/>
                    </a:p>
                  </a:txBody>
                  <a:tcPr/>
                </a:tc>
                <a:tc vMerge="1">
                  <a:txBody>
                    <a:bodyPr/>
                    <a:lstStyle/>
                    <a:p>
                      <a:endParaRPr lang="en-US"/>
                    </a:p>
                  </a:txBody>
                  <a:tcPr/>
                </a:tc>
                <a:tc>
                  <a:txBody>
                    <a:bodyPr/>
                    <a:lstStyle/>
                    <a:p>
                      <a:pPr algn="l" fontAlgn="b"/>
                      <a:r>
                        <a:rPr lang="en-US" sz="1400" b="0" i="0" u="none" strike="noStrike">
                          <a:solidFill>
                            <a:srgbClr val="333333"/>
                          </a:solidFill>
                          <a:effectLst/>
                          <a:latin typeface="Helvetica Neue"/>
                        </a:rPr>
                        <a:t>Multi-user mode with a console (text-based) login, plus networking mode</a:t>
                      </a:r>
                    </a:p>
                  </a:txBody>
                  <a:tcPr marL="12700" marR="12700" marT="12700" marB="0" anchor="b"/>
                </a:tc>
              </a:tr>
              <a:tr h="370840">
                <a:tc>
                  <a:txBody>
                    <a:bodyPr/>
                    <a:lstStyle/>
                    <a:p>
                      <a:pPr algn="r" fontAlgn="b"/>
                      <a:r>
                        <a:rPr lang="en-US" sz="1400" b="0" i="0" u="none" strike="noStrike">
                          <a:solidFill>
                            <a:srgbClr val="333333"/>
                          </a:solidFill>
                          <a:effectLst/>
                          <a:latin typeface="Helvetica Neue"/>
                        </a:rPr>
                        <a:t>4</a:t>
                      </a:r>
                    </a:p>
                  </a:txBody>
                  <a:tcPr marL="12700" marR="12700" marT="12700" marB="0" anchor="b"/>
                </a:tc>
                <a:tc>
                  <a:txBody>
                    <a:bodyPr/>
                    <a:lstStyle/>
                    <a:p>
                      <a:pPr algn="l" fontAlgn="b"/>
                      <a:r>
                        <a:rPr lang="en-US" sz="1400" b="0" i="0" u="none" strike="noStrike">
                          <a:solidFill>
                            <a:srgbClr val="333333"/>
                          </a:solidFill>
                          <a:effectLst/>
                          <a:latin typeface="Helvetica Neue"/>
                        </a:rPr>
                        <a:t>Same as 2, but not used</a:t>
                      </a:r>
                    </a:p>
                  </a:txBody>
                  <a:tcPr marL="12700" marR="12700" marT="12700" marB="0" anchor="b"/>
                </a:tc>
                <a:tc>
                  <a:txBody>
                    <a:bodyPr/>
                    <a:lstStyle/>
                    <a:p>
                      <a:pPr algn="l" fontAlgn="b"/>
                      <a:r>
                        <a:rPr lang="en-US" sz="1400" b="0" i="0" u="none" strike="noStrike">
                          <a:solidFill>
                            <a:srgbClr val="333333"/>
                          </a:solidFill>
                          <a:effectLst/>
                          <a:latin typeface="Helvetica Neue"/>
                        </a:rPr>
                        <a:t>Not used (user-definable)</a:t>
                      </a:r>
                    </a:p>
                  </a:txBody>
                  <a:tcPr marL="12700" marR="12700" marT="12700" marB="0" anchor="b"/>
                </a:tc>
              </a:tr>
              <a:tr h="370840">
                <a:tc>
                  <a:txBody>
                    <a:bodyPr/>
                    <a:lstStyle/>
                    <a:p>
                      <a:pPr algn="r" fontAlgn="b"/>
                      <a:r>
                        <a:rPr lang="en-US" sz="1400" b="0" i="0" u="none" strike="noStrike">
                          <a:solidFill>
                            <a:srgbClr val="333333"/>
                          </a:solidFill>
                          <a:effectLst/>
                          <a:latin typeface="Helvetica Neue"/>
                        </a:rPr>
                        <a:t>5</a:t>
                      </a:r>
                    </a:p>
                  </a:txBody>
                  <a:tcPr marL="12700" marR="12700" marT="12700" marB="0" anchor="b"/>
                </a:tc>
                <a:tc>
                  <a:txBody>
                    <a:bodyPr/>
                    <a:lstStyle/>
                    <a:p>
                      <a:pPr algn="l" fontAlgn="b"/>
                      <a:r>
                        <a:rPr lang="en-US" sz="1400" b="0" i="0" u="none" strike="noStrike">
                          <a:solidFill>
                            <a:srgbClr val="333333"/>
                          </a:solidFill>
                          <a:effectLst/>
                          <a:latin typeface="Helvetica Neue"/>
                        </a:rPr>
                        <a:t>Same as 2, but not used</a:t>
                      </a:r>
                    </a:p>
                  </a:txBody>
                  <a:tcPr marL="12700" marR="12700" marT="12700" marB="0" anchor="b"/>
                </a:tc>
                <a:tc>
                  <a:txBody>
                    <a:bodyPr/>
                    <a:lstStyle/>
                    <a:p>
                      <a:pPr algn="l" fontAlgn="b"/>
                      <a:r>
                        <a:rPr lang="en-US" sz="1400" b="0" i="0" u="none" strike="noStrike">
                          <a:solidFill>
                            <a:srgbClr val="333333"/>
                          </a:solidFill>
                          <a:effectLst/>
                          <a:latin typeface="Helvetica Neue"/>
                        </a:rPr>
                        <a:t>Graphical multi-user mode (with an X-based login screen)</a:t>
                      </a:r>
                    </a:p>
                  </a:txBody>
                  <a:tcPr marL="12700" marR="12700" marT="12700" marB="0" anchor="b"/>
                </a:tc>
              </a:tr>
              <a:tr h="370840">
                <a:tc>
                  <a:txBody>
                    <a:bodyPr/>
                    <a:lstStyle/>
                    <a:p>
                      <a:pPr algn="r" fontAlgn="b"/>
                      <a:r>
                        <a:rPr lang="en-US" sz="1400" b="0" i="0" u="none" strike="noStrike">
                          <a:solidFill>
                            <a:srgbClr val="333333"/>
                          </a:solidFill>
                          <a:effectLst/>
                          <a:latin typeface="Helvetica Neue"/>
                        </a:rPr>
                        <a:t>6</a:t>
                      </a:r>
                    </a:p>
                  </a:txBody>
                  <a:tcPr marL="12700" marR="12700" marT="12700" marB="0" anchor="b"/>
                </a:tc>
                <a:tc>
                  <a:txBody>
                    <a:bodyPr/>
                    <a:lstStyle/>
                    <a:p>
                      <a:pPr algn="l" fontAlgn="b"/>
                      <a:r>
                        <a:rPr lang="en-US" sz="1400" b="0" i="0" u="none" strike="noStrike">
                          <a:solidFill>
                            <a:srgbClr val="333333"/>
                          </a:solidFill>
                          <a:effectLst/>
                          <a:latin typeface="Helvetica Neue"/>
                        </a:rPr>
                        <a:t>Reboot</a:t>
                      </a:r>
                    </a:p>
                  </a:txBody>
                  <a:tcPr marL="12700" marR="12700" marT="12700" marB="0" anchor="b"/>
                </a:tc>
                <a:tc>
                  <a:txBody>
                    <a:bodyPr/>
                    <a:lstStyle/>
                    <a:p>
                      <a:pPr algn="l" fontAlgn="b"/>
                      <a:r>
                        <a:rPr lang="en-US" sz="1400" b="0" i="0" u="none" strike="noStrike" dirty="0">
                          <a:solidFill>
                            <a:srgbClr val="333333"/>
                          </a:solidFill>
                          <a:effectLst/>
                          <a:latin typeface="Helvetica Neue"/>
                        </a:rPr>
                        <a:t>Reboot</a:t>
                      </a:r>
                    </a:p>
                  </a:txBody>
                  <a:tcPr marL="12700" marR="12700" marT="12700" marB="0" anchor="b"/>
                </a:tc>
              </a:tr>
            </a:tbl>
          </a:graphicData>
        </a:graphic>
      </p:graphicFrame>
    </p:spTree>
    <p:extLst>
      <p:ext uri="{BB962C8B-B14F-4D97-AF65-F5344CB8AC3E}">
        <p14:creationId xmlns:p14="http://schemas.microsoft.com/office/powerpoint/2010/main" val="270535128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a:t>Init</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To determine the current system run level, use the </a:t>
            </a:r>
            <a:r>
              <a:rPr lang="en-US" dirty="0" err="1"/>
              <a:t>runlevel</a:t>
            </a:r>
            <a:r>
              <a:rPr lang="en-US" dirty="0"/>
              <a:t> command:</a:t>
            </a:r>
          </a:p>
          <a:p>
            <a:pPr marL="457200" lvl="1" indent="0">
              <a:buNone/>
            </a:pPr>
            <a:r>
              <a:rPr lang="en-US" b="1" dirty="0" err="1">
                <a:latin typeface="Courier New"/>
                <a:cs typeface="Courier New"/>
              </a:rPr>
              <a:t>sysadmin@localhost</a:t>
            </a:r>
            <a:r>
              <a:rPr lang="en-US" b="1" dirty="0">
                <a:latin typeface="Courier New"/>
                <a:cs typeface="Courier New"/>
              </a:rPr>
              <a:t>:~$</a:t>
            </a:r>
            <a:r>
              <a:rPr lang="en-US" dirty="0">
                <a:latin typeface="Courier New"/>
                <a:cs typeface="Courier New"/>
              </a:rPr>
              <a:t> </a:t>
            </a:r>
            <a:r>
              <a:rPr lang="en-US" dirty="0" err="1" smtClean="0">
                <a:latin typeface="Courier New"/>
                <a:cs typeface="Courier New"/>
              </a:rPr>
              <a:t>runlevel</a:t>
            </a:r>
            <a:r>
              <a:rPr lang="en-US" dirty="0">
                <a:latin typeface="Courier New"/>
                <a:cs typeface="Courier New"/>
              </a:rPr>
              <a:t/>
            </a:r>
            <a:br>
              <a:rPr lang="en-US" dirty="0">
                <a:latin typeface="Courier New"/>
                <a:cs typeface="Courier New"/>
              </a:rPr>
            </a:br>
            <a:r>
              <a:rPr lang="de-DE" dirty="0" smtClean="0">
                <a:latin typeface="Courier New"/>
                <a:cs typeface="Courier New"/>
              </a:rPr>
              <a:t>N 3</a:t>
            </a:r>
          </a:p>
          <a:p>
            <a:r>
              <a:rPr lang="en-US" dirty="0" smtClean="0"/>
              <a:t>The first character is the previous </a:t>
            </a:r>
            <a:r>
              <a:rPr lang="en-US" dirty="0" err="1" smtClean="0"/>
              <a:t>runlevel</a:t>
            </a:r>
            <a:r>
              <a:rPr lang="en-US" dirty="0" smtClean="0"/>
              <a:t>. N indicates the system hasn’t switched </a:t>
            </a:r>
            <a:r>
              <a:rPr lang="en-US" dirty="0" err="1" smtClean="0"/>
              <a:t>runlevels</a:t>
            </a:r>
            <a:r>
              <a:rPr lang="en-US" dirty="0" smtClean="0"/>
              <a:t> since booting. </a:t>
            </a:r>
          </a:p>
          <a:p>
            <a:r>
              <a:rPr lang="en-US" dirty="0" smtClean="0"/>
              <a:t>The 3 indicates the current </a:t>
            </a:r>
            <a:r>
              <a:rPr lang="en-US" dirty="0" err="1" smtClean="0"/>
              <a:t>runlevel</a:t>
            </a:r>
            <a:r>
              <a:rPr lang="en-US" dirty="0" smtClean="0"/>
              <a:t>. </a:t>
            </a:r>
            <a:endParaRPr lang="en-US" dirty="0">
              <a:latin typeface="Courier New"/>
              <a:cs typeface="Courier New"/>
            </a:endParaRPr>
          </a:p>
        </p:txBody>
      </p:sp>
    </p:spTree>
    <p:extLst>
      <p:ext uri="{BB962C8B-B14F-4D97-AF65-F5344CB8AC3E}">
        <p14:creationId xmlns:p14="http://schemas.microsoft.com/office/powerpoint/2010/main" val="362306732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a:t>Init</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Since the /</a:t>
            </a:r>
            <a:r>
              <a:rPr lang="en-US" dirty="0" err="1"/>
              <a:t>etc</a:t>
            </a:r>
            <a:r>
              <a:rPr lang="en-US" dirty="0"/>
              <a:t>/</a:t>
            </a:r>
            <a:r>
              <a:rPr lang="en-US" dirty="0" err="1"/>
              <a:t>inittab</a:t>
            </a:r>
            <a:r>
              <a:rPr lang="en-US" dirty="0"/>
              <a:t> file is used when the system transitions from one run level to another in order to perform maintenance tasks or to reboot, it contains the procedure for entering a new run level.</a:t>
            </a:r>
          </a:p>
          <a:p>
            <a:r>
              <a:rPr lang="en-US" dirty="0"/>
              <a:t>The system administrator can customize run levels according to different parameters like network connectivity or X server operations. But the standard /</a:t>
            </a:r>
            <a:r>
              <a:rPr lang="en-US" dirty="0" err="1"/>
              <a:t>etc</a:t>
            </a:r>
            <a:r>
              <a:rPr lang="en-US" dirty="0"/>
              <a:t>/</a:t>
            </a:r>
            <a:r>
              <a:rPr lang="en-US" dirty="0" err="1"/>
              <a:t>inittab</a:t>
            </a:r>
            <a:r>
              <a:rPr lang="en-US" dirty="0"/>
              <a:t> file packaged with Linux is suitable for use without any changes in majority of the cases.</a:t>
            </a:r>
          </a:p>
        </p:txBody>
      </p:sp>
    </p:spTree>
    <p:extLst>
      <p:ext uri="{BB962C8B-B14F-4D97-AF65-F5344CB8AC3E}">
        <p14:creationId xmlns:p14="http://schemas.microsoft.com/office/powerpoint/2010/main" val="244365005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a:t>Init</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The default run level for the system is defined by the following line in the /</a:t>
            </a:r>
            <a:r>
              <a:rPr lang="en-US" dirty="0" err="1"/>
              <a:t>etc</a:t>
            </a:r>
            <a:r>
              <a:rPr lang="en-US" dirty="0"/>
              <a:t>/</a:t>
            </a:r>
            <a:r>
              <a:rPr lang="en-US" dirty="0" err="1"/>
              <a:t>inittab</a:t>
            </a:r>
            <a:r>
              <a:rPr lang="en-US" dirty="0"/>
              <a:t> file:</a:t>
            </a:r>
          </a:p>
          <a:p>
            <a:pPr marL="0" indent="0">
              <a:buNone/>
            </a:pPr>
            <a:r>
              <a:rPr lang="en-US" dirty="0" smtClean="0"/>
              <a:t>	</a:t>
            </a:r>
            <a:r>
              <a:rPr lang="en-US" dirty="0" smtClean="0">
                <a:latin typeface="Courier New"/>
                <a:cs typeface="Courier New"/>
              </a:rPr>
              <a:t>id</a:t>
            </a:r>
            <a:r>
              <a:rPr lang="en-US" dirty="0">
                <a:latin typeface="Courier New"/>
                <a:cs typeface="Courier New"/>
              </a:rPr>
              <a:t>:3:initdefault</a:t>
            </a:r>
            <a:r>
              <a:rPr lang="en-US" dirty="0" smtClean="0">
                <a:latin typeface="Courier New"/>
                <a:cs typeface="Courier New"/>
              </a:rPr>
              <a:t>:</a:t>
            </a:r>
          </a:p>
          <a:p>
            <a:r>
              <a:rPr lang="en-US" dirty="0"/>
              <a:t>The default run level should not be changed unless there is a compelling reason to do so. </a:t>
            </a:r>
            <a:endParaRPr lang="en-US" dirty="0" smtClean="0"/>
          </a:p>
          <a:p>
            <a:r>
              <a:rPr lang="en-US" dirty="0" smtClean="0"/>
              <a:t>The </a:t>
            </a:r>
            <a:r>
              <a:rPr lang="en-US" dirty="0"/>
              <a:t>system administrator should verify that the entries in /</a:t>
            </a:r>
            <a:r>
              <a:rPr lang="en-US" dirty="0" err="1"/>
              <a:t>etc</a:t>
            </a:r>
            <a:r>
              <a:rPr lang="en-US" dirty="0"/>
              <a:t>/</a:t>
            </a:r>
            <a:r>
              <a:rPr lang="en-US" dirty="0" err="1"/>
              <a:t>inittab</a:t>
            </a:r>
            <a:r>
              <a:rPr lang="en-US" dirty="0"/>
              <a:t> file are correct and remove any entries which are not required.</a:t>
            </a:r>
          </a:p>
          <a:p>
            <a:endParaRPr lang="en-US" dirty="0">
              <a:latin typeface="Courier New"/>
              <a:cs typeface="Courier New"/>
            </a:endParaRPr>
          </a:p>
        </p:txBody>
      </p:sp>
    </p:spTree>
    <p:extLst>
      <p:ext uri="{BB962C8B-B14F-4D97-AF65-F5344CB8AC3E}">
        <p14:creationId xmlns:p14="http://schemas.microsoft.com/office/powerpoint/2010/main" val="364799378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err="1" smtClean="0"/>
              <a:t>Init</a:t>
            </a:r>
            <a:r>
              <a:rPr lang="en-US" dirty="0" smtClean="0"/>
              <a:t> Scripts</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The /</a:t>
            </a:r>
            <a:r>
              <a:rPr lang="en-US" dirty="0" err="1"/>
              <a:t>etc</a:t>
            </a:r>
            <a:r>
              <a:rPr lang="en-US" dirty="0"/>
              <a:t>/</a:t>
            </a:r>
            <a:r>
              <a:rPr lang="en-US" dirty="0" err="1"/>
              <a:t>init.d</a:t>
            </a:r>
            <a:r>
              <a:rPr lang="en-US" dirty="0"/>
              <a:t> directory contains two types of scripts:</a:t>
            </a:r>
          </a:p>
          <a:p>
            <a:pPr lvl="1"/>
            <a:r>
              <a:rPr lang="en-US" dirty="0"/>
              <a:t>Scripts which are called directly by the </a:t>
            </a:r>
            <a:r>
              <a:rPr lang="en-US" dirty="0" err="1"/>
              <a:t>init</a:t>
            </a:r>
            <a:r>
              <a:rPr lang="en-US" dirty="0"/>
              <a:t> process</a:t>
            </a:r>
          </a:p>
          <a:p>
            <a:pPr lvl="1"/>
            <a:r>
              <a:rPr lang="en-US" dirty="0"/>
              <a:t>Scripts which are called indirectly by the </a:t>
            </a:r>
            <a:r>
              <a:rPr lang="en-US" dirty="0" err="1"/>
              <a:t>init</a:t>
            </a:r>
            <a:r>
              <a:rPr lang="en-US" dirty="0"/>
              <a:t> process via the </a:t>
            </a:r>
            <a:r>
              <a:rPr lang="en-US" dirty="0" err="1"/>
              <a:t>rc</a:t>
            </a:r>
            <a:r>
              <a:rPr lang="en-US" dirty="0"/>
              <a:t> script, which is used while switching run </a:t>
            </a:r>
            <a:r>
              <a:rPr lang="en-US" dirty="0" smtClean="0"/>
              <a:t>levels</a:t>
            </a:r>
          </a:p>
          <a:p>
            <a:r>
              <a:rPr lang="en-US" dirty="0"/>
              <a:t>The scripts that are specific to each run level are present in the /</a:t>
            </a:r>
            <a:r>
              <a:rPr lang="en-US" dirty="0" err="1"/>
              <a:t>etc</a:t>
            </a:r>
            <a:r>
              <a:rPr lang="en-US" dirty="0"/>
              <a:t>/</a:t>
            </a:r>
            <a:r>
              <a:rPr lang="en-US" dirty="0" err="1"/>
              <a:t>init.d</a:t>
            </a:r>
            <a:r>
              <a:rPr lang="en-US" dirty="0"/>
              <a:t> directory. </a:t>
            </a:r>
            <a:endParaRPr lang="en-US" dirty="0" smtClean="0"/>
          </a:p>
          <a:p>
            <a:r>
              <a:rPr lang="en-US" dirty="0" smtClean="0"/>
              <a:t>Symbolic </a:t>
            </a:r>
            <a:r>
              <a:rPr lang="en-US" dirty="0"/>
              <a:t>links to these files are created in the /</a:t>
            </a:r>
            <a:r>
              <a:rPr lang="en-US" dirty="0" err="1"/>
              <a:t>etc</a:t>
            </a:r>
            <a:r>
              <a:rPr lang="en-US" dirty="0"/>
              <a:t>/</a:t>
            </a:r>
            <a:r>
              <a:rPr lang="en-US" dirty="0" err="1"/>
              <a:t>init.d</a:t>
            </a:r>
            <a:r>
              <a:rPr lang="en-US" dirty="0"/>
              <a:t>/rc0.d - /</a:t>
            </a:r>
            <a:r>
              <a:rPr lang="en-US" dirty="0" err="1"/>
              <a:t>etc</a:t>
            </a:r>
            <a:r>
              <a:rPr lang="en-US" dirty="0"/>
              <a:t>/</a:t>
            </a:r>
            <a:r>
              <a:rPr lang="en-US" dirty="0" err="1"/>
              <a:t>init.d</a:t>
            </a:r>
            <a:r>
              <a:rPr lang="en-US" dirty="0"/>
              <a:t>/rc6.d </a:t>
            </a:r>
            <a:r>
              <a:rPr lang="en-US" dirty="0" smtClean="0"/>
              <a:t>directories.</a:t>
            </a:r>
            <a:endParaRPr lang="en-US" dirty="0"/>
          </a:p>
        </p:txBody>
      </p:sp>
    </p:spTree>
    <p:extLst>
      <p:ext uri="{BB962C8B-B14F-4D97-AF65-F5344CB8AC3E}">
        <p14:creationId xmlns:p14="http://schemas.microsoft.com/office/powerpoint/2010/main" val="425150637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err="1" smtClean="0"/>
              <a:t>Init</a:t>
            </a:r>
            <a:r>
              <a:rPr lang="en-US" dirty="0" smtClean="0"/>
              <a:t> Scripts</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Each of these scripts understands the following parameters:</a:t>
            </a:r>
          </a:p>
        </p:txBody>
      </p:sp>
      <p:graphicFrame>
        <p:nvGraphicFramePr>
          <p:cNvPr id="2" name="Table 1"/>
          <p:cNvGraphicFramePr>
            <a:graphicFrameLocks noGrp="1"/>
          </p:cNvGraphicFramePr>
          <p:nvPr>
            <p:extLst>
              <p:ext uri="{D42A27DB-BD31-4B8C-83A1-F6EECF244321}">
                <p14:modId xmlns:p14="http://schemas.microsoft.com/office/powerpoint/2010/main" val="1081244959"/>
              </p:ext>
            </p:extLst>
          </p:nvPr>
        </p:nvGraphicFramePr>
        <p:xfrm>
          <a:off x="457200" y="2681941"/>
          <a:ext cx="8229600" cy="2752960"/>
        </p:xfrm>
        <a:graphic>
          <a:graphicData uri="http://schemas.openxmlformats.org/drawingml/2006/table">
            <a:tbl>
              <a:tblPr firstRow="1" bandRow="1">
                <a:tableStyleId>{5C22544A-7EE6-4342-B048-85BDC9FD1C3A}</a:tableStyleId>
              </a:tblPr>
              <a:tblGrid>
                <a:gridCol w="1275976"/>
                <a:gridCol w="6953624"/>
              </a:tblGrid>
              <a:tr h="436530">
                <a:tc>
                  <a:txBody>
                    <a:bodyPr/>
                    <a:lstStyle/>
                    <a:p>
                      <a:pPr algn="l" fontAlgn="b"/>
                      <a:r>
                        <a:rPr lang="en-US" sz="1800" b="0" i="0" u="none" strike="noStrike" dirty="0">
                          <a:solidFill>
                            <a:srgbClr val="000000"/>
                          </a:solidFill>
                          <a:effectLst/>
                          <a:latin typeface="Calibri"/>
                        </a:rPr>
                        <a:t>Option</a:t>
                      </a:r>
                    </a:p>
                  </a:txBody>
                  <a:tcPr marL="12700" marR="12700" marT="12700" marB="0" anchor="b"/>
                </a:tc>
                <a:tc>
                  <a:txBody>
                    <a:bodyPr/>
                    <a:lstStyle/>
                    <a:p>
                      <a:pPr algn="l" fontAlgn="b"/>
                      <a:r>
                        <a:rPr lang="en-US" sz="1800" b="0" i="0" u="none" strike="noStrike">
                          <a:solidFill>
                            <a:srgbClr val="000000"/>
                          </a:solidFill>
                          <a:effectLst/>
                          <a:latin typeface="Calibri"/>
                        </a:rPr>
                        <a:t>Meaning</a:t>
                      </a:r>
                    </a:p>
                  </a:txBody>
                  <a:tcPr marL="12700" marR="12700" marT="12700" marB="0" anchor="b"/>
                </a:tc>
              </a:tr>
              <a:tr h="436530">
                <a:tc>
                  <a:txBody>
                    <a:bodyPr/>
                    <a:lstStyle/>
                    <a:p>
                      <a:pPr algn="l" fontAlgn="b"/>
                      <a:r>
                        <a:rPr lang="en-US" sz="1800" b="0" i="0" u="none" strike="noStrike">
                          <a:solidFill>
                            <a:srgbClr val="000000"/>
                          </a:solidFill>
                          <a:effectLst/>
                          <a:latin typeface="Calibri"/>
                        </a:rPr>
                        <a:t>Start</a:t>
                      </a:r>
                    </a:p>
                  </a:txBody>
                  <a:tcPr marL="12700" marR="12700" marT="12700" marB="0" anchor="b"/>
                </a:tc>
                <a:tc>
                  <a:txBody>
                    <a:bodyPr/>
                    <a:lstStyle/>
                    <a:p>
                      <a:pPr algn="l" fontAlgn="b"/>
                      <a:r>
                        <a:rPr lang="en-US" sz="1800" b="0" i="0" u="none" strike="noStrike" dirty="0">
                          <a:solidFill>
                            <a:srgbClr val="000000"/>
                          </a:solidFill>
                          <a:effectLst/>
                          <a:latin typeface="Calibri"/>
                        </a:rPr>
                        <a:t>Start the service</a:t>
                      </a:r>
                    </a:p>
                  </a:txBody>
                  <a:tcPr marL="12700" marR="12700" marT="12700" marB="0" anchor="b"/>
                </a:tc>
              </a:tr>
              <a:tr h="436530">
                <a:tc>
                  <a:txBody>
                    <a:bodyPr/>
                    <a:lstStyle/>
                    <a:p>
                      <a:pPr algn="l" fontAlgn="b"/>
                      <a:r>
                        <a:rPr lang="en-US" sz="1800" b="0" i="0" u="none" strike="noStrike">
                          <a:solidFill>
                            <a:srgbClr val="000000"/>
                          </a:solidFill>
                          <a:effectLst/>
                          <a:latin typeface="Calibri"/>
                        </a:rPr>
                        <a:t>Stop</a:t>
                      </a:r>
                    </a:p>
                  </a:txBody>
                  <a:tcPr marL="12700" marR="12700" marT="12700" marB="0" anchor="b"/>
                </a:tc>
                <a:tc>
                  <a:txBody>
                    <a:bodyPr/>
                    <a:lstStyle/>
                    <a:p>
                      <a:pPr algn="l" fontAlgn="b"/>
                      <a:r>
                        <a:rPr lang="en-US" sz="1800" b="0" i="0" u="none" strike="noStrike">
                          <a:solidFill>
                            <a:srgbClr val="000000"/>
                          </a:solidFill>
                          <a:effectLst/>
                          <a:latin typeface="Calibri"/>
                        </a:rPr>
                        <a:t>Stop the service</a:t>
                      </a:r>
                    </a:p>
                  </a:txBody>
                  <a:tcPr marL="12700" marR="12700" marT="12700" marB="0" anchor="b"/>
                </a:tc>
              </a:tr>
              <a:tr h="445500">
                <a:tc>
                  <a:txBody>
                    <a:bodyPr/>
                    <a:lstStyle/>
                    <a:p>
                      <a:pPr algn="l" fontAlgn="b"/>
                      <a:r>
                        <a:rPr lang="en-US" sz="1800" b="0" i="0" u="none" strike="noStrike">
                          <a:solidFill>
                            <a:srgbClr val="000000"/>
                          </a:solidFill>
                          <a:effectLst/>
                          <a:latin typeface="Calibri"/>
                        </a:rPr>
                        <a:t>Restart</a:t>
                      </a:r>
                    </a:p>
                  </a:txBody>
                  <a:tcPr marL="12700" marR="12700" marT="12700" marB="0" anchor="b"/>
                </a:tc>
                <a:tc>
                  <a:txBody>
                    <a:bodyPr/>
                    <a:lstStyle/>
                    <a:p>
                      <a:pPr algn="l" fontAlgn="b"/>
                      <a:r>
                        <a:rPr lang="en-US" sz="1800" b="0" i="0" u="none" strike="noStrike">
                          <a:solidFill>
                            <a:srgbClr val="000000"/>
                          </a:solidFill>
                          <a:effectLst/>
                          <a:latin typeface="Calibri"/>
                        </a:rPr>
                        <a:t>Stop and start the service again if it is running already. If the service is not running, start it.</a:t>
                      </a:r>
                    </a:p>
                  </a:txBody>
                  <a:tcPr marL="12700" marR="12700" marT="12700" marB="0" anchor="b"/>
                </a:tc>
              </a:tr>
              <a:tr h="436530">
                <a:tc>
                  <a:txBody>
                    <a:bodyPr/>
                    <a:lstStyle/>
                    <a:p>
                      <a:pPr algn="l" fontAlgn="b"/>
                      <a:r>
                        <a:rPr lang="en-US" sz="1800" b="0" i="0" u="none" strike="noStrike">
                          <a:solidFill>
                            <a:srgbClr val="000000"/>
                          </a:solidFill>
                          <a:effectLst/>
                          <a:latin typeface="Calibri"/>
                        </a:rPr>
                        <a:t>Status</a:t>
                      </a:r>
                    </a:p>
                  </a:txBody>
                  <a:tcPr marL="12700" marR="12700" marT="12700" marB="0" anchor="b"/>
                </a:tc>
                <a:tc>
                  <a:txBody>
                    <a:bodyPr/>
                    <a:lstStyle/>
                    <a:p>
                      <a:pPr algn="l" fontAlgn="b"/>
                      <a:r>
                        <a:rPr lang="en-US" sz="1800" b="0" i="0" u="none" strike="noStrike">
                          <a:solidFill>
                            <a:srgbClr val="000000"/>
                          </a:solidFill>
                          <a:effectLst/>
                          <a:latin typeface="Calibri"/>
                        </a:rPr>
                        <a:t>Display current status of the service</a:t>
                      </a:r>
                    </a:p>
                  </a:txBody>
                  <a:tcPr marL="12700" marR="12700" marT="12700" marB="0" anchor="b"/>
                </a:tc>
              </a:tr>
              <a:tr h="445500">
                <a:tc>
                  <a:txBody>
                    <a:bodyPr/>
                    <a:lstStyle/>
                    <a:p>
                      <a:pPr algn="l" fontAlgn="b"/>
                      <a:r>
                        <a:rPr lang="en-US" sz="1800" b="0" i="0" u="none" strike="noStrike">
                          <a:solidFill>
                            <a:srgbClr val="000000"/>
                          </a:solidFill>
                          <a:effectLst/>
                          <a:latin typeface="Calibri"/>
                        </a:rPr>
                        <a:t>Reload</a:t>
                      </a:r>
                    </a:p>
                  </a:txBody>
                  <a:tcPr marL="12700" marR="12700" marT="12700" marB="0" anchor="b"/>
                </a:tc>
                <a:tc>
                  <a:txBody>
                    <a:bodyPr/>
                    <a:lstStyle/>
                    <a:p>
                      <a:pPr algn="l" fontAlgn="b"/>
                      <a:r>
                        <a:rPr lang="en-US" sz="1800" b="0" i="0" u="none" strike="noStrike" dirty="0">
                          <a:solidFill>
                            <a:srgbClr val="000000"/>
                          </a:solidFill>
                          <a:effectLst/>
                          <a:latin typeface="Calibri"/>
                        </a:rPr>
                        <a:t>Reload the service’s configuration file without restarting the service</a:t>
                      </a:r>
                    </a:p>
                  </a:txBody>
                  <a:tcPr marL="12700" marR="12700" marT="12700" marB="0" anchor="b"/>
                </a:tc>
              </a:tr>
            </a:tbl>
          </a:graphicData>
        </a:graphic>
      </p:graphicFrame>
    </p:spTree>
    <p:extLst>
      <p:ext uri="{BB962C8B-B14F-4D97-AF65-F5344CB8AC3E}">
        <p14:creationId xmlns:p14="http://schemas.microsoft.com/office/powerpoint/2010/main" val="30196626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err="1" smtClean="0"/>
              <a:t>Init</a:t>
            </a:r>
            <a:r>
              <a:rPr lang="en-US" dirty="0" smtClean="0"/>
              <a:t> Scripts</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For example, to restart the networking service, execute the following command:</a:t>
            </a:r>
          </a:p>
          <a:p>
            <a:pPr marL="0" indent="0">
              <a:buNone/>
            </a:pPr>
            <a:r>
              <a:rPr lang="en-US" b="1" dirty="0" smtClean="0"/>
              <a:t>	</a:t>
            </a:r>
            <a:r>
              <a:rPr lang="en-US" b="1" dirty="0" err="1" smtClean="0">
                <a:latin typeface="Courier New"/>
                <a:cs typeface="Courier New"/>
              </a:rPr>
              <a:t>root</a:t>
            </a:r>
            <a:r>
              <a:rPr lang="en-US" b="1" dirty="0" err="1">
                <a:latin typeface="Courier New"/>
                <a:cs typeface="Courier New"/>
              </a:rPr>
              <a:t>@localhost</a:t>
            </a:r>
            <a:r>
              <a:rPr lang="en-US" b="1" dirty="0">
                <a:latin typeface="Courier New"/>
                <a:cs typeface="Courier New"/>
              </a:rPr>
              <a:t>:~#</a:t>
            </a:r>
            <a:r>
              <a:rPr lang="en-US" dirty="0">
                <a:latin typeface="Courier New"/>
                <a:cs typeface="Courier New"/>
              </a:rPr>
              <a:t> /</a:t>
            </a:r>
            <a:r>
              <a:rPr lang="en-US" dirty="0" err="1">
                <a:latin typeface="Courier New"/>
                <a:cs typeface="Courier New"/>
              </a:rPr>
              <a:t>etc</a:t>
            </a:r>
            <a:r>
              <a:rPr lang="en-US" dirty="0">
                <a:latin typeface="Courier New"/>
                <a:cs typeface="Courier New"/>
              </a:rPr>
              <a:t>/</a:t>
            </a:r>
            <a:r>
              <a:rPr lang="en-US" dirty="0" err="1">
                <a:latin typeface="Courier New"/>
                <a:cs typeface="Courier New"/>
              </a:rPr>
              <a:t>init.d</a:t>
            </a:r>
            <a:r>
              <a:rPr lang="en-US" dirty="0">
                <a:latin typeface="Courier New"/>
                <a:cs typeface="Courier New"/>
              </a:rPr>
              <a:t>/networking restart </a:t>
            </a:r>
            <a:endParaRPr lang="en-US" dirty="0" smtClean="0">
              <a:latin typeface="Courier New"/>
              <a:cs typeface="Courier New"/>
            </a:endParaRPr>
          </a:p>
          <a:p>
            <a:r>
              <a:rPr lang="en-US" dirty="0"/>
              <a:t>The programs can be linked with different run levels by creating symbolic links in the corresponding folders. </a:t>
            </a:r>
            <a:endParaRPr lang="en-US" dirty="0" smtClean="0"/>
          </a:p>
          <a:p>
            <a:r>
              <a:rPr lang="en-US" dirty="0" smtClean="0"/>
              <a:t>For </a:t>
            </a:r>
            <a:r>
              <a:rPr lang="en-US" dirty="0"/>
              <a:t>example, the networking scripts are used at run level 3 and the symbolic links for these scripts are placed in the /</a:t>
            </a:r>
            <a:r>
              <a:rPr lang="en-US" dirty="0" err="1"/>
              <a:t>etc</a:t>
            </a:r>
            <a:r>
              <a:rPr lang="en-US" dirty="0"/>
              <a:t>/</a:t>
            </a:r>
            <a:r>
              <a:rPr lang="en-US" dirty="0" err="1"/>
              <a:t>init.d</a:t>
            </a:r>
            <a:r>
              <a:rPr lang="en-US" dirty="0"/>
              <a:t>/rc3.d directory.</a:t>
            </a:r>
            <a:endParaRPr lang="en-US" dirty="0">
              <a:latin typeface="Courier New"/>
              <a:cs typeface="Courier New"/>
            </a:endParaRPr>
          </a:p>
        </p:txBody>
      </p:sp>
    </p:spTree>
    <p:extLst>
      <p:ext uri="{BB962C8B-B14F-4D97-AF65-F5344CB8AC3E}">
        <p14:creationId xmlns:p14="http://schemas.microsoft.com/office/powerpoint/2010/main" val="253634217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dirty="0" err="1"/>
              <a:t>inetd</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A Linux system will have several services running at any point in </a:t>
            </a:r>
            <a:r>
              <a:rPr lang="en-US" dirty="0" smtClean="0"/>
              <a:t>time.</a:t>
            </a:r>
          </a:p>
          <a:p>
            <a:r>
              <a:rPr lang="en-US" dirty="0" smtClean="0"/>
              <a:t>To </a:t>
            </a:r>
            <a:r>
              <a:rPr lang="en-US" dirty="0"/>
              <a:t>avoid running these services the entire time, a master process listens for incoming TCP connections and then starts the corresponding process. This process is known as </a:t>
            </a:r>
            <a:r>
              <a:rPr lang="en-US" dirty="0" smtClean="0"/>
              <a:t>the </a:t>
            </a:r>
            <a:r>
              <a:rPr lang="en-US" dirty="0" err="1" smtClean="0"/>
              <a:t>inetd</a:t>
            </a:r>
            <a:r>
              <a:rPr lang="en-US" dirty="0" smtClean="0"/>
              <a:t> </a:t>
            </a:r>
            <a:r>
              <a:rPr lang="en-US" dirty="0"/>
              <a:t>daemon. </a:t>
            </a:r>
            <a:endParaRPr lang="en-US" dirty="0" smtClean="0"/>
          </a:p>
          <a:p>
            <a:r>
              <a:rPr lang="en-US" dirty="0" smtClean="0"/>
              <a:t>It </a:t>
            </a:r>
            <a:r>
              <a:rPr lang="en-US" dirty="0"/>
              <a:t>has now been replaced by the </a:t>
            </a:r>
            <a:r>
              <a:rPr lang="en-US" dirty="0" err="1"/>
              <a:t>xinetd</a:t>
            </a:r>
            <a:r>
              <a:rPr lang="en-US" dirty="0"/>
              <a:t> (extended Internet super server) on many Linux distributions</a:t>
            </a:r>
            <a:r>
              <a:rPr lang="en-US" dirty="0" smtClean="0"/>
              <a:t>.</a:t>
            </a:r>
          </a:p>
          <a:p>
            <a:r>
              <a:rPr lang="en-US" dirty="0" smtClean="0"/>
              <a:t> </a:t>
            </a:r>
            <a:r>
              <a:rPr lang="en-US" dirty="0"/>
              <a:t>A system can have either the </a:t>
            </a:r>
            <a:r>
              <a:rPr lang="en-US" dirty="0" err="1"/>
              <a:t>inetd</a:t>
            </a:r>
            <a:r>
              <a:rPr lang="en-US" dirty="0"/>
              <a:t> or </a:t>
            </a:r>
            <a:r>
              <a:rPr lang="en-US" dirty="0" err="1"/>
              <a:t>xinetd</a:t>
            </a:r>
            <a:r>
              <a:rPr lang="en-US" dirty="0"/>
              <a:t> service running but not both.</a:t>
            </a:r>
          </a:p>
        </p:txBody>
      </p:sp>
    </p:spTree>
    <p:extLst>
      <p:ext uri="{BB962C8B-B14F-4D97-AF65-F5344CB8AC3E}">
        <p14:creationId xmlns:p14="http://schemas.microsoft.com/office/powerpoint/2010/main" val="4212886634"/>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err="1" smtClean="0"/>
              <a:t>Init</a:t>
            </a:r>
            <a:r>
              <a:rPr lang="en-US" dirty="0" smtClean="0"/>
              <a:t> Scripts</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An administrator can switch from one run level to another using the </a:t>
            </a:r>
            <a:r>
              <a:rPr lang="en-US" dirty="0" err="1"/>
              <a:t>init</a:t>
            </a:r>
            <a:r>
              <a:rPr lang="en-US" dirty="0"/>
              <a:t> command without having to reboot the system. For example to switch from </a:t>
            </a:r>
            <a:r>
              <a:rPr lang="en-US" dirty="0" err="1"/>
              <a:t>runlevel</a:t>
            </a:r>
            <a:r>
              <a:rPr lang="en-US" dirty="0"/>
              <a:t> 2 to 3, the process would be:</a:t>
            </a:r>
          </a:p>
          <a:p>
            <a:pPr lvl="1"/>
            <a:r>
              <a:rPr lang="en-US" dirty="0"/>
              <a:t>The root user initiates the </a:t>
            </a:r>
            <a:r>
              <a:rPr lang="en-US" dirty="0" err="1"/>
              <a:t>runlevel</a:t>
            </a:r>
            <a:r>
              <a:rPr lang="en-US" dirty="0"/>
              <a:t> switch by executing </a:t>
            </a:r>
            <a:r>
              <a:rPr lang="en-US" dirty="0" err="1"/>
              <a:t>init</a:t>
            </a:r>
            <a:r>
              <a:rPr lang="en-US" dirty="0"/>
              <a:t> 3.</a:t>
            </a:r>
          </a:p>
          <a:p>
            <a:pPr lvl="1"/>
            <a:r>
              <a:rPr lang="en-US" dirty="0"/>
              <a:t>The </a:t>
            </a:r>
            <a:r>
              <a:rPr lang="en-US" dirty="0" err="1"/>
              <a:t>init</a:t>
            </a:r>
            <a:r>
              <a:rPr lang="en-US" dirty="0"/>
              <a:t> process refers to the /</a:t>
            </a:r>
            <a:r>
              <a:rPr lang="en-US" dirty="0" err="1"/>
              <a:t>etc</a:t>
            </a:r>
            <a:r>
              <a:rPr lang="en-US" dirty="0"/>
              <a:t>/</a:t>
            </a:r>
            <a:r>
              <a:rPr lang="en-US" dirty="0" err="1"/>
              <a:t>inittab</a:t>
            </a:r>
            <a:r>
              <a:rPr lang="en-US" dirty="0"/>
              <a:t> file.</a:t>
            </a:r>
          </a:p>
          <a:p>
            <a:pPr lvl="1"/>
            <a:r>
              <a:rPr lang="en-US" dirty="0"/>
              <a:t>The /</a:t>
            </a:r>
            <a:r>
              <a:rPr lang="en-US" dirty="0" err="1"/>
              <a:t>etc</a:t>
            </a:r>
            <a:r>
              <a:rPr lang="en-US" dirty="0"/>
              <a:t>/</a:t>
            </a:r>
            <a:r>
              <a:rPr lang="en-US" dirty="0" err="1"/>
              <a:t>init.d</a:t>
            </a:r>
            <a:r>
              <a:rPr lang="en-US" dirty="0"/>
              <a:t>/</a:t>
            </a:r>
            <a:r>
              <a:rPr lang="en-US" dirty="0" err="1"/>
              <a:t>rc</a:t>
            </a:r>
            <a:r>
              <a:rPr lang="en-US" dirty="0"/>
              <a:t> script will be run with parameter 3.</a:t>
            </a:r>
          </a:p>
          <a:p>
            <a:pPr lvl="1"/>
            <a:r>
              <a:rPr lang="en-US" dirty="0"/>
              <a:t>The </a:t>
            </a:r>
            <a:r>
              <a:rPr lang="en-US" dirty="0" err="1"/>
              <a:t>rc</a:t>
            </a:r>
            <a:r>
              <a:rPr lang="en-US" dirty="0"/>
              <a:t> (run control) script will stop the appropriate services of the previous run level 2 and start the services of the new run level 3.</a:t>
            </a:r>
          </a:p>
        </p:txBody>
      </p:sp>
    </p:spTree>
    <p:extLst>
      <p:ext uri="{BB962C8B-B14F-4D97-AF65-F5344CB8AC3E}">
        <p14:creationId xmlns:p14="http://schemas.microsoft.com/office/powerpoint/2010/main" val="297196226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sz="half" idx="1"/>
          </p:nvPr>
        </p:nvSpPr>
        <p:spPr>
          <a:xfrm>
            <a:off x="457200" y="1600200"/>
            <a:ext cx="8229600" cy="4525963"/>
          </a:xfrm>
        </p:spPr>
        <p:txBody>
          <a:bodyPr/>
          <a:lstStyle/>
          <a:p>
            <a:r>
              <a:rPr lang="en-US" dirty="0"/>
              <a:t>To start, stop or restart the </a:t>
            </a:r>
            <a:r>
              <a:rPr lang="en-US" dirty="0" err="1"/>
              <a:t>inetd</a:t>
            </a:r>
            <a:r>
              <a:rPr lang="en-US" dirty="0"/>
              <a:t> daemon, execute the following command:</a:t>
            </a:r>
          </a:p>
          <a:p>
            <a:pPr marL="0" indent="0">
              <a:buNone/>
            </a:pPr>
            <a:r>
              <a:rPr lang="en-US" dirty="0"/>
              <a:t>	</a:t>
            </a:r>
            <a:r>
              <a:rPr lang="en-US" sz="2400" dirty="0" smtClean="0">
                <a:latin typeface="Courier New"/>
                <a:cs typeface="Courier New"/>
              </a:rPr>
              <a:t>/</a:t>
            </a:r>
            <a:r>
              <a:rPr lang="en-US" sz="2400" dirty="0" err="1">
                <a:latin typeface="Courier New"/>
                <a:cs typeface="Courier New"/>
              </a:rPr>
              <a:t>etc</a:t>
            </a:r>
            <a:r>
              <a:rPr lang="en-US" sz="2400" dirty="0">
                <a:latin typeface="Courier New"/>
                <a:cs typeface="Courier New"/>
              </a:rPr>
              <a:t>/</a:t>
            </a:r>
            <a:r>
              <a:rPr lang="en-US" sz="2400" dirty="0" err="1">
                <a:latin typeface="Courier New"/>
                <a:cs typeface="Courier New"/>
              </a:rPr>
              <a:t>init.d</a:t>
            </a:r>
            <a:r>
              <a:rPr lang="en-US" sz="2400" dirty="0">
                <a:latin typeface="Courier New"/>
                <a:cs typeface="Courier New"/>
              </a:rPr>
              <a:t>/</a:t>
            </a:r>
            <a:r>
              <a:rPr lang="en-US" sz="2400" dirty="0" err="1">
                <a:latin typeface="Courier New"/>
                <a:cs typeface="Courier New"/>
              </a:rPr>
              <a:t>inetd</a:t>
            </a:r>
            <a:r>
              <a:rPr lang="en-US" sz="2400" dirty="0">
                <a:latin typeface="Courier New"/>
                <a:cs typeface="Courier New"/>
              </a:rPr>
              <a:t> [start, stop, restart</a:t>
            </a:r>
            <a:r>
              <a:rPr lang="en-US" sz="2400" dirty="0" smtClean="0">
                <a:latin typeface="Courier New"/>
                <a:cs typeface="Courier New"/>
              </a:rPr>
              <a:t>]</a:t>
            </a:r>
            <a:endParaRPr lang="en-US" sz="2400" dirty="0">
              <a:latin typeface="Courier New"/>
              <a:cs typeface="Courier New"/>
            </a:endParaRPr>
          </a:p>
        </p:txBody>
      </p:sp>
      <p:sp>
        <p:nvSpPr>
          <p:cNvPr id="6" name="Title 3"/>
          <p:cNvSpPr>
            <a:spLocks noGrp="1"/>
          </p:cNvSpPr>
          <p:nvPr>
            <p:ph type="title"/>
          </p:nvPr>
        </p:nvSpPr>
        <p:spPr/>
        <p:txBody>
          <a:bodyPr/>
          <a:lstStyle/>
          <a:p>
            <a:r>
              <a:rPr lang="en-US" dirty="0"/>
              <a:t>Understanding </a:t>
            </a:r>
            <a:r>
              <a:rPr lang="en-US" dirty="0" err="1"/>
              <a:t>inetd</a:t>
            </a:r>
            <a:endParaRPr lang="en-US" dirty="0"/>
          </a:p>
        </p:txBody>
      </p:sp>
    </p:spTree>
    <p:extLst>
      <p:ext uri="{BB962C8B-B14F-4D97-AF65-F5344CB8AC3E}">
        <p14:creationId xmlns:p14="http://schemas.microsoft.com/office/powerpoint/2010/main" val="352119775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sz="half" idx="1"/>
          </p:nvPr>
        </p:nvSpPr>
        <p:spPr>
          <a:xfrm>
            <a:off x="457200" y="957729"/>
            <a:ext cx="8229600" cy="4525963"/>
          </a:xfrm>
        </p:spPr>
        <p:txBody>
          <a:bodyPr/>
          <a:lstStyle/>
          <a:p>
            <a:r>
              <a:rPr lang="en-US" sz="2400" dirty="0"/>
              <a:t>The </a:t>
            </a:r>
            <a:r>
              <a:rPr lang="en-US" sz="2400" dirty="0" err="1"/>
              <a:t>inetd</a:t>
            </a:r>
            <a:r>
              <a:rPr lang="en-US" sz="2400" dirty="0"/>
              <a:t> daemon configures access to services using /</a:t>
            </a:r>
            <a:r>
              <a:rPr lang="en-US" sz="2400" dirty="0" err="1"/>
              <a:t>etc</a:t>
            </a:r>
            <a:r>
              <a:rPr lang="en-US" sz="2400" dirty="0"/>
              <a:t>/</a:t>
            </a:r>
            <a:r>
              <a:rPr lang="en-US" sz="2400" dirty="0" err="1"/>
              <a:t>inetd.conf</a:t>
            </a:r>
            <a:r>
              <a:rPr lang="en-US" sz="2400" dirty="0"/>
              <a:t> or by creating separate files for each service in the /</a:t>
            </a:r>
            <a:r>
              <a:rPr lang="en-US" sz="2400" dirty="0" err="1"/>
              <a:t>etc</a:t>
            </a:r>
            <a:r>
              <a:rPr lang="en-US" sz="2400" dirty="0"/>
              <a:t>/</a:t>
            </a:r>
            <a:r>
              <a:rPr lang="en-US" sz="2400" dirty="0" err="1"/>
              <a:t>inetd.d</a:t>
            </a:r>
            <a:r>
              <a:rPr lang="en-US" sz="2400" dirty="0"/>
              <a:t> directory. </a:t>
            </a:r>
          </a:p>
          <a:p>
            <a:r>
              <a:rPr lang="en-US" sz="2400" dirty="0"/>
              <a:t>The fields of this configuration file are as follows:</a:t>
            </a:r>
          </a:p>
        </p:txBody>
      </p:sp>
      <p:sp>
        <p:nvSpPr>
          <p:cNvPr id="6" name="Title 3"/>
          <p:cNvSpPr>
            <a:spLocks noGrp="1"/>
          </p:cNvSpPr>
          <p:nvPr>
            <p:ph type="title"/>
          </p:nvPr>
        </p:nvSpPr>
        <p:spPr>
          <a:xfrm>
            <a:off x="457200" y="38847"/>
            <a:ext cx="8229600" cy="1143000"/>
          </a:xfrm>
        </p:spPr>
        <p:txBody>
          <a:bodyPr/>
          <a:lstStyle/>
          <a:p>
            <a:r>
              <a:rPr lang="en-US" dirty="0"/>
              <a:t>Understanding </a:t>
            </a:r>
            <a:r>
              <a:rPr lang="en-US" dirty="0" err="1"/>
              <a:t>inetd</a:t>
            </a:r>
            <a:endParaRPr lang="en-US" dirty="0"/>
          </a:p>
        </p:txBody>
      </p:sp>
      <p:graphicFrame>
        <p:nvGraphicFramePr>
          <p:cNvPr id="2" name="Table 1"/>
          <p:cNvGraphicFramePr>
            <a:graphicFrameLocks noGrp="1"/>
          </p:cNvGraphicFramePr>
          <p:nvPr>
            <p:extLst>
              <p:ext uri="{D42A27DB-BD31-4B8C-83A1-F6EECF244321}">
                <p14:modId xmlns:p14="http://schemas.microsoft.com/office/powerpoint/2010/main" val="1229031469"/>
              </p:ext>
            </p:extLst>
          </p:nvPr>
        </p:nvGraphicFramePr>
        <p:xfrm>
          <a:off x="457200" y="2749175"/>
          <a:ext cx="8229600" cy="3949548"/>
        </p:xfrm>
        <a:graphic>
          <a:graphicData uri="http://schemas.openxmlformats.org/drawingml/2006/table">
            <a:tbl>
              <a:tblPr firstRow="1" bandRow="1">
                <a:tableStyleId>{5C22544A-7EE6-4342-B048-85BDC9FD1C3A}</a:tableStyleId>
              </a:tblPr>
              <a:tblGrid>
                <a:gridCol w="1709271"/>
                <a:gridCol w="6520329"/>
              </a:tblGrid>
              <a:tr h="329129">
                <a:tc>
                  <a:txBody>
                    <a:bodyPr/>
                    <a:lstStyle/>
                    <a:p>
                      <a:pPr algn="l" fontAlgn="b"/>
                      <a:r>
                        <a:rPr lang="en-US" sz="1400" b="1" i="0" u="none" strike="noStrike" dirty="0">
                          <a:solidFill>
                            <a:srgbClr val="333333"/>
                          </a:solidFill>
                          <a:effectLst/>
                          <a:latin typeface="Helvetica Neue"/>
                        </a:rPr>
                        <a:t>Option</a:t>
                      </a:r>
                    </a:p>
                  </a:txBody>
                  <a:tcPr marL="12700" marR="12700" marT="12700" marB="0" anchor="b"/>
                </a:tc>
                <a:tc>
                  <a:txBody>
                    <a:bodyPr/>
                    <a:lstStyle/>
                    <a:p>
                      <a:pPr algn="l" fontAlgn="b"/>
                      <a:r>
                        <a:rPr lang="en-US" sz="1400" b="1" i="0" u="none" strike="noStrike" dirty="0">
                          <a:solidFill>
                            <a:srgbClr val="333333"/>
                          </a:solidFill>
                          <a:effectLst/>
                          <a:latin typeface="Helvetica Neue"/>
                        </a:rPr>
                        <a:t>Meaning</a:t>
                      </a:r>
                    </a:p>
                  </a:txBody>
                  <a:tcPr marL="12700" marR="12700" marT="12700" marB="0" anchor="b"/>
                </a:tc>
              </a:tr>
              <a:tr h="329129">
                <a:tc>
                  <a:txBody>
                    <a:bodyPr/>
                    <a:lstStyle/>
                    <a:p>
                      <a:pPr algn="l" fontAlgn="b"/>
                      <a:r>
                        <a:rPr lang="en-US" sz="1400" b="0" i="0" u="none" strike="noStrike">
                          <a:solidFill>
                            <a:srgbClr val="333333"/>
                          </a:solidFill>
                          <a:effectLst/>
                          <a:latin typeface="Helvetica Neue"/>
                        </a:rPr>
                        <a:t>Service</a:t>
                      </a:r>
                    </a:p>
                  </a:txBody>
                  <a:tcPr marL="12700" marR="12700" marT="12700" marB="0" anchor="b"/>
                </a:tc>
                <a:tc>
                  <a:txBody>
                    <a:bodyPr/>
                    <a:lstStyle/>
                    <a:p>
                      <a:pPr algn="l" fontAlgn="b"/>
                      <a:r>
                        <a:rPr lang="en-US" sz="1400" b="0" i="0" u="none" strike="noStrike" dirty="0">
                          <a:solidFill>
                            <a:srgbClr val="333333"/>
                          </a:solidFill>
                          <a:effectLst/>
                          <a:latin typeface="Helvetica Neue"/>
                        </a:rPr>
                        <a:t>Name of the service as specified in the /</a:t>
                      </a:r>
                      <a:r>
                        <a:rPr lang="en-US" sz="1400" b="0" i="0" u="none" strike="noStrike" dirty="0" err="1">
                          <a:solidFill>
                            <a:srgbClr val="333333"/>
                          </a:solidFill>
                          <a:effectLst/>
                          <a:latin typeface="Helvetica Neue"/>
                        </a:rPr>
                        <a:t>etc</a:t>
                      </a:r>
                      <a:r>
                        <a:rPr lang="en-US" sz="1400" b="0" i="0" u="none" strike="noStrike" dirty="0">
                          <a:solidFill>
                            <a:srgbClr val="333333"/>
                          </a:solidFill>
                          <a:effectLst/>
                          <a:latin typeface="Helvetica Neue"/>
                        </a:rPr>
                        <a:t>/services file</a:t>
                      </a:r>
                    </a:p>
                  </a:txBody>
                  <a:tcPr marL="12700" marR="12700" marT="12700" marB="0" anchor="b"/>
                </a:tc>
              </a:tr>
              <a:tr h="329129">
                <a:tc rowSpan="3">
                  <a:txBody>
                    <a:bodyPr/>
                    <a:lstStyle/>
                    <a:p>
                      <a:pPr algn="l" fontAlgn="b"/>
                      <a:r>
                        <a:rPr lang="en-US" sz="1400" b="0" i="0" u="none" strike="noStrike">
                          <a:solidFill>
                            <a:srgbClr val="333333"/>
                          </a:solidFill>
                          <a:effectLst/>
                          <a:latin typeface="Helvetica Neue"/>
                        </a:rPr>
                        <a:t>Socket</a:t>
                      </a:r>
                    </a:p>
                  </a:txBody>
                  <a:tcPr marL="12700" marR="12700" marT="12700" marB="0" anchor="b"/>
                </a:tc>
                <a:tc>
                  <a:txBody>
                    <a:bodyPr/>
                    <a:lstStyle/>
                    <a:p>
                      <a:pPr algn="l" fontAlgn="b"/>
                      <a:r>
                        <a:rPr lang="en-US" sz="1400" b="0" i="0" u="none" strike="noStrike">
                          <a:solidFill>
                            <a:srgbClr val="333333"/>
                          </a:solidFill>
                          <a:effectLst/>
                          <a:latin typeface="Helvetica Neue"/>
                        </a:rPr>
                        <a:t>Connection type</a:t>
                      </a:r>
                    </a:p>
                  </a:txBody>
                  <a:tcPr marL="12700" marR="12700" marT="12700" marB="0" anchor="b"/>
                </a:tc>
              </a:tr>
              <a:tr h="329129">
                <a:tc vMerge="1">
                  <a:txBody>
                    <a:bodyPr/>
                    <a:lstStyle/>
                    <a:p>
                      <a:endParaRPr lang="en-US"/>
                    </a:p>
                  </a:txBody>
                  <a:tcPr/>
                </a:tc>
                <a:tc>
                  <a:txBody>
                    <a:bodyPr/>
                    <a:lstStyle/>
                    <a:p>
                      <a:pPr algn="l" fontAlgn="b"/>
                      <a:r>
                        <a:rPr lang="en-US" sz="1400" b="0" i="0" u="none" strike="noStrike">
                          <a:solidFill>
                            <a:srgbClr val="333333"/>
                          </a:solidFill>
                          <a:effectLst/>
                          <a:latin typeface="Courier New"/>
                        </a:rPr>
                        <a:t>stream</a:t>
                      </a:r>
                      <a:r>
                        <a:rPr lang="en-US" sz="1400" b="0" i="0" u="none" strike="noStrike">
                          <a:solidFill>
                            <a:srgbClr val="333333"/>
                          </a:solidFill>
                          <a:effectLst/>
                          <a:latin typeface="Helvetica Neue"/>
                        </a:rPr>
                        <a:t> is used for TCP connection</a:t>
                      </a:r>
                      <a:endParaRPr lang="en-US" sz="1400" b="0" i="0" u="none" strike="noStrike">
                        <a:solidFill>
                          <a:srgbClr val="333333"/>
                        </a:solidFill>
                        <a:effectLst/>
                        <a:latin typeface="Courier New"/>
                      </a:endParaRPr>
                    </a:p>
                  </a:txBody>
                  <a:tcPr marL="12700" marR="12700" marT="12700" marB="0" anchor="b"/>
                </a:tc>
              </a:tr>
              <a:tr h="329129">
                <a:tc vMerge="1">
                  <a:txBody>
                    <a:bodyPr/>
                    <a:lstStyle/>
                    <a:p>
                      <a:endParaRPr lang="en-US"/>
                    </a:p>
                  </a:txBody>
                  <a:tcPr/>
                </a:tc>
                <a:tc>
                  <a:txBody>
                    <a:bodyPr/>
                    <a:lstStyle/>
                    <a:p>
                      <a:pPr algn="l" fontAlgn="b"/>
                      <a:r>
                        <a:rPr lang="en-US" sz="1400" b="0" i="0" u="none" strike="noStrike">
                          <a:solidFill>
                            <a:srgbClr val="333333"/>
                          </a:solidFill>
                          <a:effectLst/>
                          <a:latin typeface="Courier New"/>
                        </a:rPr>
                        <a:t>dgam</a:t>
                      </a:r>
                      <a:r>
                        <a:rPr lang="en-US" sz="1400" b="0" i="0" u="none" strike="noStrike">
                          <a:solidFill>
                            <a:srgbClr val="333333"/>
                          </a:solidFill>
                          <a:effectLst/>
                          <a:latin typeface="Helvetica Neue"/>
                        </a:rPr>
                        <a:t> (datagram) is used for UDP connection</a:t>
                      </a:r>
                      <a:endParaRPr lang="en-US" sz="1400" b="0" i="0" u="none" strike="noStrike">
                        <a:solidFill>
                          <a:srgbClr val="333333"/>
                        </a:solidFill>
                        <a:effectLst/>
                        <a:latin typeface="Courier New"/>
                      </a:endParaRPr>
                    </a:p>
                  </a:txBody>
                  <a:tcPr marL="12700" marR="12700" marT="12700" marB="0" anchor="b"/>
                </a:tc>
              </a:tr>
              <a:tr h="329129">
                <a:tc rowSpan="2">
                  <a:txBody>
                    <a:bodyPr/>
                    <a:lstStyle/>
                    <a:p>
                      <a:pPr algn="l" fontAlgn="b"/>
                      <a:r>
                        <a:rPr lang="en-US" sz="1400" b="0" i="0" u="none" strike="noStrike">
                          <a:solidFill>
                            <a:srgbClr val="333333"/>
                          </a:solidFill>
                          <a:effectLst/>
                          <a:latin typeface="Helvetica Neue"/>
                        </a:rPr>
                        <a:t>Protocol</a:t>
                      </a:r>
                    </a:p>
                  </a:txBody>
                  <a:tcPr marL="12700" marR="12700" marT="12700" marB="0" anchor="b"/>
                </a:tc>
                <a:tc>
                  <a:txBody>
                    <a:bodyPr/>
                    <a:lstStyle/>
                    <a:p>
                      <a:pPr algn="l" fontAlgn="b"/>
                      <a:r>
                        <a:rPr lang="en-US" sz="1400" b="0" i="0" u="none" strike="noStrike">
                          <a:solidFill>
                            <a:srgbClr val="333333"/>
                          </a:solidFill>
                          <a:effectLst/>
                          <a:latin typeface="Helvetica Neue"/>
                        </a:rPr>
                        <a:t>Protocol type as specified in the </a:t>
                      </a:r>
                      <a:r>
                        <a:rPr lang="en-US" sz="1400" b="0" i="0" u="none" strike="noStrike">
                          <a:solidFill>
                            <a:srgbClr val="333333"/>
                          </a:solidFill>
                          <a:effectLst/>
                          <a:latin typeface="Courier New"/>
                        </a:rPr>
                        <a:t>/etc/protocols</a:t>
                      </a:r>
                      <a:r>
                        <a:rPr lang="en-US" sz="1400" b="0" i="0" u="none" strike="noStrike">
                          <a:solidFill>
                            <a:srgbClr val="333333"/>
                          </a:solidFill>
                          <a:effectLst/>
                          <a:latin typeface="Helvetica Neue"/>
                        </a:rPr>
                        <a:t> file</a:t>
                      </a:r>
                    </a:p>
                  </a:txBody>
                  <a:tcPr marL="12700" marR="12700" marT="12700" marB="0" anchor="b"/>
                </a:tc>
              </a:tr>
              <a:tr h="329129">
                <a:tc vMerge="1">
                  <a:txBody>
                    <a:bodyPr/>
                    <a:lstStyle/>
                    <a:p>
                      <a:endParaRPr lang="en-US"/>
                    </a:p>
                  </a:txBody>
                  <a:tcPr/>
                </a:tc>
                <a:tc>
                  <a:txBody>
                    <a:bodyPr/>
                    <a:lstStyle/>
                    <a:p>
                      <a:pPr algn="l" fontAlgn="b"/>
                      <a:r>
                        <a:rPr lang="en-US" sz="1400" b="0" i="0" u="none" strike="noStrike">
                          <a:solidFill>
                            <a:srgbClr val="333333"/>
                          </a:solidFill>
                          <a:effectLst/>
                          <a:latin typeface="Helvetica Neue"/>
                        </a:rPr>
                        <a:t>Values such as </a:t>
                      </a:r>
                      <a:r>
                        <a:rPr lang="en-US" sz="1400" b="0" i="0" u="none" strike="noStrike">
                          <a:solidFill>
                            <a:srgbClr val="333333"/>
                          </a:solidFill>
                          <a:effectLst/>
                          <a:latin typeface="Courier New"/>
                        </a:rPr>
                        <a:t>tcp</a:t>
                      </a:r>
                      <a:r>
                        <a:rPr lang="en-US" sz="1400" b="0" i="0" u="none" strike="noStrike">
                          <a:solidFill>
                            <a:srgbClr val="333333"/>
                          </a:solidFill>
                          <a:effectLst/>
                          <a:latin typeface="Helvetica Neue"/>
                        </a:rPr>
                        <a:t>, </a:t>
                      </a:r>
                      <a:r>
                        <a:rPr lang="en-US" sz="1400" b="0" i="0" u="none" strike="noStrike">
                          <a:solidFill>
                            <a:srgbClr val="333333"/>
                          </a:solidFill>
                          <a:effectLst/>
                          <a:latin typeface="Courier New"/>
                        </a:rPr>
                        <a:t>udp</a:t>
                      </a:r>
                      <a:r>
                        <a:rPr lang="en-US" sz="1400" b="0" i="0" u="none" strike="noStrike">
                          <a:solidFill>
                            <a:srgbClr val="333333"/>
                          </a:solidFill>
                          <a:effectLst/>
                          <a:latin typeface="Helvetica Neue"/>
                        </a:rPr>
                        <a:t> or </a:t>
                      </a:r>
                      <a:r>
                        <a:rPr lang="en-US" sz="1400" b="0" i="0" u="none" strike="noStrike">
                          <a:solidFill>
                            <a:srgbClr val="333333"/>
                          </a:solidFill>
                          <a:effectLst/>
                          <a:latin typeface="Courier New"/>
                        </a:rPr>
                        <a:t>icmp</a:t>
                      </a:r>
                      <a:r>
                        <a:rPr lang="en-US" sz="1400" b="0" i="0" u="none" strike="noStrike">
                          <a:solidFill>
                            <a:srgbClr val="333333"/>
                          </a:solidFill>
                          <a:effectLst/>
                          <a:latin typeface="Helvetica Neue"/>
                        </a:rPr>
                        <a:t> can be given</a:t>
                      </a:r>
                    </a:p>
                  </a:txBody>
                  <a:tcPr marL="12700" marR="12700" marT="12700" marB="0" anchor="b"/>
                </a:tc>
              </a:tr>
              <a:tr h="329129">
                <a:tc rowSpan="2">
                  <a:txBody>
                    <a:bodyPr/>
                    <a:lstStyle/>
                    <a:p>
                      <a:pPr algn="l" fontAlgn="b"/>
                      <a:r>
                        <a:rPr lang="en-US" sz="1400" b="0" i="0" u="none" strike="noStrike">
                          <a:solidFill>
                            <a:srgbClr val="333333"/>
                          </a:solidFill>
                          <a:effectLst/>
                          <a:latin typeface="Helvetica Neue"/>
                        </a:rPr>
                        <a:t>Wait/No Wait</a:t>
                      </a:r>
                    </a:p>
                  </a:txBody>
                  <a:tcPr marL="12700" marR="12700" marT="12700" marB="0" anchor="b"/>
                </a:tc>
                <a:tc>
                  <a:txBody>
                    <a:bodyPr/>
                    <a:lstStyle/>
                    <a:p>
                      <a:pPr algn="l" fontAlgn="b"/>
                      <a:r>
                        <a:rPr lang="en-US" sz="1400" b="0" i="0" u="none" strike="noStrike">
                          <a:solidFill>
                            <a:srgbClr val="333333"/>
                          </a:solidFill>
                          <a:effectLst/>
                          <a:latin typeface="Helvetica Neue"/>
                        </a:rPr>
                        <a:t>Socket’s connection type</a:t>
                      </a:r>
                    </a:p>
                  </a:txBody>
                  <a:tcPr marL="12700" marR="12700" marT="12700" marB="0" anchor="b"/>
                </a:tc>
              </a:tr>
              <a:tr h="329129">
                <a:tc vMerge="1">
                  <a:txBody>
                    <a:bodyPr/>
                    <a:lstStyle/>
                    <a:p>
                      <a:endParaRPr lang="en-US"/>
                    </a:p>
                  </a:txBody>
                  <a:tcPr/>
                </a:tc>
                <a:tc>
                  <a:txBody>
                    <a:bodyPr/>
                    <a:lstStyle/>
                    <a:p>
                      <a:pPr algn="l" fontAlgn="b"/>
                      <a:r>
                        <a:rPr lang="en-US" sz="1400" b="0" i="0" u="none" strike="noStrike">
                          <a:solidFill>
                            <a:srgbClr val="333333"/>
                          </a:solidFill>
                          <a:effectLst/>
                          <a:latin typeface="Courier New"/>
                        </a:rPr>
                        <a:t>nowait.200</a:t>
                      </a:r>
                      <a:r>
                        <a:rPr lang="en-US" sz="1400" b="0" i="0" u="none" strike="noStrike">
                          <a:solidFill>
                            <a:srgbClr val="333333"/>
                          </a:solidFill>
                          <a:effectLst/>
                          <a:latin typeface="Helvetica Neue"/>
                        </a:rPr>
                        <a:t> allows a maximum of 200 instances of the server</a:t>
                      </a:r>
                      <a:endParaRPr lang="en-US" sz="1400" b="0" i="0" u="none" strike="noStrike">
                        <a:solidFill>
                          <a:srgbClr val="333333"/>
                        </a:solidFill>
                        <a:effectLst/>
                        <a:latin typeface="Courier New"/>
                      </a:endParaRPr>
                    </a:p>
                  </a:txBody>
                  <a:tcPr marL="12700" marR="12700" marT="12700" marB="0" anchor="b"/>
                </a:tc>
              </a:tr>
              <a:tr h="329129">
                <a:tc>
                  <a:txBody>
                    <a:bodyPr/>
                    <a:lstStyle/>
                    <a:p>
                      <a:pPr algn="l" fontAlgn="b"/>
                      <a:r>
                        <a:rPr lang="en-US" sz="1400" b="0" i="0" u="none" strike="noStrike">
                          <a:solidFill>
                            <a:srgbClr val="333333"/>
                          </a:solidFill>
                          <a:effectLst/>
                          <a:latin typeface="Helvetica Neue"/>
                        </a:rPr>
                        <a:t>User</a:t>
                      </a:r>
                    </a:p>
                  </a:txBody>
                  <a:tcPr marL="12700" marR="12700" marT="12700" marB="0" anchor="b"/>
                </a:tc>
                <a:tc>
                  <a:txBody>
                    <a:bodyPr/>
                    <a:lstStyle/>
                    <a:p>
                      <a:pPr algn="l" fontAlgn="b"/>
                      <a:r>
                        <a:rPr lang="en-US" sz="1400" b="0" i="0" u="none" strike="noStrike">
                          <a:solidFill>
                            <a:srgbClr val="333333"/>
                          </a:solidFill>
                          <a:effectLst/>
                          <a:latin typeface="Helvetica Neue"/>
                        </a:rPr>
                        <a:t>Authorized user</a:t>
                      </a:r>
                    </a:p>
                  </a:txBody>
                  <a:tcPr marL="12700" marR="12700" marT="12700" marB="0" anchor="b"/>
                </a:tc>
              </a:tr>
              <a:tr h="329129">
                <a:tc>
                  <a:txBody>
                    <a:bodyPr/>
                    <a:lstStyle/>
                    <a:p>
                      <a:pPr algn="l" fontAlgn="b"/>
                      <a:r>
                        <a:rPr lang="en-US" sz="1400" b="0" i="0" u="none" strike="noStrike">
                          <a:solidFill>
                            <a:srgbClr val="333333"/>
                          </a:solidFill>
                          <a:effectLst/>
                          <a:latin typeface="Helvetica Neue"/>
                        </a:rPr>
                        <a:t>Server Program</a:t>
                      </a:r>
                    </a:p>
                  </a:txBody>
                  <a:tcPr marL="12700" marR="12700" marT="12700" marB="0" anchor="b"/>
                </a:tc>
                <a:tc>
                  <a:txBody>
                    <a:bodyPr/>
                    <a:lstStyle/>
                    <a:p>
                      <a:pPr algn="l" fontAlgn="b"/>
                      <a:r>
                        <a:rPr lang="en-US" sz="1400" b="0" i="0" u="none" strike="noStrike">
                          <a:solidFill>
                            <a:srgbClr val="333333"/>
                          </a:solidFill>
                          <a:effectLst/>
                          <a:latin typeface="Helvetica Neue"/>
                        </a:rPr>
                        <a:t>Complete path of the server program</a:t>
                      </a:r>
                    </a:p>
                  </a:txBody>
                  <a:tcPr marL="12700" marR="12700" marT="12700" marB="0" anchor="b"/>
                </a:tc>
              </a:tr>
              <a:tr h="329129">
                <a:tc>
                  <a:txBody>
                    <a:bodyPr/>
                    <a:lstStyle/>
                    <a:p>
                      <a:pPr algn="l" fontAlgn="b"/>
                      <a:r>
                        <a:rPr lang="en-US" sz="1400" b="0" i="0" u="none" strike="noStrike">
                          <a:solidFill>
                            <a:srgbClr val="333333"/>
                          </a:solidFill>
                          <a:effectLst/>
                          <a:latin typeface="Helvetica Neue"/>
                        </a:rPr>
                        <a:t>Arguments</a:t>
                      </a:r>
                    </a:p>
                  </a:txBody>
                  <a:tcPr marL="12700" marR="12700" marT="12700" marB="0" anchor="b"/>
                </a:tc>
                <a:tc>
                  <a:txBody>
                    <a:bodyPr/>
                    <a:lstStyle/>
                    <a:p>
                      <a:pPr algn="l" fontAlgn="b"/>
                      <a:r>
                        <a:rPr lang="en-US" sz="1400" b="0" i="0" u="none" strike="noStrike" dirty="0">
                          <a:solidFill>
                            <a:srgbClr val="333333"/>
                          </a:solidFill>
                          <a:effectLst/>
                          <a:latin typeface="Helvetica Neue"/>
                        </a:rPr>
                        <a:t>Arguments to be passed to the server program at startup</a:t>
                      </a:r>
                    </a:p>
                  </a:txBody>
                  <a:tcPr marL="12700" marR="12700" marT="12700" marB="0" anchor="b"/>
                </a:tc>
              </a:tr>
            </a:tbl>
          </a:graphicData>
        </a:graphic>
      </p:graphicFrame>
    </p:spTree>
    <p:extLst>
      <p:ext uri="{BB962C8B-B14F-4D97-AF65-F5344CB8AC3E}">
        <p14:creationId xmlns:p14="http://schemas.microsoft.com/office/powerpoint/2010/main" val="157928137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sz="half" idx="1"/>
          </p:nvPr>
        </p:nvSpPr>
        <p:spPr>
          <a:xfrm>
            <a:off x="457200" y="1600200"/>
            <a:ext cx="8229600" cy="4525963"/>
          </a:xfrm>
        </p:spPr>
        <p:txBody>
          <a:bodyPr/>
          <a:lstStyle/>
          <a:p>
            <a:r>
              <a:rPr lang="en-US" dirty="0"/>
              <a:t>The key options for </a:t>
            </a:r>
            <a:r>
              <a:rPr lang="en-US" dirty="0" err="1"/>
              <a:t>inetd</a:t>
            </a:r>
            <a:r>
              <a:rPr lang="en-US" dirty="0"/>
              <a:t> are as follows:</a:t>
            </a:r>
          </a:p>
        </p:txBody>
      </p:sp>
      <p:sp>
        <p:nvSpPr>
          <p:cNvPr id="6" name="Title 3"/>
          <p:cNvSpPr>
            <a:spLocks noGrp="1"/>
          </p:cNvSpPr>
          <p:nvPr>
            <p:ph type="title"/>
          </p:nvPr>
        </p:nvSpPr>
        <p:spPr/>
        <p:txBody>
          <a:bodyPr/>
          <a:lstStyle/>
          <a:p>
            <a:r>
              <a:rPr lang="en-US" dirty="0"/>
              <a:t>Understanding </a:t>
            </a:r>
            <a:r>
              <a:rPr lang="en-US" dirty="0" err="1"/>
              <a:t>inetd</a:t>
            </a:r>
            <a:endParaRPr lang="en-US" dirty="0"/>
          </a:p>
        </p:txBody>
      </p:sp>
      <p:graphicFrame>
        <p:nvGraphicFramePr>
          <p:cNvPr id="2" name="Table 1"/>
          <p:cNvGraphicFramePr>
            <a:graphicFrameLocks noGrp="1"/>
          </p:cNvGraphicFramePr>
          <p:nvPr>
            <p:extLst>
              <p:ext uri="{D42A27DB-BD31-4B8C-83A1-F6EECF244321}">
                <p14:modId xmlns:p14="http://schemas.microsoft.com/office/powerpoint/2010/main" val="2979362310"/>
              </p:ext>
            </p:extLst>
          </p:nvPr>
        </p:nvGraphicFramePr>
        <p:xfrm>
          <a:off x="1524000" y="2398058"/>
          <a:ext cx="6096000" cy="1120140"/>
        </p:xfrm>
        <a:graphic>
          <a:graphicData uri="http://schemas.openxmlformats.org/drawingml/2006/table">
            <a:tbl>
              <a:tblPr firstRow="1" bandRow="1">
                <a:tableStyleId>{5C22544A-7EE6-4342-B048-85BDC9FD1C3A}</a:tableStyleId>
              </a:tblPr>
              <a:tblGrid>
                <a:gridCol w="3048000"/>
                <a:gridCol w="3048000"/>
              </a:tblGrid>
              <a:tr h="370840">
                <a:tc>
                  <a:txBody>
                    <a:bodyPr/>
                    <a:lstStyle/>
                    <a:p>
                      <a:pPr algn="l" fontAlgn="b"/>
                      <a:r>
                        <a:rPr lang="en-US" sz="1200" b="0" i="0" u="none" strike="noStrike" dirty="0">
                          <a:solidFill>
                            <a:srgbClr val="000000"/>
                          </a:solidFill>
                          <a:effectLst/>
                          <a:latin typeface="Calibri"/>
                        </a:rPr>
                        <a:t>Option</a:t>
                      </a:r>
                    </a:p>
                  </a:txBody>
                  <a:tcPr marL="12700" marR="12700" marT="12700" marB="0" anchor="b"/>
                </a:tc>
                <a:tc>
                  <a:txBody>
                    <a:bodyPr/>
                    <a:lstStyle/>
                    <a:p>
                      <a:pPr algn="l" fontAlgn="b"/>
                      <a:r>
                        <a:rPr lang="en-US" sz="1200" b="0" i="0" u="none" strike="noStrike">
                          <a:solidFill>
                            <a:srgbClr val="000000"/>
                          </a:solidFill>
                          <a:effectLst/>
                          <a:latin typeface="Calibri"/>
                        </a:rPr>
                        <a:t>Meaning</a:t>
                      </a:r>
                    </a:p>
                  </a:txBody>
                  <a:tcPr marL="12700" marR="12700" marT="12700" marB="0" anchor="b"/>
                </a:tc>
              </a:tr>
              <a:tr h="370840">
                <a:tc>
                  <a:txBody>
                    <a:bodyPr/>
                    <a:lstStyle/>
                    <a:p>
                      <a:pPr algn="ctr" fontAlgn="b"/>
                      <a:r>
                        <a:rPr lang="en-US" sz="1200" b="0" i="0" u="none" strike="noStrike" dirty="0" smtClean="0">
                          <a:solidFill>
                            <a:srgbClr val="000000"/>
                          </a:solidFill>
                          <a:effectLst/>
                          <a:latin typeface="Calibri"/>
                        </a:rPr>
                        <a:t>-</a:t>
                      </a:r>
                      <a:r>
                        <a:rPr lang="en-US" sz="1200" b="0" i="0" u="none" strike="noStrike" dirty="0" err="1" smtClean="0">
                          <a:solidFill>
                            <a:srgbClr val="000000"/>
                          </a:solidFill>
                          <a:effectLst/>
                          <a:latin typeface="Calibri"/>
                        </a:rPr>
                        <a:t>i</a:t>
                      </a:r>
                      <a:endParaRPr lang="en-US" sz="1200" b="0" i="0" u="none" strike="noStrike" dirty="0" smtClean="0">
                        <a:solidFill>
                          <a:srgbClr val="000000"/>
                        </a:solidFill>
                        <a:effectLst/>
                        <a:latin typeface="Calibri"/>
                      </a:endParaRPr>
                    </a:p>
                  </a:txBody>
                  <a:tcPr marL="12700" marR="12700" marT="12700" marB="0" anchor="b"/>
                </a:tc>
                <a:tc>
                  <a:txBody>
                    <a:bodyPr/>
                    <a:lstStyle/>
                    <a:p>
                      <a:pPr algn="l" fontAlgn="b"/>
                      <a:r>
                        <a:rPr lang="en-US" sz="1200" b="0" i="0" u="none" strike="noStrike">
                          <a:solidFill>
                            <a:srgbClr val="000000"/>
                          </a:solidFill>
                          <a:effectLst/>
                          <a:latin typeface="Calibri"/>
                        </a:rPr>
                        <a:t>Do not run as a background process</a:t>
                      </a:r>
                    </a:p>
                  </a:txBody>
                  <a:tcPr marL="12700" marR="12700" marT="12700" marB="0" anchor="b"/>
                </a:tc>
              </a:tr>
              <a:tr h="370840">
                <a:tc>
                  <a:txBody>
                    <a:bodyPr/>
                    <a:lstStyle/>
                    <a:p>
                      <a:pPr algn="ctr" fontAlgn="b"/>
                      <a:r>
                        <a:rPr lang="en-US" sz="1200" b="0" i="0" u="none" strike="noStrike" dirty="0" smtClean="0">
                          <a:solidFill>
                            <a:srgbClr val="000000"/>
                          </a:solidFill>
                          <a:effectLst/>
                          <a:latin typeface="Calibri"/>
                        </a:rPr>
                        <a:t>-q </a:t>
                      </a:r>
                      <a:r>
                        <a:rPr lang="en-US" sz="1200" b="0" i="0" u="none" strike="noStrike" dirty="0" err="1" smtClean="0">
                          <a:solidFill>
                            <a:srgbClr val="000000"/>
                          </a:solidFill>
                          <a:effectLst/>
                          <a:latin typeface="Calibri"/>
                        </a:rPr>
                        <a:t>queue_length</a:t>
                      </a:r>
                      <a:endParaRPr lang="en-US" sz="1200" b="0" i="0" u="none" strike="noStrike" dirty="0">
                        <a:solidFill>
                          <a:srgbClr val="000000"/>
                        </a:solidFill>
                        <a:effectLst/>
                        <a:latin typeface="Calibri"/>
                      </a:endParaRPr>
                    </a:p>
                  </a:txBody>
                  <a:tcPr marL="12700" marR="12700" marT="12700" marB="0" anchor="b"/>
                </a:tc>
                <a:tc>
                  <a:txBody>
                    <a:bodyPr/>
                    <a:lstStyle/>
                    <a:p>
                      <a:pPr algn="l" fontAlgn="b"/>
                      <a:r>
                        <a:rPr lang="en-US" sz="1200" b="0" i="0" u="none" strike="noStrike" dirty="0">
                          <a:solidFill>
                            <a:srgbClr val="000000"/>
                          </a:solidFill>
                          <a:effectLst/>
                          <a:latin typeface="Calibri"/>
                        </a:rPr>
                        <a:t>Sets the size of the socket’s listen queue to the specified value</a:t>
                      </a:r>
                    </a:p>
                  </a:txBody>
                  <a:tcPr marL="12700" marR="12700" marT="12700" marB="0" anchor="b"/>
                </a:tc>
              </a:tr>
            </a:tbl>
          </a:graphicData>
        </a:graphic>
      </p:graphicFrame>
    </p:spTree>
    <p:extLst>
      <p:ext uri="{BB962C8B-B14F-4D97-AF65-F5344CB8AC3E}">
        <p14:creationId xmlns:p14="http://schemas.microsoft.com/office/powerpoint/2010/main" val="7689792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sz="half" idx="1"/>
          </p:nvPr>
        </p:nvSpPr>
        <p:spPr>
          <a:xfrm>
            <a:off x="457200" y="1600200"/>
            <a:ext cx="8229600" cy="4525963"/>
          </a:xfrm>
        </p:spPr>
        <p:txBody>
          <a:bodyPr/>
          <a:lstStyle/>
          <a:p>
            <a:r>
              <a:rPr lang="en-US" dirty="0"/>
              <a:t>The </a:t>
            </a:r>
            <a:r>
              <a:rPr lang="en-US" dirty="0" err="1"/>
              <a:t>inetd</a:t>
            </a:r>
            <a:r>
              <a:rPr lang="en-US" dirty="0"/>
              <a:t> daemon is started at boot time and listens for connections on specific ports. </a:t>
            </a:r>
            <a:endParaRPr lang="en-US" dirty="0" smtClean="0"/>
          </a:p>
          <a:p>
            <a:pPr lvl="1"/>
            <a:r>
              <a:rPr lang="en-US" dirty="0" smtClean="0"/>
              <a:t>For </a:t>
            </a:r>
            <a:r>
              <a:rPr lang="en-US" dirty="0"/>
              <a:t>example, the telnet daemon is started only when a telnet connection request is sent on port 23 (standard telnet port)</a:t>
            </a:r>
            <a:r>
              <a:rPr lang="en-US" dirty="0" smtClean="0"/>
              <a:t>.</a:t>
            </a:r>
          </a:p>
          <a:p>
            <a:pPr lvl="1"/>
            <a:r>
              <a:rPr lang="en-US" dirty="0" smtClean="0"/>
              <a:t> </a:t>
            </a:r>
            <a:r>
              <a:rPr lang="en-US" dirty="0"/>
              <a:t>To disable a service in /</a:t>
            </a:r>
            <a:r>
              <a:rPr lang="en-US" dirty="0" err="1"/>
              <a:t>etc</a:t>
            </a:r>
            <a:r>
              <a:rPr lang="en-US" dirty="0"/>
              <a:t>/</a:t>
            </a:r>
            <a:r>
              <a:rPr lang="en-US" dirty="0" err="1"/>
              <a:t>inetd.conf</a:t>
            </a:r>
            <a:r>
              <a:rPr lang="en-US" dirty="0"/>
              <a:t>, prefix a # to that entry</a:t>
            </a:r>
            <a:r>
              <a:rPr lang="en-US" dirty="0" smtClean="0"/>
              <a:t>.</a:t>
            </a:r>
          </a:p>
          <a:p>
            <a:pPr marL="457200" lvl="1" indent="0">
              <a:buNone/>
            </a:pPr>
            <a:r>
              <a:rPr lang="en-US" dirty="0">
                <a:latin typeface="Courier New"/>
                <a:cs typeface="Courier New"/>
              </a:rPr>
              <a:t>#telnet     stream    </a:t>
            </a:r>
            <a:r>
              <a:rPr lang="en-US" dirty="0" err="1">
                <a:latin typeface="Courier New"/>
                <a:cs typeface="Courier New"/>
              </a:rPr>
              <a:t>tcp</a:t>
            </a:r>
            <a:r>
              <a:rPr lang="en-US" dirty="0">
                <a:latin typeface="Courier New"/>
                <a:cs typeface="Courier New"/>
              </a:rPr>
              <a:t>    </a:t>
            </a:r>
            <a:r>
              <a:rPr lang="en-US" dirty="0" err="1">
                <a:latin typeface="Courier New"/>
                <a:cs typeface="Courier New"/>
              </a:rPr>
              <a:t>nowait</a:t>
            </a:r>
            <a:r>
              <a:rPr lang="en-US" dirty="0">
                <a:latin typeface="Courier New"/>
                <a:cs typeface="Courier New"/>
              </a:rPr>
              <a:t>    root    /</a:t>
            </a:r>
            <a:r>
              <a:rPr lang="en-US" dirty="0" err="1">
                <a:latin typeface="Courier New"/>
                <a:cs typeface="Courier New"/>
              </a:rPr>
              <a:t>usr</a:t>
            </a:r>
            <a:r>
              <a:rPr lang="en-US" dirty="0">
                <a:latin typeface="Courier New"/>
                <a:cs typeface="Courier New"/>
              </a:rPr>
              <a:t>/</a:t>
            </a:r>
            <a:r>
              <a:rPr lang="en-US" dirty="0" err="1">
                <a:latin typeface="Courier New"/>
                <a:cs typeface="Courier New"/>
              </a:rPr>
              <a:t>sbin</a:t>
            </a:r>
            <a:r>
              <a:rPr lang="en-US" dirty="0">
                <a:latin typeface="Courier New"/>
                <a:cs typeface="Courier New"/>
              </a:rPr>
              <a:t>/</a:t>
            </a:r>
            <a:r>
              <a:rPr lang="en-US" dirty="0" err="1">
                <a:latin typeface="Courier New"/>
                <a:cs typeface="Courier New"/>
              </a:rPr>
              <a:t>tcpd</a:t>
            </a:r>
            <a:r>
              <a:rPr lang="en-US" dirty="0">
                <a:latin typeface="Courier New"/>
                <a:cs typeface="Courier New"/>
              </a:rPr>
              <a:t>    </a:t>
            </a:r>
            <a:r>
              <a:rPr lang="en-US" dirty="0" err="1">
                <a:latin typeface="Courier New"/>
                <a:cs typeface="Courier New"/>
              </a:rPr>
              <a:t>in.telnetd</a:t>
            </a:r>
            <a:endParaRPr lang="en-US" dirty="0">
              <a:latin typeface="Courier New"/>
              <a:cs typeface="Courier New"/>
            </a:endParaRPr>
          </a:p>
        </p:txBody>
      </p:sp>
      <p:sp>
        <p:nvSpPr>
          <p:cNvPr id="6" name="Title 3"/>
          <p:cNvSpPr>
            <a:spLocks noGrp="1"/>
          </p:cNvSpPr>
          <p:nvPr>
            <p:ph type="title"/>
          </p:nvPr>
        </p:nvSpPr>
        <p:spPr/>
        <p:txBody>
          <a:bodyPr/>
          <a:lstStyle/>
          <a:p>
            <a:r>
              <a:rPr lang="en-US" dirty="0"/>
              <a:t>Understanding </a:t>
            </a:r>
            <a:r>
              <a:rPr lang="en-US" dirty="0" err="1"/>
              <a:t>inetd</a:t>
            </a:r>
            <a:endParaRPr lang="en-US" dirty="0"/>
          </a:p>
        </p:txBody>
      </p:sp>
    </p:spTree>
    <p:extLst>
      <p:ext uri="{BB962C8B-B14F-4D97-AF65-F5344CB8AC3E}">
        <p14:creationId xmlns:p14="http://schemas.microsoft.com/office/powerpoint/2010/main" val="296615941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sz="half" idx="1"/>
          </p:nvPr>
        </p:nvSpPr>
        <p:spPr>
          <a:xfrm>
            <a:off x="164353" y="1600200"/>
            <a:ext cx="8979647" cy="4525963"/>
          </a:xfrm>
        </p:spPr>
        <p:txBody>
          <a:bodyPr/>
          <a:lstStyle/>
          <a:p>
            <a:r>
              <a:rPr lang="en-US" dirty="0"/>
              <a:t>To reload the configuration file after modifications, execute the following command:</a:t>
            </a:r>
          </a:p>
          <a:p>
            <a:pPr marL="0" indent="0">
              <a:buNone/>
            </a:pPr>
            <a:r>
              <a:rPr lang="en-US" b="1" dirty="0" smtClean="0"/>
              <a:t>	</a:t>
            </a:r>
            <a:r>
              <a:rPr lang="en-US" sz="2000" b="1" dirty="0" err="1" smtClean="0">
                <a:latin typeface="Courier New"/>
                <a:cs typeface="Courier New"/>
              </a:rPr>
              <a:t>root</a:t>
            </a:r>
            <a:r>
              <a:rPr lang="en-US" sz="2000" b="1" dirty="0" err="1">
                <a:latin typeface="Courier New"/>
                <a:cs typeface="Courier New"/>
              </a:rPr>
              <a:t>@localhost</a:t>
            </a:r>
            <a:r>
              <a:rPr lang="en-US" sz="2000" b="1" dirty="0">
                <a:latin typeface="Courier New"/>
                <a:cs typeface="Courier New"/>
              </a:rPr>
              <a:t>:~#</a:t>
            </a:r>
            <a:r>
              <a:rPr lang="en-US" sz="2000" dirty="0">
                <a:latin typeface="Courier New"/>
                <a:cs typeface="Courier New"/>
              </a:rPr>
              <a:t> /</a:t>
            </a:r>
            <a:r>
              <a:rPr lang="en-US" sz="2000" dirty="0" err="1">
                <a:latin typeface="Courier New"/>
                <a:cs typeface="Courier New"/>
              </a:rPr>
              <a:t>etc</a:t>
            </a:r>
            <a:r>
              <a:rPr lang="en-US" sz="2000" dirty="0">
                <a:latin typeface="Courier New"/>
                <a:cs typeface="Courier New"/>
              </a:rPr>
              <a:t>/</a:t>
            </a:r>
            <a:r>
              <a:rPr lang="en-US" sz="2000" dirty="0" err="1">
                <a:latin typeface="Courier New"/>
                <a:cs typeface="Courier New"/>
              </a:rPr>
              <a:t>init.d</a:t>
            </a:r>
            <a:r>
              <a:rPr lang="en-US" sz="2000" dirty="0">
                <a:latin typeface="Courier New"/>
                <a:cs typeface="Courier New"/>
              </a:rPr>
              <a:t>/</a:t>
            </a:r>
            <a:r>
              <a:rPr lang="en-US" sz="2000" dirty="0" err="1">
                <a:latin typeface="Courier New"/>
                <a:cs typeface="Courier New"/>
              </a:rPr>
              <a:t>inetutils</a:t>
            </a:r>
            <a:r>
              <a:rPr lang="en-US" sz="2000" dirty="0">
                <a:latin typeface="Courier New"/>
                <a:cs typeface="Courier New"/>
              </a:rPr>
              <a:t>  </a:t>
            </a:r>
            <a:r>
              <a:rPr lang="en-US" sz="2000" dirty="0" err="1">
                <a:latin typeface="Courier New"/>
                <a:cs typeface="Courier New"/>
              </a:rPr>
              <a:t>inetd</a:t>
            </a:r>
            <a:r>
              <a:rPr lang="en-US" sz="2000" dirty="0">
                <a:latin typeface="Courier New"/>
                <a:cs typeface="Courier New"/>
              </a:rPr>
              <a:t>  reload</a:t>
            </a:r>
          </a:p>
        </p:txBody>
      </p:sp>
      <p:sp>
        <p:nvSpPr>
          <p:cNvPr id="6" name="Title 3"/>
          <p:cNvSpPr>
            <a:spLocks noGrp="1"/>
          </p:cNvSpPr>
          <p:nvPr>
            <p:ph type="title"/>
          </p:nvPr>
        </p:nvSpPr>
        <p:spPr/>
        <p:txBody>
          <a:bodyPr/>
          <a:lstStyle/>
          <a:p>
            <a:r>
              <a:rPr lang="en-US" dirty="0"/>
              <a:t>Understanding </a:t>
            </a:r>
            <a:r>
              <a:rPr lang="en-US" dirty="0" err="1"/>
              <a:t>inetd</a:t>
            </a:r>
            <a:endParaRPr lang="en-US" dirty="0"/>
          </a:p>
        </p:txBody>
      </p:sp>
    </p:spTree>
    <p:extLst>
      <p:ext uri="{BB962C8B-B14F-4D97-AF65-F5344CB8AC3E}">
        <p14:creationId xmlns:p14="http://schemas.microsoft.com/office/powerpoint/2010/main" val="269384404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Understanding </a:t>
            </a:r>
            <a:r>
              <a:rPr lang="en-US" dirty="0" err="1"/>
              <a:t>xinetd</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a:t>The </a:t>
            </a:r>
            <a:r>
              <a:rPr lang="en-US" dirty="0" err="1"/>
              <a:t>xinetd</a:t>
            </a:r>
            <a:r>
              <a:rPr lang="en-US" dirty="0"/>
              <a:t> service is now used on all Linux systems. </a:t>
            </a:r>
            <a:endParaRPr lang="en-US" dirty="0" smtClean="0"/>
          </a:p>
          <a:p>
            <a:r>
              <a:rPr lang="en-US" dirty="0" smtClean="0"/>
              <a:t>It </a:t>
            </a:r>
            <a:r>
              <a:rPr lang="en-US" dirty="0"/>
              <a:t>provides all the services offered by </a:t>
            </a:r>
            <a:r>
              <a:rPr lang="en-US" dirty="0" err="1"/>
              <a:t>inetd</a:t>
            </a:r>
            <a:r>
              <a:rPr lang="en-US" dirty="0"/>
              <a:t> plus additional security features and access control according to different criteria such as system utilization, time of day and client machines.</a:t>
            </a:r>
          </a:p>
          <a:p>
            <a:endParaRPr lang="en-US" dirty="0"/>
          </a:p>
        </p:txBody>
      </p:sp>
    </p:spTree>
    <p:extLst>
      <p:ext uri="{BB962C8B-B14F-4D97-AF65-F5344CB8AC3E}">
        <p14:creationId xmlns:p14="http://schemas.microsoft.com/office/powerpoint/2010/main" val="74070554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2268</TotalTime>
  <Words>1774</Words>
  <Application>Microsoft Macintosh PowerPoint</Application>
  <PresentationFormat>On-screen Show (4:3)</PresentationFormat>
  <Paragraphs>211</Paragraphs>
  <Slides>30</Slides>
  <Notes>0</Notes>
  <HiddenSlides>0</HiddenSlides>
  <MMClips>0</MMClips>
  <ScaleCrop>false</ScaleCrop>
  <HeadingPairs>
    <vt:vector size="4" baseType="variant">
      <vt:variant>
        <vt:lpstr>Theme</vt:lpstr>
      </vt:variant>
      <vt:variant>
        <vt:i4>1</vt:i4>
      </vt:variant>
      <vt:variant>
        <vt:lpstr>Slide Titles</vt:lpstr>
      </vt:variant>
      <vt:variant>
        <vt:i4>30</vt:i4>
      </vt:variant>
    </vt:vector>
  </HeadingPairs>
  <TitlesOfParts>
    <vt:vector size="31" baseType="lpstr">
      <vt:lpstr>Office Theme</vt:lpstr>
      <vt:lpstr>Module 6: System Security Chapter 18: Host Security</vt:lpstr>
      <vt:lpstr>Introduction</vt:lpstr>
      <vt:lpstr>Understanding inetd</vt:lpstr>
      <vt:lpstr>Understanding inetd</vt:lpstr>
      <vt:lpstr>Understanding inetd</vt:lpstr>
      <vt:lpstr>Understanding inetd</vt:lpstr>
      <vt:lpstr>Understanding inetd</vt:lpstr>
      <vt:lpstr>Understanding inetd</vt:lpstr>
      <vt:lpstr>Understanding xinetd</vt:lpstr>
      <vt:lpstr>Understanding xinetd</vt:lpstr>
      <vt:lpstr>Understanding xinetd</vt:lpstr>
      <vt:lpstr>Understanding xinetd</vt:lpstr>
      <vt:lpstr>Understanding xinetd</vt:lpstr>
      <vt:lpstr>Understanding xinetd</vt:lpstr>
      <vt:lpstr>Configuring TCP Wrappers</vt:lpstr>
      <vt:lpstr>Configuring TCP Wrappers</vt:lpstr>
      <vt:lpstr>Configuring TCP Wrappers</vt:lpstr>
      <vt:lpstr>Configuring TCP Wrappers</vt:lpstr>
      <vt:lpstr>Configuring TCP Wrappers</vt:lpstr>
      <vt:lpstr>Configuring TCP Wrappers</vt:lpstr>
      <vt:lpstr>Denying Access to Users</vt:lpstr>
      <vt:lpstr>Understanding Init</vt:lpstr>
      <vt:lpstr>Understanding Init</vt:lpstr>
      <vt:lpstr>Understanding Init</vt:lpstr>
      <vt:lpstr>Understanding Init</vt:lpstr>
      <vt:lpstr>Understanding Init</vt:lpstr>
      <vt:lpstr>Init Scripts</vt:lpstr>
      <vt:lpstr>Init Scripts</vt:lpstr>
      <vt:lpstr>Init Scripts</vt:lpstr>
      <vt:lpstr>Init Scripts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1.1 Linux Evolution and Popular Operating Systems</dc:title>
  <dc:creator>Sean Walberg</dc:creator>
  <cp:lastModifiedBy>Grace Bixby</cp:lastModifiedBy>
  <cp:revision>179</cp:revision>
  <dcterms:created xsi:type="dcterms:W3CDTF">2013-10-05T00:15:43Z</dcterms:created>
  <dcterms:modified xsi:type="dcterms:W3CDTF">2015-12-17T21:49:43Z</dcterms:modified>
</cp:coreProperties>
</file>

<file path=docProps/thumbnail.jpeg>
</file>