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59" r:id="rId1"/>
  </p:sldMasterIdLst>
  <p:sldIdLst>
    <p:sldId id="275" r:id="rId2"/>
    <p:sldId id="256" r:id="rId3"/>
    <p:sldId id="258" r:id="rId4"/>
    <p:sldId id="280" r:id="rId5"/>
    <p:sldId id="282" r:id="rId6"/>
    <p:sldId id="283" r:id="rId7"/>
    <p:sldId id="284" r:id="rId8"/>
    <p:sldId id="285" r:id="rId9"/>
    <p:sldId id="286" r:id="rId10"/>
    <p:sldId id="287" r:id="rId11"/>
    <p:sldId id="288" r:id="rId12"/>
    <p:sldId id="289" r:id="rId13"/>
    <p:sldId id="291" r:id="rId14"/>
    <p:sldId id="290" r:id="rId15"/>
    <p:sldId id="293" r:id="rId16"/>
    <p:sldId id="294" r:id="rId17"/>
    <p:sldId id="295" r:id="rId18"/>
    <p:sldId id="296" r:id="rId19"/>
    <p:sldId id="297" r:id="rId20"/>
    <p:sldId id="298" r:id="rId21"/>
    <p:sldId id="299" r:id="rId22"/>
    <p:sldId id="300" r:id="rId23"/>
    <p:sldId id="301" r:id="rId24"/>
    <p:sldId id="302" r:id="rId25"/>
    <p:sldId id="303" r:id="rId26"/>
    <p:sldId id="304" r:id="rId27"/>
    <p:sldId id="305" r:id="rId28"/>
    <p:sldId id="306" r:id="rId29"/>
    <p:sldId id="307" r:id="rId30"/>
    <p:sldId id="308" r:id="rId31"/>
    <p:sldId id="309" r:id="rId32"/>
    <p:sldId id="310" r:id="rId33"/>
    <p:sldId id="311" r:id="rId34"/>
    <p:sldId id="312" r:id="rId35"/>
    <p:sldId id="313" r:id="rId36"/>
    <p:sldId id="314" r:id="rId37"/>
    <p:sldId id="315" r:id="rId38"/>
    <p:sldId id="316" r:id="rId39"/>
    <p:sldId id="317" r:id="rId40"/>
    <p:sldId id="318" r:id="rId41"/>
    <p:sldId id="319" r:id="rId42"/>
    <p:sldId id="320" r:id="rId43"/>
    <p:sldId id="321" r:id="rId44"/>
    <p:sldId id="322" r:id="rId45"/>
    <p:sldId id="323" r:id="rId46"/>
    <p:sldId id="324" r:id="rId47"/>
    <p:sldId id="325" r:id="rId48"/>
    <p:sldId id="326" r:id="rId49"/>
    <p:sldId id="327" r:id="rId50"/>
    <p:sldId id="328" r:id="rId51"/>
  </p:sldIdLst>
  <p:sldSz cx="9144000" cy="6858000" type="screen4x3"/>
  <p:notesSz cx="6858000" cy="9144000"/>
  <p:defaultTextStyle>
    <a:defPPr>
      <a:defRPr lang="en-US"/>
    </a:defPPr>
    <a:lvl1pPr algn="l" defTabSz="457200" rtl="0" fontAlgn="base">
      <a:spcBef>
        <a:spcPct val="0"/>
      </a:spcBef>
      <a:spcAft>
        <a:spcPct val="0"/>
      </a:spcAft>
      <a:defRPr kern="1200">
        <a:solidFill>
          <a:schemeClr val="tx1"/>
        </a:solidFill>
        <a:latin typeface="Arial" charset="0"/>
        <a:ea typeface="+mn-ea"/>
        <a:cs typeface="Arial" charset="0"/>
      </a:defRPr>
    </a:lvl1pPr>
    <a:lvl2pPr marL="457200" algn="l" defTabSz="457200" rtl="0" fontAlgn="base">
      <a:spcBef>
        <a:spcPct val="0"/>
      </a:spcBef>
      <a:spcAft>
        <a:spcPct val="0"/>
      </a:spcAft>
      <a:defRPr kern="1200">
        <a:solidFill>
          <a:schemeClr val="tx1"/>
        </a:solidFill>
        <a:latin typeface="Arial" charset="0"/>
        <a:ea typeface="+mn-ea"/>
        <a:cs typeface="Arial" charset="0"/>
      </a:defRPr>
    </a:lvl2pPr>
    <a:lvl3pPr marL="914400" algn="l" defTabSz="457200" rtl="0" fontAlgn="base">
      <a:spcBef>
        <a:spcPct val="0"/>
      </a:spcBef>
      <a:spcAft>
        <a:spcPct val="0"/>
      </a:spcAft>
      <a:defRPr kern="1200">
        <a:solidFill>
          <a:schemeClr val="tx1"/>
        </a:solidFill>
        <a:latin typeface="Arial" charset="0"/>
        <a:ea typeface="+mn-ea"/>
        <a:cs typeface="Arial" charset="0"/>
      </a:defRPr>
    </a:lvl3pPr>
    <a:lvl4pPr marL="1371600" algn="l" defTabSz="457200" rtl="0" fontAlgn="base">
      <a:spcBef>
        <a:spcPct val="0"/>
      </a:spcBef>
      <a:spcAft>
        <a:spcPct val="0"/>
      </a:spcAft>
      <a:defRPr kern="1200">
        <a:solidFill>
          <a:schemeClr val="tx1"/>
        </a:solidFill>
        <a:latin typeface="Arial" charset="0"/>
        <a:ea typeface="+mn-ea"/>
        <a:cs typeface="Arial" charset="0"/>
      </a:defRPr>
    </a:lvl4pPr>
    <a:lvl5pPr marL="1828800" algn="l" defTabSz="457200"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8EB4E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361" autoAdjust="0"/>
    <p:restoredTop sz="94660"/>
  </p:normalViewPr>
  <p:slideViewPr>
    <p:cSldViewPr snapToGrid="0" snapToObjects="1">
      <p:cViewPr varScale="1">
        <p:scale>
          <a:sx n="92" d="100"/>
          <a:sy n="92" d="100"/>
        </p:scale>
        <p:origin x="-104" y="-176"/>
      </p:cViewPr>
      <p:guideLst>
        <p:guide orient="horz" pos="2160"/>
        <p:guide pos="2880"/>
      </p:guideLst>
    </p:cSldViewPr>
  </p:slideViewPr>
  <p:notesTextViewPr>
    <p:cViewPr>
      <p:scale>
        <a:sx n="100" d="100"/>
        <a:sy n="100" d="100"/>
      </p:scale>
      <p:origin x="0" y="0"/>
    </p:cViewPr>
  </p:notesTextViewPr>
  <p:sorterViewPr>
    <p:cViewPr varScale="1">
      <p:scale>
        <a:sx n="1" d="1"/>
        <a:sy n="1" d="1"/>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50" Type="http://schemas.openxmlformats.org/officeDocument/2006/relationships/slide" Target="slides/slide49.xml"/><Relationship Id="rId51" Type="http://schemas.openxmlformats.org/officeDocument/2006/relationships/slide" Target="slides/slide50.xml"/><Relationship Id="rId52" Type="http://schemas.openxmlformats.org/officeDocument/2006/relationships/printerSettings" Target="printerSettings/printerSettings1.bin"/><Relationship Id="rId53" Type="http://schemas.openxmlformats.org/officeDocument/2006/relationships/presProps" Target="presProps.xml"/><Relationship Id="rId54" Type="http://schemas.openxmlformats.org/officeDocument/2006/relationships/viewProps" Target="viewProps.xml"/><Relationship Id="rId55" Type="http://schemas.openxmlformats.org/officeDocument/2006/relationships/theme" Target="theme/theme1.xml"/><Relationship Id="rId56" Type="http://schemas.openxmlformats.org/officeDocument/2006/relationships/tableStyles" Target="tableStyles.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slide" Target="slides/slide44.xml"/><Relationship Id="rId46" Type="http://schemas.openxmlformats.org/officeDocument/2006/relationships/slide" Target="slides/slide45.xml"/><Relationship Id="rId47" Type="http://schemas.openxmlformats.org/officeDocument/2006/relationships/slide" Target="slides/slide46.xml"/><Relationship Id="rId48" Type="http://schemas.openxmlformats.org/officeDocument/2006/relationships/slide" Target="slides/slide47.xml"/><Relationship Id="rId49" Type="http://schemas.openxmlformats.org/officeDocument/2006/relationships/slide" Target="slides/slide4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5" name="Picture 7" descr="ndg_logo.png"/>
          <p:cNvPicPr>
            <a:picLocks noChangeAspect="1"/>
          </p:cNvPicPr>
          <p:nvPr userDrawn="1"/>
        </p:nvPicPr>
        <p:blipFill>
          <a:blip r:embed="rId2"/>
          <a:srcRect/>
          <a:stretch>
            <a:fillRect/>
          </a:stretch>
        </p:blipFill>
        <p:spPr bwMode="auto">
          <a:xfrm>
            <a:off x="7253288" y="6308725"/>
            <a:ext cx="1433512" cy="457200"/>
          </a:xfrm>
          <a:prstGeom prst="rect">
            <a:avLst/>
          </a:prstGeom>
          <a:noFill/>
          <a:ln w="9525">
            <a:noFill/>
            <a:miter lim="800000"/>
            <a:headEnd/>
            <a:tailEnd/>
          </a:ln>
        </p:spPr>
      </p:pic>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7" name="Date Placeholder 3"/>
          <p:cNvSpPr>
            <a:spLocks noGrp="1"/>
          </p:cNvSpPr>
          <p:nvPr>
            <p:ph type="dt" sz="half" idx="10"/>
          </p:nvPr>
        </p:nvSpPr>
        <p:spPr/>
        <p:txBody>
          <a:bodyPr/>
          <a:lstStyle>
            <a:lvl1pPr>
              <a:defRPr/>
            </a:lvl1pPr>
          </a:lstStyle>
          <a:p>
            <a:pPr>
              <a:defRPr/>
            </a:pPr>
            <a:fld id="{3E442345-F28C-4344-ADC2-AA5FEBC9CD90}" type="datetimeFigureOut">
              <a:rPr lang="en-US"/>
              <a:pPr>
                <a:defRPr/>
              </a:pPr>
              <a:t>10/20/15</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8B200531-755C-43EC-B38B-BB89CED79E49}"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pic>
        <p:nvPicPr>
          <p:cNvPr id="5" name="Picture 7" descr="ndg_logo.png"/>
          <p:cNvPicPr>
            <a:picLocks noChangeAspect="1"/>
          </p:cNvPicPr>
          <p:nvPr userDrawn="1"/>
        </p:nvPicPr>
        <p:blipFill>
          <a:blip r:embed="rId2"/>
          <a:srcRect/>
          <a:stretch>
            <a:fillRect/>
          </a:stretch>
        </p:blipFill>
        <p:spPr bwMode="auto">
          <a:xfrm>
            <a:off x="7253288" y="6308725"/>
            <a:ext cx="1433512" cy="457200"/>
          </a:xfrm>
          <a:prstGeom prst="rect">
            <a:avLst/>
          </a:prstGeom>
          <a:noFill/>
          <a:ln w="9525">
            <a:noFill/>
            <a:miter lim="800000"/>
            <a:headEnd/>
            <a:tailEnd/>
          </a:ln>
        </p:spPr>
      </p:pic>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121F54B3-6EB2-4C42-BFDD-373B86CE7B3C}" type="datetimeFigureOut">
              <a:rPr lang="en-US"/>
              <a:pPr>
                <a:defRPr/>
              </a:pPr>
              <a:t>10/20/15</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1C718B78-8A6B-4283-819D-D0577711434F}"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5" name="Picture 7" descr="ndg_logo.png"/>
          <p:cNvPicPr>
            <a:picLocks noChangeAspect="1"/>
          </p:cNvPicPr>
          <p:nvPr userDrawn="1"/>
        </p:nvPicPr>
        <p:blipFill>
          <a:blip r:embed="rId2"/>
          <a:srcRect/>
          <a:stretch>
            <a:fillRect/>
          </a:stretch>
        </p:blipFill>
        <p:spPr bwMode="auto">
          <a:xfrm>
            <a:off x="7253288" y="6308725"/>
            <a:ext cx="1433512" cy="457200"/>
          </a:xfrm>
          <a:prstGeom prst="rect">
            <a:avLst/>
          </a:prstGeom>
          <a:noFill/>
          <a:ln w="9525">
            <a:noFill/>
            <a:miter lim="800000"/>
            <a:headEnd/>
            <a:tailEnd/>
          </a:ln>
        </p:spPr>
      </p:pic>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7" name="Date Placeholder 3"/>
          <p:cNvSpPr>
            <a:spLocks noGrp="1"/>
          </p:cNvSpPr>
          <p:nvPr>
            <p:ph type="dt" sz="half" idx="10"/>
          </p:nvPr>
        </p:nvSpPr>
        <p:spPr/>
        <p:txBody>
          <a:bodyPr/>
          <a:lstStyle>
            <a:lvl1pPr>
              <a:defRPr/>
            </a:lvl1pPr>
          </a:lstStyle>
          <a:p>
            <a:pPr>
              <a:defRPr/>
            </a:pPr>
            <a:fld id="{059436F9-76C9-416C-B72B-2DC37ACB4AA4}" type="datetimeFigureOut">
              <a:rPr lang="en-US"/>
              <a:pPr>
                <a:defRPr/>
              </a:pPr>
              <a:t>10/20/15</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5915A7DF-5793-4ACC-8B00-63EB02E0AE1D}"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pic>
        <p:nvPicPr>
          <p:cNvPr id="6" name="Picture 7" descr="ndg_logo.png"/>
          <p:cNvPicPr>
            <a:picLocks noChangeAspect="1"/>
          </p:cNvPicPr>
          <p:nvPr userDrawn="1"/>
        </p:nvPicPr>
        <p:blipFill>
          <a:blip r:embed="rId2"/>
          <a:srcRect/>
          <a:stretch>
            <a:fillRect/>
          </a:stretch>
        </p:blipFill>
        <p:spPr bwMode="auto">
          <a:xfrm>
            <a:off x="7253288" y="6308725"/>
            <a:ext cx="1433512" cy="457200"/>
          </a:xfrm>
          <a:prstGeom prst="rect">
            <a:avLst/>
          </a:prstGeom>
          <a:noFill/>
          <a:ln w="9525">
            <a:noFill/>
            <a:miter lim="800000"/>
            <a:headEnd/>
            <a:tailEnd/>
          </a:ln>
        </p:spPr>
      </p:pic>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Date Placeholder 4"/>
          <p:cNvSpPr>
            <a:spLocks noGrp="1"/>
          </p:cNvSpPr>
          <p:nvPr>
            <p:ph type="dt" sz="half" idx="10"/>
          </p:nvPr>
        </p:nvSpPr>
        <p:spPr/>
        <p:txBody>
          <a:bodyPr/>
          <a:lstStyle>
            <a:lvl1pPr>
              <a:defRPr/>
            </a:lvl1pPr>
          </a:lstStyle>
          <a:p>
            <a:pPr>
              <a:defRPr/>
            </a:pPr>
            <a:fld id="{26F8205F-8A62-487F-97A1-D515E44D6960}" type="datetimeFigureOut">
              <a:rPr lang="en-US"/>
              <a:pPr>
                <a:defRPr/>
              </a:pPr>
              <a:t>10/20/15</a:t>
            </a:fld>
            <a:endParaRPr lang="en-US"/>
          </a:p>
        </p:txBody>
      </p:sp>
      <p:sp>
        <p:nvSpPr>
          <p:cNvPr id="9" name="Footer Placeholder 5"/>
          <p:cNvSpPr>
            <a:spLocks noGrp="1"/>
          </p:cNvSpPr>
          <p:nvPr>
            <p:ph type="ftr" sz="quarter" idx="11"/>
          </p:nvPr>
        </p:nvSpPr>
        <p:spPr/>
        <p:txBody>
          <a:bodyPr/>
          <a:lstStyle>
            <a:lvl1pPr>
              <a:defRPr/>
            </a:lvl1pPr>
          </a:lstStyle>
          <a:p>
            <a:pPr>
              <a:defRPr/>
            </a:pPr>
            <a:endParaRPr lang="en-US"/>
          </a:p>
        </p:txBody>
      </p:sp>
      <p:sp>
        <p:nvSpPr>
          <p:cNvPr id="10" name="Slide Number Placeholder 6"/>
          <p:cNvSpPr>
            <a:spLocks noGrp="1"/>
          </p:cNvSpPr>
          <p:nvPr>
            <p:ph type="sldNum" sz="quarter" idx="12"/>
          </p:nvPr>
        </p:nvSpPr>
        <p:spPr/>
        <p:txBody>
          <a:bodyPr/>
          <a:lstStyle>
            <a:lvl1pPr>
              <a:defRPr/>
            </a:lvl1pPr>
          </a:lstStyle>
          <a:p>
            <a:pPr>
              <a:defRPr/>
            </a:pPr>
            <a:fld id="{E020E3F2-0E43-4D58-B733-975D34D0549D}"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pic>
        <p:nvPicPr>
          <p:cNvPr id="8" name="Picture 7" descr="ndg_logo.png"/>
          <p:cNvPicPr>
            <a:picLocks noChangeAspect="1"/>
          </p:cNvPicPr>
          <p:nvPr userDrawn="1"/>
        </p:nvPicPr>
        <p:blipFill>
          <a:blip r:embed="rId2"/>
          <a:srcRect/>
          <a:stretch>
            <a:fillRect/>
          </a:stretch>
        </p:blipFill>
        <p:spPr bwMode="auto">
          <a:xfrm>
            <a:off x="7253288" y="6308725"/>
            <a:ext cx="1433512" cy="457200"/>
          </a:xfrm>
          <a:prstGeom prst="rect">
            <a:avLst/>
          </a:prstGeom>
          <a:noFill/>
          <a:ln w="9525">
            <a:noFill/>
            <a:miter lim="800000"/>
            <a:headEnd/>
            <a:tailEnd/>
          </a:ln>
        </p:spPr>
      </p:pic>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0" name="Date Placeholder 6"/>
          <p:cNvSpPr>
            <a:spLocks noGrp="1"/>
          </p:cNvSpPr>
          <p:nvPr>
            <p:ph type="dt" sz="half" idx="10"/>
          </p:nvPr>
        </p:nvSpPr>
        <p:spPr/>
        <p:txBody>
          <a:bodyPr/>
          <a:lstStyle>
            <a:lvl1pPr>
              <a:defRPr/>
            </a:lvl1pPr>
          </a:lstStyle>
          <a:p>
            <a:pPr>
              <a:defRPr/>
            </a:pPr>
            <a:fld id="{5BB17657-D8C4-479C-8D72-C281738CE422}" type="datetimeFigureOut">
              <a:rPr lang="en-US"/>
              <a:pPr>
                <a:defRPr/>
              </a:pPr>
              <a:t>10/20/15</a:t>
            </a:fld>
            <a:endParaRPr lang="en-US"/>
          </a:p>
        </p:txBody>
      </p:sp>
      <p:sp>
        <p:nvSpPr>
          <p:cNvPr id="11" name="Footer Placeholder 7"/>
          <p:cNvSpPr>
            <a:spLocks noGrp="1"/>
          </p:cNvSpPr>
          <p:nvPr>
            <p:ph type="ftr" sz="quarter" idx="11"/>
          </p:nvPr>
        </p:nvSpPr>
        <p:spPr/>
        <p:txBody>
          <a:bodyPr/>
          <a:lstStyle>
            <a:lvl1pPr>
              <a:defRPr/>
            </a:lvl1pPr>
          </a:lstStyle>
          <a:p>
            <a:pPr>
              <a:defRPr/>
            </a:pPr>
            <a:endParaRPr lang="en-US"/>
          </a:p>
        </p:txBody>
      </p:sp>
      <p:sp>
        <p:nvSpPr>
          <p:cNvPr id="12" name="Slide Number Placeholder 8"/>
          <p:cNvSpPr>
            <a:spLocks noGrp="1"/>
          </p:cNvSpPr>
          <p:nvPr>
            <p:ph type="sldNum" sz="quarter" idx="12"/>
          </p:nvPr>
        </p:nvSpPr>
        <p:spPr/>
        <p:txBody>
          <a:bodyPr/>
          <a:lstStyle>
            <a:lvl1pPr>
              <a:defRPr/>
            </a:lvl1pPr>
          </a:lstStyle>
          <a:p>
            <a:pPr>
              <a:defRPr/>
            </a:pPr>
            <a:fld id="{C2A19774-6A1E-4E4E-AA6D-DBE513398A70}"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pic>
        <p:nvPicPr>
          <p:cNvPr id="4" name="Picture 7" descr="ndg_logo.png"/>
          <p:cNvPicPr>
            <a:picLocks noChangeAspect="1"/>
          </p:cNvPicPr>
          <p:nvPr userDrawn="1"/>
        </p:nvPicPr>
        <p:blipFill>
          <a:blip r:embed="rId2"/>
          <a:srcRect/>
          <a:stretch>
            <a:fillRect/>
          </a:stretch>
        </p:blipFill>
        <p:spPr bwMode="auto">
          <a:xfrm>
            <a:off x="7253288" y="6308725"/>
            <a:ext cx="1433512" cy="457200"/>
          </a:xfrm>
          <a:prstGeom prst="rect">
            <a:avLst/>
          </a:prstGeom>
          <a:noFill/>
          <a:ln w="9525">
            <a:noFill/>
            <a:miter lim="800000"/>
            <a:headEnd/>
            <a:tailEnd/>
          </a:ln>
        </p:spPr>
      </p:pic>
      <p:sp>
        <p:nvSpPr>
          <p:cNvPr id="2" name="Title 1"/>
          <p:cNvSpPr>
            <a:spLocks noGrp="1"/>
          </p:cNvSpPr>
          <p:nvPr>
            <p:ph type="title"/>
          </p:nvPr>
        </p:nvSpPr>
        <p:spPr/>
        <p:txBody>
          <a:bodyPr/>
          <a:lstStyle/>
          <a:p>
            <a:r>
              <a:rPr lang="en-US" smtClean="0"/>
              <a:t>Click to edit Master title style</a:t>
            </a:r>
            <a:endParaRPr lang="en-US"/>
          </a:p>
        </p:txBody>
      </p:sp>
      <p:sp>
        <p:nvSpPr>
          <p:cNvPr id="6" name="Date Placeholder 2"/>
          <p:cNvSpPr>
            <a:spLocks noGrp="1"/>
          </p:cNvSpPr>
          <p:nvPr>
            <p:ph type="dt" sz="half" idx="10"/>
          </p:nvPr>
        </p:nvSpPr>
        <p:spPr/>
        <p:txBody>
          <a:bodyPr/>
          <a:lstStyle>
            <a:lvl1pPr>
              <a:defRPr/>
            </a:lvl1pPr>
          </a:lstStyle>
          <a:p>
            <a:pPr>
              <a:defRPr/>
            </a:pPr>
            <a:fld id="{072E22FD-3CD4-4BB1-B742-6B5876BCCDD2}" type="datetimeFigureOut">
              <a:rPr lang="en-US"/>
              <a:pPr>
                <a:defRPr/>
              </a:pPr>
              <a:t>10/20/15</a:t>
            </a:fld>
            <a:endParaRPr lang="en-US"/>
          </a:p>
        </p:txBody>
      </p:sp>
      <p:sp>
        <p:nvSpPr>
          <p:cNvPr id="7" name="Footer Placeholder 3"/>
          <p:cNvSpPr>
            <a:spLocks noGrp="1"/>
          </p:cNvSpPr>
          <p:nvPr>
            <p:ph type="ftr" sz="quarter" idx="11"/>
          </p:nvPr>
        </p:nvSpPr>
        <p:spPr/>
        <p:txBody>
          <a:bodyPr/>
          <a:lstStyle>
            <a:lvl1pPr>
              <a:defRPr/>
            </a:lvl1pPr>
          </a:lstStyle>
          <a:p>
            <a:pPr>
              <a:defRPr/>
            </a:pPr>
            <a:endParaRPr lang="en-US"/>
          </a:p>
        </p:txBody>
      </p:sp>
      <p:sp>
        <p:nvSpPr>
          <p:cNvPr id="8" name="Slide Number Placeholder 4"/>
          <p:cNvSpPr>
            <a:spLocks noGrp="1"/>
          </p:cNvSpPr>
          <p:nvPr>
            <p:ph type="sldNum" sz="quarter" idx="12"/>
          </p:nvPr>
        </p:nvSpPr>
        <p:spPr/>
        <p:txBody>
          <a:bodyPr/>
          <a:lstStyle>
            <a:lvl1pPr>
              <a:defRPr/>
            </a:lvl1pPr>
          </a:lstStyle>
          <a:p>
            <a:pPr>
              <a:defRPr/>
            </a:pPr>
            <a:fld id="{FF5BDD19-E2A1-4CBB-9896-2367B45D8A86}"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pic>
        <p:nvPicPr>
          <p:cNvPr id="3" name="Picture 7" descr="ndg_logo.png"/>
          <p:cNvPicPr>
            <a:picLocks noChangeAspect="1"/>
          </p:cNvPicPr>
          <p:nvPr userDrawn="1"/>
        </p:nvPicPr>
        <p:blipFill>
          <a:blip r:embed="rId2"/>
          <a:srcRect/>
          <a:stretch>
            <a:fillRect/>
          </a:stretch>
        </p:blipFill>
        <p:spPr bwMode="auto">
          <a:xfrm>
            <a:off x="7253288" y="6308725"/>
            <a:ext cx="1433512" cy="457200"/>
          </a:xfrm>
          <a:prstGeom prst="rect">
            <a:avLst/>
          </a:prstGeom>
          <a:noFill/>
          <a:ln w="9525">
            <a:noFill/>
            <a:miter lim="800000"/>
            <a:headEnd/>
            <a:tailEnd/>
          </a:ln>
        </p:spPr>
      </p:pic>
      <p:sp>
        <p:nvSpPr>
          <p:cNvPr id="5" name="Date Placeholder 1"/>
          <p:cNvSpPr>
            <a:spLocks noGrp="1"/>
          </p:cNvSpPr>
          <p:nvPr>
            <p:ph type="dt" sz="half" idx="10"/>
          </p:nvPr>
        </p:nvSpPr>
        <p:spPr/>
        <p:txBody>
          <a:bodyPr/>
          <a:lstStyle>
            <a:lvl1pPr>
              <a:defRPr/>
            </a:lvl1pPr>
          </a:lstStyle>
          <a:p>
            <a:pPr>
              <a:defRPr/>
            </a:pPr>
            <a:fld id="{BE7FC659-7438-4880-AC8C-D8C3BFDA75EF}" type="datetimeFigureOut">
              <a:rPr lang="en-US"/>
              <a:pPr>
                <a:defRPr/>
              </a:pPr>
              <a:t>10/20/15</a:t>
            </a:fld>
            <a:endParaRPr lang="en-US"/>
          </a:p>
        </p:txBody>
      </p:sp>
      <p:sp>
        <p:nvSpPr>
          <p:cNvPr id="6" name="Footer Placeholder 2"/>
          <p:cNvSpPr>
            <a:spLocks noGrp="1"/>
          </p:cNvSpPr>
          <p:nvPr>
            <p:ph type="ftr" sz="quarter" idx="11"/>
          </p:nvPr>
        </p:nvSpPr>
        <p:spPr/>
        <p:txBody>
          <a:bodyPr/>
          <a:lstStyle>
            <a:lvl1pPr>
              <a:defRPr/>
            </a:lvl1pPr>
          </a:lstStyle>
          <a:p>
            <a:pPr>
              <a:defRPr/>
            </a:pPr>
            <a:endParaRPr lang="en-US"/>
          </a:p>
        </p:txBody>
      </p:sp>
      <p:sp>
        <p:nvSpPr>
          <p:cNvPr id="7" name="Slide Number Placeholder 3"/>
          <p:cNvSpPr>
            <a:spLocks noGrp="1"/>
          </p:cNvSpPr>
          <p:nvPr>
            <p:ph type="sldNum" sz="quarter" idx="12"/>
          </p:nvPr>
        </p:nvSpPr>
        <p:spPr/>
        <p:txBody>
          <a:bodyPr/>
          <a:lstStyle>
            <a:lvl1pPr>
              <a:defRPr/>
            </a:lvl1pPr>
          </a:lstStyle>
          <a:p>
            <a:pPr>
              <a:defRPr/>
            </a:pPr>
            <a:fld id="{A430B14A-0C0F-4288-81C0-31155D66F49B}"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pic>
        <p:nvPicPr>
          <p:cNvPr id="6" name="Picture 7" descr="ndg_logo.png"/>
          <p:cNvPicPr>
            <a:picLocks noChangeAspect="1"/>
          </p:cNvPicPr>
          <p:nvPr userDrawn="1"/>
        </p:nvPicPr>
        <p:blipFill>
          <a:blip r:embed="rId2"/>
          <a:srcRect/>
          <a:stretch>
            <a:fillRect/>
          </a:stretch>
        </p:blipFill>
        <p:spPr bwMode="auto">
          <a:xfrm>
            <a:off x="7253288" y="6308725"/>
            <a:ext cx="1433512" cy="457200"/>
          </a:xfrm>
          <a:prstGeom prst="rect">
            <a:avLst/>
          </a:prstGeom>
          <a:noFill/>
          <a:ln w="9525">
            <a:noFill/>
            <a:miter lim="800000"/>
            <a:headEnd/>
            <a:tailEnd/>
          </a:ln>
        </p:spPr>
      </p:pic>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8" name="Date Placeholder 4"/>
          <p:cNvSpPr>
            <a:spLocks noGrp="1"/>
          </p:cNvSpPr>
          <p:nvPr>
            <p:ph type="dt" sz="half" idx="10"/>
          </p:nvPr>
        </p:nvSpPr>
        <p:spPr/>
        <p:txBody>
          <a:bodyPr/>
          <a:lstStyle>
            <a:lvl1pPr>
              <a:defRPr/>
            </a:lvl1pPr>
          </a:lstStyle>
          <a:p>
            <a:pPr>
              <a:defRPr/>
            </a:pPr>
            <a:fld id="{6E95B8A0-733B-4AB3-9A63-506A6C8AE288}" type="datetimeFigureOut">
              <a:rPr lang="en-US"/>
              <a:pPr>
                <a:defRPr/>
              </a:pPr>
              <a:t>10/20/15</a:t>
            </a:fld>
            <a:endParaRPr lang="en-US"/>
          </a:p>
        </p:txBody>
      </p:sp>
      <p:sp>
        <p:nvSpPr>
          <p:cNvPr id="9" name="Footer Placeholder 5"/>
          <p:cNvSpPr>
            <a:spLocks noGrp="1"/>
          </p:cNvSpPr>
          <p:nvPr>
            <p:ph type="ftr" sz="quarter" idx="11"/>
          </p:nvPr>
        </p:nvSpPr>
        <p:spPr/>
        <p:txBody>
          <a:bodyPr/>
          <a:lstStyle>
            <a:lvl1pPr>
              <a:defRPr/>
            </a:lvl1pPr>
          </a:lstStyle>
          <a:p>
            <a:pPr>
              <a:defRPr/>
            </a:pPr>
            <a:endParaRPr lang="en-US"/>
          </a:p>
        </p:txBody>
      </p:sp>
      <p:sp>
        <p:nvSpPr>
          <p:cNvPr id="10" name="Slide Number Placeholder 6"/>
          <p:cNvSpPr>
            <a:spLocks noGrp="1"/>
          </p:cNvSpPr>
          <p:nvPr>
            <p:ph type="sldNum" sz="quarter" idx="12"/>
          </p:nvPr>
        </p:nvSpPr>
        <p:spPr/>
        <p:txBody>
          <a:bodyPr/>
          <a:lstStyle>
            <a:lvl1pPr>
              <a:defRPr/>
            </a:lvl1pPr>
          </a:lstStyle>
          <a:p>
            <a:pPr>
              <a:defRPr/>
            </a:pPr>
            <a:fld id="{E2A2DBD8-B589-4D7F-95D4-A437C7448152}"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pic>
        <p:nvPicPr>
          <p:cNvPr id="6" name="Picture 7" descr="ndg_logo.png"/>
          <p:cNvPicPr>
            <a:picLocks noChangeAspect="1"/>
          </p:cNvPicPr>
          <p:nvPr userDrawn="1"/>
        </p:nvPicPr>
        <p:blipFill>
          <a:blip r:embed="rId2"/>
          <a:srcRect/>
          <a:stretch>
            <a:fillRect/>
          </a:stretch>
        </p:blipFill>
        <p:spPr bwMode="auto">
          <a:xfrm>
            <a:off x="7253288" y="6308725"/>
            <a:ext cx="1433512" cy="457200"/>
          </a:xfrm>
          <a:prstGeom prst="rect">
            <a:avLst/>
          </a:prstGeom>
          <a:noFill/>
          <a:ln w="9525">
            <a:noFill/>
            <a:miter lim="800000"/>
            <a:headEnd/>
            <a:tailEnd/>
          </a:ln>
        </p:spPr>
      </p:pic>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8" name="Date Placeholder 4"/>
          <p:cNvSpPr>
            <a:spLocks noGrp="1"/>
          </p:cNvSpPr>
          <p:nvPr>
            <p:ph type="dt" sz="half" idx="10"/>
          </p:nvPr>
        </p:nvSpPr>
        <p:spPr/>
        <p:txBody>
          <a:bodyPr/>
          <a:lstStyle>
            <a:lvl1pPr>
              <a:defRPr/>
            </a:lvl1pPr>
          </a:lstStyle>
          <a:p>
            <a:pPr>
              <a:defRPr/>
            </a:pPr>
            <a:fld id="{0EE35B75-A199-4547-882C-17AEF83AEBFA}" type="datetimeFigureOut">
              <a:rPr lang="en-US"/>
              <a:pPr>
                <a:defRPr/>
              </a:pPr>
              <a:t>10/20/15</a:t>
            </a:fld>
            <a:endParaRPr lang="en-US"/>
          </a:p>
        </p:txBody>
      </p:sp>
      <p:sp>
        <p:nvSpPr>
          <p:cNvPr id="9" name="Footer Placeholder 5"/>
          <p:cNvSpPr>
            <a:spLocks noGrp="1"/>
          </p:cNvSpPr>
          <p:nvPr>
            <p:ph type="ftr" sz="quarter" idx="11"/>
          </p:nvPr>
        </p:nvSpPr>
        <p:spPr/>
        <p:txBody>
          <a:bodyPr/>
          <a:lstStyle>
            <a:lvl1pPr>
              <a:defRPr/>
            </a:lvl1pPr>
          </a:lstStyle>
          <a:p>
            <a:pPr>
              <a:defRPr/>
            </a:pPr>
            <a:endParaRPr lang="en-US"/>
          </a:p>
        </p:txBody>
      </p:sp>
      <p:sp>
        <p:nvSpPr>
          <p:cNvPr id="10" name="Slide Number Placeholder 6"/>
          <p:cNvSpPr>
            <a:spLocks noGrp="1"/>
          </p:cNvSpPr>
          <p:nvPr>
            <p:ph type="sldNum" sz="quarter" idx="12"/>
          </p:nvPr>
        </p:nvSpPr>
        <p:spPr/>
        <p:txBody>
          <a:bodyPr/>
          <a:lstStyle>
            <a:lvl1pPr>
              <a:defRPr/>
            </a:lvl1pPr>
          </a:lstStyle>
          <a:p>
            <a:pPr>
              <a:defRPr/>
            </a:pPr>
            <a:fld id="{7AF09443-030E-4AA1-BEC6-E9F30E6C608F}"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pic>
        <p:nvPicPr>
          <p:cNvPr id="5" name="Picture 7" descr="ndg_logo.png"/>
          <p:cNvPicPr>
            <a:picLocks noChangeAspect="1"/>
          </p:cNvPicPr>
          <p:nvPr userDrawn="1"/>
        </p:nvPicPr>
        <p:blipFill>
          <a:blip r:embed="rId2"/>
          <a:srcRect/>
          <a:stretch>
            <a:fillRect/>
          </a:stretch>
        </p:blipFill>
        <p:spPr bwMode="auto">
          <a:xfrm>
            <a:off x="7253288" y="6308725"/>
            <a:ext cx="1433512" cy="457200"/>
          </a:xfrm>
          <a:prstGeom prst="rect">
            <a:avLst/>
          </a:prstGeom>
          <a:noFill/>
          <a:ln w="9525">
            <a:noFill/>
            <a:miter lim="800000"/>
            <a:headEnd/>
            <a:tailEnd/>
          </a:ln>
        </p:spPr>
      </p:pic>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F6546DCE-7ECB-4EA1-B90D-201CD99C31FB}" type="datetimeFigureOut">
              <a:rPr lang="en-US"/>
              <a:pPr>
                <a:defRPr/>
              </a:pPr>
              <a:t>10/20/15</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2CABBDC5-25EA-4DCF-8BAC-6F5BA4298397}"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 Id="rId11"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4037"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44038"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 name="Date Placeholder 3"/>
          <p:cNvSpPr>
            <a:spLocks noGrp="1"/>
          </p:cNvSpPr>
          <p:nvPr>
            <p:ph type="dt" sz="half" idx="2"/>
          </p:nvPr>
        </p:nvSpPr>
        <p:spPr>
          <a:xfrm>
            <a:off x="457200" y="6356350"/>
            <a:ext cx="2133600" cy="365125"/>
          </a:xfrm>
          <a:prstGeom prst="rect">
            <a:avLst/>
          </a:prstGeom>
        </p:spPr>
        <p:txBody>
          <a:bodyPr/>
          <a:lstStyle>
            <a:lvl1pPr fontAlgn="auto">
              <a:spcBef>
                <a:spcPts val="0"/>
              </a:spcBef>
              <a:spcAft>
                <a:spcPts val="0"/>
              </a:spcAft>
              <a:defRPr>
                <a:latin typeface="+mn-lt"/>
                <a:cs typeface="+mn-cs"/>
              </a:defRPr>
            </a:lvl1pPr>
          </a:lstStyle>
          <a:p>
            <a:pPr>
              <a:defRPr/>
            </a:pPr>
            <a:fld id="{64A3914D-BF7E-4FA0-9328-0DD6E48689A3}" type="datetimeFigureOut">
              <a:rPr lang="en-US"/>
              <a:pPr>
                <a:defRPr/>
              </a:pPr>
              <a:t>10/20/15</a:t>
            </a:fld>
            <a:endParaRPr lang="en-US"/>
          </a:p>
        </p:txBody>
      </p:sp>
      <p:sp>
        <p:nvSpPr>
          <p:cNvPr id="11" name="Footer Placeholder 4"/>
          <p:cNvSpPr>
            <a:spLocks noGrp="1"/>
          </p:cNvSpPr>
          <p:nvPr>
            <p:ph type="ftr" sz="quarter" idx="3"/>
          </p:nvPr>
        </p:nvSpPr>
        <p:spPr>
          <a:xfrm>
            <a:off x="3124200" y="6356350"/>
            <a:ext cx="2895600" cy="365125"/>
          </a:xfrm>
          <a:prstGeom prst="rect">
            <a:avLst/>
          </a:prstGeom>
        </p:spPr>
        <p:txBody>
          <a:bodyPr/>
          <a:lstStyle>
            <a:lvl1pPr fontAlgn="auto">
              <a:spcBef>
                <a:spcPts val="0"/>
              </a:spcBef>
              <a:spcAft>
                <a:spcPts val="0"/>
              </a:spcAft>
              <a:defRPr>
                <a:latin typeface="+mn-lt"/>
                <a:cs typeface="+mn-cs"/>
              </a:defRPr>
            </a:lvl1pPr>
          </a:lstStyle>
          <a:p>
            <a:pPr>
              <a:defRPr/>
            </a:pPr>
            <a:endParaRPr lang="en-US"/>
          </a:p>
        </p:txBody>
      </p:sp>
      <p:sp>
        <p:nvSpPr>
          <p:cNvPr id="12" name="Slide Number Placeholder 5"/>
          <p:cNvSpPr>
            <a:spLocks noGrp="1"/>
          </p:cNvSpPr>
          <p:nvPr>
            <p:ph type="sldNum" sz="quarter" idx="4"/>
          </p:nvPr>
        </p:nvSpPr>
        <p:spPr>
          <a:xfrm>
            <a:off x="6553200" y="6356350"/>
            <a:ext cx="2133600" cy="365125"/>
          </a:xfrm>
          <a:prstGeom prst="rect">
            <a:avLst/>
          </a:prstGeom>
        </p:spPr>
        <p:txBody>
          <a:bodyPr/>
          <a:lstStyle>
            <a:lvl1pPr fontAlgn="auto">
              <a:spcBef>
                <a:spcPts val="0"/>
              </a:spcBef>
              <a:spcAft>
                <a:spcPts val="0"/>
              </a:spcAft>
              <a:defRPr>
                <a:latin typeface="+mn-lt"/>
                <a:cs typeface="+mn-cs"/>
              </a:defRPr>
            </a:lvl1pPr>
          </a:lstStyle>
          <a:p>
            <a:pPr>
              <a:defRPr/>
            </a:pPr>
            <a:fld id="{50BB5DF6-456B-4760-B6CB-ECEE9B3A1BE2}"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60" r:id="rId1"/>
    <p:sldLayoutId id="2147483661" r:id="rId2"/>
    <p:sldLayoutId id="2147483662" r:id="rId3"/>
    <p:sldLayoutId id="2147483663" r:id="rId4"/>
    <p:sldLayoutId id="2147483664" r:id="rId5"/>
    <p:sldLayoutId id="2147483665" r:id="rId6"/>
    <p:sldLayoutId id="2147483666" r:id="rId7"/>
    <p:sldLayoutId id="2147483667" r:id="rId8"/>
    <p:sldLayoutId id="2147483668" r:id="rId9"/>
    <p:sldLayoutId id="2147483669" r:id="rId10"/>
  </p:sldLayoutIdLst>
  <p:txStyles>
    <p:titleStyle>
      <a:lvl1pPr algn="ctr" defTabSz="457200" rtl="0" fontAlgn="base">
        <a:spcBef>
          <a:spcPct val="0"/>
        </a:spcBef>
        <a:spcAft>
          <a:spcPct val="0"/>
        </a:spcAft>
        <a:defRPr sz="4400" kern="1200">
          <a:solidFill>
            <a:schemeClr val="tx1"/>
          </a:solidFill>
          <a:latin typeface="+mj-lt"/>
          <a:ea typeface="+mj-ea"/>
          <a:cs typeface="+mj-cs"/>
        </a:defRPr>
      </a:lvl1pPr>
      <a:lvl2pPr algn="ctr" defTabSz="457200" rtl="0" fontAlgn="base">
        <a:spcBef>
          <a:spcPct val="0"/>
        </a:spcBef>
        <a:spcAft>
          <a:spcPct val="0"/>
        </a:spcAft>
        <a:defRPr sz="4400">
          <a:solidFill>
            <a:schemeClr val="tx1"/>
          </a:solidFill>
          <a:latin typeface="Calibri" pitchFamily="34" charset="0"/>
        </a:defRPr>
      </a:lvl2pPr>
      <a:lvl3pPr algn="ctr" defTabSz="457200" rtl="0" fontAlgn="base">
        <a:spcBef>
          <a:spcPct val="0"/>
        </a:spcBef>
        <a:spcAft>
          <a:spcPct val="0"/>
        </a:spcAft>
        <a:defRPr sz="4400">
          <a:solidFill>
            <a:schemeClr val="tx1"/>
          </a:solidFill>
          <a:latin typeface="Calibri" pitchFamily="34" charset="0"/>
        </a:defRPr>
      </a:lvl3pPr>
      <a:lvl4pPr algn="ctr" defTabSz="457200" rtl="0" fontAlgn="base">
        <a:spcBef>
          <a:spcPct val="0"/>
        </a:spcBef>
        <a:spcAft>
          <a:spcPct val="0"/>
        </a:spcAft>
        <a:defRPr sz="4400">
          <a:solidFill>
            <a:schemeClr val="tx1"/>
          </a:solidFill>
          <a:latin typeface="Calibri" pitchFamily="34" charset="0"/>
        </a:defRPr>
      </a:lvl4pPr>
      <a:lvl5pPr algn="ctr" defTabSz="457200" rtl="0" fontAlgn="base">
        <a:spcBef>
          <a:spcPct val="0"/>
        </a:spcBef>
        <a:spcAft>
          <a:spcPct val="0"/>
        </a:spcAft>
        <a:defRPr sz="4400">
          <a:solidFill>
            <a:schemeClr val="tx1"/>
          </a:solidFill>
          <a:latin typeface="Calibri" pitchFamily="34" charset="0"/>
        </a:defRPr>
      </a:lvl5pPr>
      <a:lvl6pPr marL="457200" algn="ctr" defTabSz="457200" rtl="0" fontAlgn="base">
        <a:spcBef>
          <a:spcPct val="0"/>
        </a:spcBef>
        <a:spcAft>
          <a:spcPct val="0"/>
        </a:spcAft>
        <a:defRPr sz="4400">
          <a:solidFill>
            <a:schemeClr val="tx1"/>
          </a:solidFill>
          <a:latin typeface="Calibri" pitchFamily="34" charset="0"/>
        </a:defRPr>
      </a:lvl6pPr>
      <a:lvl7pPr marL="914400" algn="ctr" defTabSz="457200" rtl="0" fontAlgn="base">
        <a:spcBef>
          <a:spcPct val="0"/>
        </a:spcBef>
        <a:spcAft>
          <a:spcPct val="0"/>
        </a:spcAft>
        <a:defRPr sz="4400">
          <a:solidFill>
            <a:schemeClr val="tx1"/>
          </a:solidFill>
          <a:latin typeface="Calibri" pitchFamily="34" charset="0"/>
        </a:defRPr>
      </a:lvl7pPr>
      <a:lvl8pPr marL="1371600" algn="ctr" defTabSz="457200" rtl="0" fontAlgn="base">
        <a:spcBef>
          <a:spcPct val="0"/>
        </a:spcBef>
        <a:spcAft>
          <a:spcPct val="0"/>
        </a:spcAft>
        <a:defRPr sz="4400">
          <a:solidFill>
            <a:schemeClr val="tx1"/>
          </a:solidFill>
          <a:latin typeface="Calibri" pitchFamily="34" charset="0"/>
        </a:defRPr>
      </a:lvl8pPr>
      <a:lvl9pPr marL="1828800" algn="ctr" defTabSz="457200" rtl="0" fontAlgn="base">
        <a:spcBef>
          <a:spcPct val="0"/>
        </a:spcBef>
        <a:spcAft>
          <a:spcPct val="0"/>
        </a:spcAft>
        <a:defRPr sz="4400">
          <a:solidFill>
            <a:schemeClr val="tx1"/>
          </a:solidFill>
          <a:latin typeface="Calibri" pitchFamily="34" charset="0"/>
        </a:defRPr>
      </a:lvl9pPr>
    </p:titleStyle>
    <p:bodyStyle>
      <a:lvl1pPr marL="342900" indent="-342900" algn="l" defTabSz="457200"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defTabSz="457200"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defTabSz="457200"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defTabSz="457200"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defTabSz="457200"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4.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5.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6.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7.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8.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9.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0.pn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1.pn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2.pn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3.pn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4.png"/></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5.png"/></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6.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7.png"/></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8.png"/></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9.png"/></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20.png"/><Relationship Id="rId3" Type="http://schemas.openxmlformats.org/officeDocument/2006/relationships/image" Target="../media/image21.png"/></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ctrTitle"/>
          </p:nvPr>
        </p:nvSpPr>
        <p:spPr>
          <a:xfrm>
            <a:off x="685800" y="2133600"/>
            <a:ext cx="7772400" cy="1470025"/>
          </a:xfrm>
        </p:spPr>
        <p:txBody>
          <a:bodyPr/>
          <a:lstStyle/>
          <a:p>
            <a:r>
              <a:rPr lang="en-US" dirty="0" smtClean="0">
                <a:latin typeface="Calibri" pitchFamily="34" charset="0"/>
              </a:rPr>
              <a:t>Module</a:t>
            </a:r>
            <a:r>
              <a:rPr lang="en-US" dirty="0" smtClean="0">
                <a:latin typeface="Calibri" pitchFamily="34" charset="0"/>
              </a:rPr>
              <a:t> </a:t>
            </a:r>
            <a:r>
              <a:rPr lang="en-US" dirty="0" smtClean="0">
                <a:latin typeface="Calibri" pitchFamily="34" charset="0"/>
              </a:rPr>
              <a:t>1: Advanced Shell Features </a:t>
            </a:r>
            <a:br>
              <a:rPr lang="en-US" dirty="0" smtClean="0">
                <a:latin typeface="Calibri" pitchFamily="34" charset="0"/>
              </a:rPr>
            </a:br>
            <a:r>
              <a:rPr lang="en-US" dirty="0" smtClean="0">
                <a:latin typeface="Calibri" pitchFamily="34" charset="0"/>
              </a:rPr>
              <a:t>Chapter </a:t>
            </a:r>
            <a:r>
              <a:rPr lang="en-US" dirty="0" smtClean="0">
                <a:latin typeface="Calibri" pitchFamily="34" charset="0"/>
              </a:rPr>
              <a:t>1: Shell Customization</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Title 1"/>
          <p:cNvSpPr>
            <a:spLocks noGrp="1"/>
          </p:cNvSpPr>
          <p:nvPr>
            <p:ph type="title" idx="4294967295"/>
          </p:nvPr>
        </p:nvSpPr>
        <p:spPr/>
        <p:txBody>
          <a:bodyPr/>
          <a:lstStyle/>
          <a:p>
            <a:r>
              <a:rPr lang="en-US" dirty="0" smtClean="0">
                <a:latin typeface="Calibri" pitchFamily="34" charset="0"/>
              </a:rPr>
              <a:t>The PATH variable</a:t>
            </a:r>
          </a:p>
        </p:txBody>
      </p:sp>
      <p:sp>
        <p:nvSpPr>
          <p:cNvPr id="100355" name="Content Placeholder 2"/>
          <p:cNvSpPr>
            <a:spLocks noGrp="1"/>
          </p:cNvSpPr>
          <p:nvPr>
            <p:ph idx="4294967295"/>
          </p:nvPr>
        </p:nvSpPr>
        <p:spPr/>
        <p:txBody>
          <a:bodyPr/>
          <a:lstStyle/>
          <a:p>
            <a:r>
              <a:rPr lang="en-US" dirty="0" smtClean="0">
                <a:latin typeface="Calibri" pitchFamily="34" charset="0"/>
              </a:rPr>
              <a:t>Provides a colon “:” separated list of directories to </a:t>
            </a:r>
            <a:r>
              <a:rPr lang="en-US" dirty="0">
                <a:latin typeface="Calibri" pitchFamily="34" charset="0"/>
              </a:rPr>
              <a:t>search to </a:t>
            </a:r>
            <a:r>
              <a:rPr lang="en-US" dirty="0" smtClean="0">
                <a:latin typeface="Calibri" pitchFamily="34" charset="0"/>
              </a:rPr>
              <a:t>execute commands given without an explicit path.</a:t>
            </a:r>
          </a:p>
          <a:p>
            <a:r>
              <a:rPr lang="en-US" dirty="0" smtClean="0">
                <a:latin typeface="Calibri" pitchFamily="34" charset="0"/>
              </a:rPr>
              <a:t>Directories are processed from left to right, and first directory found which contains the command to execute will be used and any others remaining to the right will be ignored</a:t>
            </a:r>
          </a:p>
          <a:p>
            <a:pPr marL="0" indent="0">
              <a:buNone/>
            </a:pPr>
            <a:endParaRPr lang="en-US" dirty="0" smtClean="0">
              <a:latin typeface="Calibri" pitchFamily="34" charset="0"/>
            </a:endParaRPr>
          </a:p>
          <a:p>
            <a:pPr lvl="1"/>
            <a:endParaRPr lang="en-US" dirty="0" smtClean="0">
              <a:latin typeface="Calibri" pitchFamily="34" charset="0"/>
            </a:endParaRPr>
          </a:p>
        </p:txBody>
      </p:sp>
    </p:spTree>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Title 1"/>
          <p:cNvSpPr>
            <a:spLocks noGrp="1"/>
          </p:cNvSpPr>
          <p:nvPr>
            <p:ph type="title" idx="4294967295"/>
          </p:nvPr>
        </p:nvSpPr>
        <p:spPr/>
        <p:txBody>
          <a:bodyPr/>
          <a:lstStyle/>
          <a:p>
            <a:r>
              <a:rPr lang="en-US" dirty="0">
                <a:latin typeface="Calibri" pitchFamily="34" charset="0"/>
              </a:rPr>
              <a:t>The PATH variable</a:t>
            </a:r>
            <a:endParaRPr lang="en-US" dirty="0" smtClean="0">
              <a:latin typeface="Calibri" pitchFamily="34" charset="0"/>
            </a:endParaRPr>
          </a:p>
        </p:txBody>
      </p:sp>
      <p:sp>
        <p:nvSpPr>
          <p:cNvPr id="101379" name="Content Placeholder 2"/>
          <p:cNvSpPr>
            <a:spLocks noGrp="1"/>
          </p:cNvSpPr>
          <p:nvPr>
            <p:ph idx="4294967295"/>
          </p:nvPr>
        </p:nvSpPr>
        <p:spPr/>
        <p:txBody>
          <a:bodyPr/>
          <a:lstStyle/>
          <a:p>
            <a:r>
              <a:rPr lang="en-US" dirty="0" smtClean="0">
                <a:latin typeface="Calibri" pitchFamily="34" charset="0"/>
              </a:rPr>
              <a:t>A command will be executed without using the PATH variable if it is:</a:t>
            </a:r>
          </a:p>
          <a:p>
            <a:pPr lvl="1"/>
            <a:r>
              <a:rPr lang="en-US" dirty="0" err="1" smtClean="0">
                <a:latin typeface="Calibri" pitchFamily="34" charset="0"/>
              </a:rPr>
              <a:t>builtin</a:t>
            </a:r>
            <a:r>
              <a:rPr lang="en-US" dirty="0" smtClean="0">
                <a:latin typeface="Calibri" pitchFamily="34" charset="0"/>
              </a:rPr>
              <a:t> to the shell</a:t>
            </a:r>
          </a:p>
          <a:p>
            <a:pPr lvl="1"/>
            <a:r>
              <a:rPr lang="en-US" dirty="0" smtClean="0">
                <a:latin typeface="Calibri" pitchFamily="34" charset="0"/>
              </a:rPr>
              <a:t>an alias</a:t>
            </a:r>
          </a:p>
          <a:p>
            <a:pPr lvl="1"/>
            <a:r>
              <a:rPr lang="en-US" dirty="0" smtClean="0">
                <a:latin typeface="Calibri" pitchFamily="34" charset="0"/>
              </a:rPr>
              <a:t>a function</a:t>
            </a:r>
          </a:p>
          <a:p>
            <a:pPr lvl="1"/>
            <a:r>
              <a:rPr lang="en-US" dirty="0" smtClean="0">
                <a:latin typeface="Calibri" pitchFamily="34" charset="0"/>
              </a:rPr>
              <a:t>given with an absolute path </a:t>
            </a:r>
          </a:p>
          <a:p>
            <a:pPr lvl="1"/>
            <a:r>
              <a:rPr lang="en-US" dirty="0" smtClean="0">
                <a:latin typeface="Calibri" pitchFamily="34" charset="0"/>
              </a:rPr>
              <a:t>given with a relative path</a:t>
            </a:r>
          </a:p>
          <a:p>
            <a:pPr lvl="1"/>
            <a:endParaRPr lang="en-US" dirty="0" smtClean="0">
              <a:latin typeface="Calibri" pitchFamily="34" charset="0"/>
            </a:endParaRPr>
          </a:p>
          <a:p>
            <a:pPr lvl="1"/>
            <a:endParaRPr lang="en-US" dirty="0" smtClean="0">
              <a:latin typeface="Calibri" pitchFamily="34" charset="0"/>
            </a:endParaRPr>
          </a:p>
          <a:p>
            <a:endParaRPr lang="en-US" dirty="0" smtClean="0">
              <a:latin typeface="Calibri" pitchFamily="34" charset="0"/>
            </a:endParaRPr>
          </a:p>
          <a:p>
            <a:pPr lvl="1"/>
            <a:endParaRPr lang="en-US" dirty="0" smtClean="0">
              <a:latin typeface="Calibri" pitchFamily="34" charset="0"/>
            </a:endParaRPr>
          </a:p>
        </p:txBody>
      </p:sp>
    </p:spTree>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Title 1"/>
          <p:cNvSpPr>
            <a:spLocks noGrp="1"/>
          </p:cNvSpPr>
          <p:nvPr>
            <p:ph type="title" idx="4294967295"/>
          </p:nvPr>
        </p:nvSpPr>
        <p:spPr/>
        <p:txBody>
          <a:bodyPr/>
          <a:lstStyle/>
          <a:p>
            <a:r>
              <a:rPr lang="en-US" dirty="0">
                <a:latin typeface="Calibri" pitchFamily="34" charset="0"/>
              </a:rPr>
              <a:t>The PATH variable</a:t>
            </a:r>
            <a:endParaRPr lang="en-US" dirty="0" smtClean="0">
              <a:latin typeface="Calibri" pitchFamily="34" charset="0"/>
            </a:endParaRPr>
          </a:p>
        </p:txBody>
      </p:sp>
      <p:sp>
        <p:nvSpPr>
          <p:cNvPr id="102403" name="Content Placeholder 2"/>
          <p:cNvSpPr>
            <a:spLocks noGrp="1"/>
          </p:cNvSpPr>
          <p:nvPr>
            <p:ph idx="4294967295"/>
          </p:nvPr>
        </p:nvSpPr>
        <p:spPr/>
        <p:txBody>
          <a:bodyPr/>
          <a:lstStyle/>
          <a:p>
            <a:pPr marL="0" indent="0">
              <a:buNone/>
            </a:pPr>
            <a:r>
              <a:rPr lang="en-US" dirty="0" smtClean="0">
                <a:latin typeface="Calibri" pitchFamily="34" charset="0"/>
              </a:rPr>
              <a:t>The PATH variable contains the following directories in CentOS 6.3 by default:</a:t>
            </a:r>
          </a:p>
          <a:p>
            <a:pPr lvl="1"/>
            <a:endParaRPr lang="en-US" dirty="0" smtClean="0">
              <a:latin typeface="Calibri" pitchFamily="34" charset="0"/>
            </a:endParaRPr>
          </a:p>
        </p:txBody>
      </p:sp>
      <p:graphicFrame>
        <p:nvGraphicFramePr>
          <p:cNvPr id="2" name="Table 1"/>
          <p:cNvGraphicFramePr>
            <a:graphicFrameLocks noGrp="1"/>
          </p:cNvGraphicFramePr>
          <p:nvPr>
            <p:extLst>
              <p:ext uri="{D42A27DB-BD31-4B8C-83A1-F6EECF244321}">
                <p14:modId xmlns:p14="http://schemas.microsoft.com/office/powerpoint/2010/main" val="3371573165"/>
              </p:ext>
            </p:extLst>
          </p:nvPr>
        </p:nvGraphicFramePr>
        <p:xfrm>
          <a:off x="1925898" y="2729057"/>
          <a:ext cx="5619750" cy="2377440"/>
        </p:xfrm>
        <a:graphic>
          <a:graphicData uri="http://schemas.openxmlformats.org/drawingml/2006/table">
            <a:tbl>
              <a:tblPr>
                <a:tableStyleId>{5C22544A-7EE6-4342-B048-85BDC9FD1C3A}</a:tableStyleId>
              </a:tblPr>
              <a:tblGrid>
                <a:gridCol w="1791998"/>
                <a:gridCol w="3827752"/>
              </a:tblGrid>
              <a:tr h="0">
                <a:tc>
                  <a:txBody>
                    <a:bodyPr/>
                    <a:lstStyle/>
                    <a:p>
                      <a:pPr marL="0" marR="0">
                        <a:spcBef>
                          <a:spcPts val="0"/>
                        </a:spcBef>
                        <a:spcAft>
                          <a:spcPts val="0"/>
                        </a:spcAft>
                      </a:pPr>
                      <a:r>
                        <a:rPr lang="en-US" sz="1200" dirty="0">
                          <a:effectLst/>
                        </a:rPr>
                        <a:t>Directory</a:t>
                      </a:r>
                      <a:endParaRPr lang="en-US" sz="1200" b="1" dirty="0">
                        <a:solidFill>
                          <a:srgbClr val="1F497D"/>
                        </a:solidFill>
                        <a:effectLst/>
                        <a:latin typeface="Arial" panose="020B0604020202020204" pitchFamily="34" charset="0"/>
                        <a:ea typeface="MS Mincho" panose="02020609040205080304" pitchFamily="49" charset="-128"/>
                        <a:cs typeface="Times New Roman" panose="02020603050405020304" pitchFamily="18" charset="0"/>
                      </a:endParaRPr>
                    </a:p>
                  </a:txBody>
                  <a:tcPr marL="68580" marR="68580" marT="0" marB="0">
                    <a:solidFill>
                      <a:schemeClr val="bg1">
                        <a:lumMod val="75000"/>
                      </a:schemeClr>
                    </a:solidFill>
                  </a:tcPr>
                </a:tc>
                <a:tc>
                  <a:txBody>
                    <a:bodyPr/>
                    <a:lstStyle/>
                    <a:p>
                      <a:pPr marL="0" marR="0">
                        <a:spcBef>
                          <a:spcPts val="0"/>
                        </a:spcBef>
                        <a:spcAft>
                          <a:spcPts val="0"/>
                        </a:spcAft>
                      </a:pPr>
                      <a:r>
                        <a:rPr lang="en-US" sz="1200" dirty="0">
                          <a:effectLst/>
                        </a:rPr>
                        <a:t>Contents</a:t>
                      </a:r>
                      <a:endParaRPr lang="en-US" sz="1200" b="1" dirty="0">
                        <a:solidFill>
                          <a:srgbClr val="1F497D"/>
                        </a:solidFill>
                        <a:effectLst/>
                        <a:latin typeface="Arial" panose="020B0604020202020204" pitchFamily="34" charset="0"/>
                        <a:ea typeface="MS Mincho" panose="02020609040205080304" pitchFamily="49" charset="-128"/>
                        <a:cs typeface="Times New Roman" panose="02020603050405020304" pitchFamily="18" charset="0"/>
                      </a:endParaRPr>
                    </a:p>
                  </a:txBody>
                  <a:tcPr marL="68580" marR="68580" marT="0" marB="0">
                    <a:solidFill>
                      <a:schemeClr val="bg1">
                        <a:lumMod val="75000"/>
                      </a:schemeClr>
                    </a:solidFill>
                  </a:tcPr>
                </a:tc>
              </a:tr>
              <a:tr h="0">
                <a:tc>
                  <a:txBody>
                    <a:bodyPr/>
                    <a:lstStyle/>
                    <a:p>
                      <a:pPr marL="0" marR="0">
                        <a:spcBef>
                          <a:spcPts val="0"/>
                        </a:spcBef>
                        <a:spcAft>
                          <a:spcPts val="0"/>
                        </a:spcAft>
                      </a:pPr>
                      <a:r>
                        <a:rPr lang="en-US" sz="1200" dirty="0">
                          <a:effectLst/>
                        </a:rPr>
                        <a:t>/bin</a:t>
                      </a:r>
                      <a:endParaRPr lang="en-US" sz="1200" b="1" dirty="0">
                        <a:solidFill>
                          <a:srgbClr val="1F497D"/>
                        </a:solidFill>
                        <a:effectLst/>
                        <a:latin typeface="Arial" panose="020B0604020202020204" pitchFamily="34" charset="0"/>
                        <a:ea typeface="MS Mincho" panose="02020609040205080304" pitchFamily="49" charset="-128"/>
                        <a:cs typeface="Times New Roman" panose="02020603050405020304" pitchFamily="18" charset="0"/>
                      </a:endParaRPr>
                    </a:p>
                  </a:txBody>
                  <a:tcPr marL="68580" marR="68580" marT="0" marB="0"/>
                </a:tc>
                <a:tc>
                  <a:txBody>
                    <a:bodyPr/>
                    <a:lstStyle/>
                    <a:p>
                      <a:pPr marL="0" marR="0">
                        <a:spcBef>
                          <a:spcPts val="0"/>
                        </a:spcBef>
                        <a:spcAft>
                          <a:spcPts val="0"/>
                        </a:spcAft>
                      </a:pPr>
                      <a:r>
                        <a:rPr lang="en-US" sz="1200">
                          <a:effectLst/>
                        </a:rPr>
                        <a:t>Contains the most fundamental commands that are essential for the operating system to function.</a:t>
                      </a:r>
                      <a:endParaRPr lang="en-US" sz="1200" b="1">
                        <a:solidFill>
                          <a:srgbClr val="1F497D"/>
                        </a:solidFill>
                        <a:effectLst/>
                        <a:latin typeface="Arial" panose="020B0604020202020204" pitchFamily="34" charset="0"/>
                        <a:ea typeface="MS Mincho" panose="02020609040205080304" pitchFamily="49" charset="-128"/>
                        <a:cs typeface="Times New Roman" panose="02020603050405020304" pitchFamily="18" charset="0"/>
                      </a:endParaRPr>
                    </a:p>
                  </a:txBody>
                  <a:tcPr marL="68580" marR="68580" marT="0" marB="0"/>
                </a:tc>
              </a:tr>
              <a:tr h="0">
                <a:tc>
                  <a:txBody>
                    <a:bodyPr/>
                    <a:lstStyle/>
                    <a:p>
                      <a:pPr marL="0" marR="0">
                        <a:spcBef>
                          <a:spcPts val="0"/>
                        </a:spcBef>
                        <a:spcAft>
                          <a:spcPts val="0"/>
                        </a:spcAft>
                      </a:pPr>
                      <a:r>
                        <a:rPr lang="en-US" sz="1200" dirty="0">
                          <a:effectLst/>
                        </a:rPr>
                        <a:t>/</a:t>
                      </a:r>
                      <a:r>
                        <a:rPr lang="en-US" sz="1200" dirty="0" err="1">
                          <a:effectLst/>
                        </a:rPr>
                        <a:t>usr</a:t>
                      </a:r>
                      <a:r>
                        <a:rPr lang="en-US" sz="1200" dirty="0">
                          <a:effectLst/>
                        </a:rPr>
                        <a:t>/bin</a:t>
                      </a:r>
                      <a:endParaRPr lang="en-US" sz="1200" b="1" dirty="0">
                        <a:solidFill>
                          <a:srgbClr val="1F497D"/>
                        </a:solidFill>
                        <a:effectLst/>
                        <a:latin typeface="Arial" panose="020B0604020202020204" pitchFamily="34" charset="0"/>
                        <a:ea typeface="MS Mincho" panose="02020609040205080304" pitchFamily="49" charset="-128"/>
                        <a:cs typeface="Times New Roman" panose="02020603050405020304" pitchFamily="18" charset="0"/>
                      </a:endParaRPr>
                    </a:p>
                  </a:txBody>
                  <a:tcPr marL="68580" marR="68580" marT="0" marB="0"/>
                </a:tc>
                <a:tc>
                  <a:txBody>
                    <a:bodyPr/>
                    <a:lstStyle/>
                    <a:p>
                      <a:pPr marL="0" marR="0">
                        <a:spcBef>
                          <a:spcPts val="0"/>
                        </a:spcBef>
                        <a:spcAft>
                          <a:spcPts val="0"/>
                        </a:spcAft>
                      </a:pPr>
                      <a:r>
                        <a:rPr lang="en-US" sz="1200">
                          <a:effectLst/>
                        </a:rPr>
                        <a:t>Contains the majority of the commands that are available for regular users to execute.</a:t>
                      </a:r>
                      <a:endParaRPr lang="en-US" sz="1200" b="1">
                        <a:solidFill>
                          <a:srgbClr val="1F497D"/>
                        </a:solidFill>
                        <a:effectLst/>
                        <a:latin typeface="Arial" panose="020B0604020202020204" pitchFamily="34" charset="0"/>
                        <a:ea typeface="MS Mincho" panose="02020609040205080304" pitchFamily="49" charset="-128"/>
                        <a:cs typeface="Times New Roman" panose="02020603050405020304" pitchFamily="18" charset="0"/>
                      </a:endParaRPr>
                    </a:p>
                  </a:txBody>
                  <a:tcPr marL="68580" marR="68580" marT="0" marB="0"/>
                </a:tc>
              </a:tr>
              <a:tr h="0">
                <a:tc>
                  <a:txBody>
                    <a:bodyPr/>
                    <a:lstStyle/>
                    <a:p>
                      <a:pPr marL="0" marR="0">
                        <a:spcBef>
                          <a:spcPts val="0"/>
                        </a:spcBef>
                        <a:spcAft>
                          <a:spcPts val="0"/>
                        </a:spcAft>
                      </a:pPr>
                      <a:r>
                        <a:rPr lang="en-US" sz="1200">
                          <a:effectLst/>
                        </a:rPr>
                        <a:t>/sbin</a:t>
                      </a:r>
                      <a:endParaRPr lang="en-US" sz="1200" b="1">
                        <a:solidFill>
                          <a:srgbClr val="1F497D"/>
                        </a:solidFill>
                        <a:effectLst/>
                        <a:latin typeface="Arial" panose="020B0604020202020204" pitchFamily="34" charset="0"/>
                        <a:ea typeface="MS Mincho" panose="02020609040205080304" pitchFamily="49" charset="-128"/>
                        <a:cs typeface="Times New Roman" panose="02020603050405020304" pitchFamily="18" charset="0"/>
                      </a:endParaRPr>
                    </a:p>
                  </a:txBody>
                  <a:tcPr marL="68580" marR="68580" marT="0" marB="0"/>
                </a:tc>
                <a:tc>
                  <a:txBody>
                    <a:bodyPr/>
                    <a:lstStyle/>
                    <a:p>
                      <a:pPr marL="0" marR="0">
                        <a:spcBef>
                          <a:spcPts val="0"/>
                        </a:spcBef>
                        <a:spcAft>
                          <a:spcPts val="0"/>
                        </a:spcAft>
                      </a:pPr>
                      <a:r>
                        <a:rPr lang="en-US" sz="1200">
                          <a:effectLst/>
                        </a:rPr>
                        <a:t>Contains the essential administrative commands.</a:t>
                      </a:r>
                      <a:endParaRPr lang="en-US" sz="1200" b="1">
                        <a:solidFill>
                          <a:srgbClr val="1F497D"/>
                        </a:solidFill>
                        <a:effectLst/>
                        <a:latin typeface="Arial" panose="020B0604020202020204" pitchFamily="34" charset="0"/>
                        <a:ea typeface="MS Mincho" panose="02020609040205080304" pitchFamily="49" charset="-128"/>
                        <a:cs typeface="Times New Roman" panose="02020603050405020304" pitchFamily="18" charset="0"/>
                      </a:endParaRPr>
                    </a:p>
                  </a:txBody>
                  <a:tcPr marL="68580" marR="68580" marT="0" marB="0"/>
                </a:tc>
              </a:tr>
              <a:tr h="0">
                <a:tc>
                  <a:txBody>
                    <a:bodyPr/>
                    <a:lstStyle/>
                    <a:p>
                      <a:pPr marL="0" marR="0">
                        <a:spcBef>
                          <a:spcPts val="0"/>
                        </a:spcBef>
                        <a:spcAft>
                          <a:spcPts val="0"/>
                        </a:spcAft>
                      </a:pPr>
                      <a:r>
                        <a:rPr lang="en-US" sz="1200">
                          <a:effectLst/>
                        </a:rPr>
                        <a:t>/usr/sbin</a:t>
                      </a:r>
                      <a:endParaRPr lang="en-US" sz="1200" b="1">
                        <a:solidFill>
                          <a:srgbClr val="1F497D"/>
                        </a:solidFill>
                        <a:effectLst/>
                        <a:latin typeface="Arial" panose="020B0604020202020204" pitchFamily="34" charset="0"/>
                        <a:ea typeface="MS Mincho" panose="02020609040205080304" pitchFamily="49" charset="-128"/>
                        <a:cs typeface="Times New Roman" panose="02020603050405020304" pitchFamily="18" charset="0"/>
                      </a:endParaRPr>
                    </a:p>
                  </a:txBody>
                  <a:tcPr marL="68580" marR="68580" marT="0" marB="0"/>
                </a:tc>
                <a:tc>
                  <a:txBody>
                    <a:bodyPr/>
                    <a:lstStyle/>
                    <a:p>
                      <a:pPr marL="0" marR="0">
                        <a:spcBef>
                          <a:spcPts val="0"/>
                        </a:spcBef>
                        <a:spcAft>
                          <a:spcPts val="0"/>
                        </a:spcAft>
                      </a:pPr>
                      <a:r>
                        <a:rPr lang="en-US" sz="1200">
                          <a:effectLst/>
                        </a:rPr>
                        <a:t>Contains the majority of the administrative command files.</a:t>
                      </a:r>
                      <a:endParaRPr lang="en-US" sz="1200" b="1">
                        <a:solidFill>
                          <a:srgbClr val="1F497D"/>
                        </a:solidFill>
                        <a:effectLst/>
                        <a:latin typeface="Arial" panose="020B0604020202020204" pitchFamily="34" charset="0"/>
                        <a:ea typeface="MS Mincho" panose="02020609040205080304" pitchFamily="49" charset="-128"/>
                        <a:cs typeface="Times New Roman" panose="02020603050405020304" pitchFamily="18" charset="0"/>
                      </a:endParaRPr>
                    </a:p>
                  </a:txBody>
                  <a:tcPr marL="68580" marR="68580" marT="0" marB="0"/>
                </a:tc>
              </a:tr>
              <a:tr h="0">
                <a:tc>
                  <a:txBody>
                    <a:bodyPr/>
                    <a:lstStyle/>
                    <a:p>
                      <a:pPr marL="0" marR="0">
                        <a:spcBef>
                          <a:spcPts val="0"/>
                        </a:spcBef>
                        <a:spcAft>
                          <a:spcPts val="0"/>
                        </a:spcAft>
                      </a:pPr>
                      <a:r>
                        <a:rPr lang="en-US" sz="1200">
                          <a:effectLst/>
                        </a:rPr>
                        <a:t>/usr/local/bin</a:t>
                      </a:r>
                      <a:endParaRPr lang="en-US" sz="1200" b="1">
                        <a:solidFill>
                          <a:srgbClr val="1F497D"/>
                        </a:solidFill>
                        <a:effectLst/>
                        <a:latin typeface="Arial" panose="020B0604020202020204" pitchFamily="34" charset="0"/>
                        <a:ea typeface="MS Mincho" panose="02020609040205080304" pitchFamily="49" charset="-128"/>
                        <a:cs typeface="Times New Roman" panose="02020603050405020304" pitchFamily="18" charset="0"/>
                      </a:endParaRPr>
                    </a:p>
                  </a:txBody>
                  <a:tcPr marL="68580" marR="68580" marT="0" marB="0"/>
                </a:tc>
                <a:tc>
                  <a:txBody>
                    <a:bodyPr/>
                    <a:lstStyle/>
                    <a:p>
                      <a:pPr marL="0" marR="0">
                        <a:spcBef>
                          <a:spcPts val="0"/>
                        </a:spcBef>
                        <a:spcAft>
                          <a:spcPts val="0"/>
                        </a:spcAft>
                      </a:pPr>
                      <a:r>
                        <a:rPr lang="en-US" sz="1200">
                          <a:effectLst/>
                        </a:rPr>
                        <a:t>Normally empty, but may have commands that have been compiled from local sources.    </a:t>
                      </a:r>
                      <a:endParaRPr lang="en-US" sz="1200" b="1">
                        <a:solidFill>
                          <a:srgbClr val="1F497D"/>
                        </a:solidFill>
                        <a:effectLst/>
                        <a:latin typeface="Arial" panose="020B0604020202020204" pitchFamily="34" charset="0"/>
                        <a:ea typeface="MS Mincho" panose="02020609040205080304" pitchFamily="49" charset="-128"/>
                        <a:cs typeface="Times New Roman" panose="02020603050405020304" pitchFamily="18" charset="0"/>
                      </a:endParaRPr>
                    </a:p>
                  </a:txBody>
                  <a:tcPr marL="68580" marR="68580" marT="0" marB="0"/>
                </a:tc>
              </a:tr>
              <a:tr h="0">
                <a:tc>
                  <a:txBody>
                    <a:bodyPr/>
                    <a:lstStyle/>
                    <a:p>
                      <a:pPr marL="0" marR="0">
                        <a:spcBef>
                          <a:spcPts val="0"/>
                        </a:spcBef>
                        <a:spcAft>
                          <a:spcPts val="0"/>
                        </a:spcAft>
                      </a:pPr>
                      <a:r>
                        <a:rPr lang="en-US" sz="1200">
                          <a:effectLst/>
                        </a:rPr>
                        <a:t>/usr/local/sbin</a:t>
                      </a:r>
                      <a:endParaRPr lang="en-US" sz="1200" b="1">
                        <a:solidFill>
                          <a:srgbClr val="1F497D"/>
                        </a:solidFill>
                        <a:effectLst/>
                        <a:latin typeface="Arial" panose="020B0604020202020204" pitchFamily="34" charset="0"/>
                        <a:ea typeface="MS Mincho" panose="02020609040205080304" pitchFamily="49" charset="-128"/>
                        <a:cs typeface="Times New Roman" panose="02020603050405020304" pitchFamily="18" charset="0"/>
                      </a:endParaRPr>
                    </a:p>
                  </a:txBody>
                  <a:tcPr marL="68580" marR="68580" marT="0" marB="0"/>
                </a:tc>
                <a:tc>
                  <a:txBody>
                    <a:bodyPr/>
                    <a:lstStyle/>
                    <a:p>
                      <a:pPr marL="0" marR="0">
                        <a:spcBef>
                          <a:spcPts val="0"/>
                        </a:spcBef>
                        <a:spcAft>
                          <a:spcPts val="0"/>
                        </a:spcAft>
                      </a:pPr>
                      <a:r>
                        <a:rPr lang="en-US" sz="1200">
                          <a:effectLst/>
                        </a:rPr>
                        <a:t>Normally empty, but may have administrative commands that have been compiled from local sources.    </a:t>
                      </a:r>
                      <a:endParaRPr lang="en-US" sz="1200" b="1">
                        <a:solidFill>
                          <a:srgbClr val="1F497D"/>
                        </a:solidFill>
                        <a:effectLst/>
                        <a:latin typeface="Arial" panose="020B0604020202020204" pitchFamily="34" charset="0"/>
                        <a:ea typeface="MS Mincho" panose="02020609040205080304" pitchFamily="49" charset="-128"/>
                        <a:cs typeface="Times New Roman" panose="02020603050405020304" pitchFamily="18" charset="0"/>
                      </a:endParaRPr>
                    </a:p>
                  </a:txBody>
                  <a:tcPr marL="68580" marR="68580" marT="0" marB="0"/>
                </a:tc>
              </a:tr>
              <a:tr h="0">
                <a:tc>
                  <a:txBody>
                    <a:bodyPr/>
                    <a:lstStyle/>
                    <a:p>
                      <a:pPr marL="0" marR="0">
                        <a:spcBef>
                          <a:spcPts val="0"/>
                        </a:spcBef>
                        <a:spcAft>
                          <a:spcPts val="0"/>
                        </a:spcAft>
                      </a:pPr>
                      <a:r>
                        <a:rPr lang="en-US" sz="1200">
                          <a:effectLst/>
                        </a:rPr>
                        <a:t>/home/joe/bin</a:t>
                      </a:r>
                      <a:endParaRPr lang="en-US" sz="1200" b="1">
                        <a:solidFill>
                          <a:srgbClr val="1F497D"/>
                        </a:solidFill>
                        <a:effectLst/>
                        <a:latin typeface="Arial" panose="020B0604020202020204" pitchFamily="34" charset="0"/>
                        <a:ea typeface="MS Mincho" panose="02020609040205080304" pitchFamily="49" charset="-128"/>
                        <a:cs typeface="Times New Roman" panose="02020603050405020304" pitchFamily="18" charset="0"/>
                      </a:endParaRPr>
                    </a:p>
                  </a:txBody>
                  <a:tcPr marL="68580" marR="68580" marT="0" marB="0"/>
                </a:tc>
                <a:tc>
                  <a:txBody>
                    <a:bodyPr/>
                    <a:lstStyle/>
                    <a:p>
                      <a:pPr marL="0" marR="0">
                        <a:spcBef>
                          <a:spcPts val="0"/>
                        </a:spcBef>
                        <a:spcAft>
                          <a:spcPts val="0"/>
                        </a:spcAft>
                      </a:pPr>
                      <a:r>
                        <a:rPr lang="en-US" sz="1200" dirty="0">
                          <a:effectLst/>
                        </a:rPr>
                        <a:t>A directory for the current user (</a:t>
                      </a:r>
                      <a:r>
                        <a:rPr lang="en-US" sz="1200" dirty="0" err="1">
                          <a:effectLst/>
                        </a:rPr>
                        <a:t>joe</a:t>
                      </a:r>
                      <a:r>
                        <a:rPr lang="en-US" sz="1200" dirty="0">
                          <a:effectLst/>
                        </a:rPr>
                        <a:t>) to place programs.  Typically used by users who create their own scripts.</a:t>
                      </a:r>
                      <a:endParaRPr lang="en-US" sz="1200" b="1" dirty="0">
                        <a:solidFill>
                          <a:srgbClr val="1F497D"/>
                        </a:solidFill>
                        <a:effectLst/>
                        <a:latin typeface="Arial" panose="020B0604020202020204" pitchFamily="34" charset="0"/>
                        <a:ea typeface="MS Mincho" panose="02020609040205080304" pitchFamily="49" charset="-128"/>
                        <a:cs typeface="Times New Roman" panose="02020603050405020304" pitchFamily="18" charset="0"/>
                      </a:endParaRPr>
                    </a:p>
                  </a:txBody>
                  <a:tcPr marL="68580" marR="68580" marT="0" marB="0"/>
                </a:tc>
              </a:tr>
            </a:tbl>
          </a:graphicData>
        </a:graphic>
      </p:graphicFrame>
    </p:spTree>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0" name="Title 1"/>
          <p:cNvSpPr>
            <a:spLocks noGrp="1"/>
          </p:cNvSpPr>
          <p:nvPr>
            <p:ph type="title" idx="4294967295"/>
          </p:nvPr>
        </p:nvSpPr>
        <p:spPr/>
        <p:txBody>
          <a:bodyPr/>
          <a:lstStyle/>
          <a:p>
            <a:r>
              <a:rPr lang="en-US" dirty="0" smtClean="0">
                <a:latin typeface="Calibri" pitchFamily="34" charset="0"/>
              </a:rPr>
              <a:t>Executing outside the PATH</a:t>
            </a:r>
          </a:p>
        </p:txBody>
      </p:sp>
      <p:sp>
        <p:nvSpPr>
          <p:cNvPr id="104451" name="Content Placeholder 2"/>
          <p:cNvSpPr>
            <a:spLocks noGrp="1"/>
          </p:cNvSpPr>
          <p:nvPr>
            <p:ph idx="4294967295"/>
          </p:nvPr>
        </p:nvSpPr>
        <p:spPr>
          <a:xfrm>
            <a:off x="457200" y="1428750"/>
            <a:ext cx="8229600" cy="4525963"/>
          </a:xfrm>
        </p:spPr>
        <p:txBody>
          <a:bodyPr/>
          <a:lstStyle/>
          <a:p>
            <a:r>
              <a:rPr lang="en-US" dirty="0">
                <a:latin typeface="Calibri" panose="020F0502020204030204" pitchFamily="34" charset="0"/>
              </a:rPr>
              <a:t>To execute commands </a:t>
            </a:r>
            <a:r>
              <a:rPr lang="en-US" dirty="0" smtClean="0">
                <a:latin typeface="Calibri" panose="020F0502020204030204" pitchFamily="34" charset="0"/>
              </a:rPr>
              <a:t>not </a:t>
            </a:r>
            <a:r>
              <a:rPr lang="en-US" dirty="0">
                <a:latin typeface="Calibri" panose="020F0502020204030204" pitchFamily="34" charset="0"/>
              </a:rPr>
              <a:t>contained in the directories that are listed in the PATH </a:t>
            </a:r>
            <a:r>
              <a:rPr lang="en-US" dirty="0" smtClean="0">
                <a:latin typeface="Calibri" panose="020F0502020204030204" pitchFamily="34" charset="0"/>
              </a:rPr>
              <a:t>variable:</a:t>
            </a:r>
            <a:endParaRPr lang="en-US" b="1" dirty="0">
              <a:latin typeface="Calibri" panose="020F0502020204030204" pitchFamily="34" charset="0"/>
            </a:endParaRPr>
          </a:p>
          <a:p>
            <a:pPr marL="971550" lvl="1" indent="-514350">
              <a:buFont typeface="+mj-lt"/>
              <a:buAutoNum type="arabicPeriod"/>
            </a:pPr>
            <a:r>
              <a:rPr lang="en-US" dirty="0"/>
              <a:t>The command may be executed by typing the </a:t>
            </a:r>
            <a:r>
              <a:rPr lang="en-US" i="1" dirty="0"/>
              <a:t>absolute path</a:t>
            </a:r>
            <a:r>
              <a:rPr lang="en-US" dirty="0"/>
              <a:t> to the command.</a:t>
            </a:r>
            <a:endParaRPr lang="en-US" b="1" dirty="0"/>
          </a:p>
          <a:p>
            <a:pPr marL="971550" lvl="1" indent="-514350">
              <a:buFont typeface="+mj-lt"/>
              <a:buAutoNum type="arabicPeriod"/>
            </a:pPr>
            <a:r>
              <a:rPr lang="en-US" dirty="0"/>
              <a:t>The command may be executed with a </a:t>
            </a:r>
            <a:r>
              <a:rPr lang="en-US" i="1" dirty="0"/>
              <a:t>relative path</a:t>
            </a:r>
            <a:r>
              <a:rPr lang="en-US" dirty="0"/>
              <a:t> to the command.</a:t>
            </a:r>
            <a:endParaRPr lang="en-US" b="1" dirty="0"/>
          </a:p>
          <a:p>
            <a:pPr marL="971550" lvl="1" indent="-514350">
              <a:buFont typeface="+mj-lt"/>
              <a:buAutoNum type="arabicPeriod"/>
            </a:pPr>
            <a:r>
              <a:rPr lang="en-US" dirty="0"/>
              <a:t>The PATH variable can be set to include the directory where the command is located</a:t>
            </a:r>
            <a:r>
              <a:rPr lang="en-US" dirty="0" smtClean="0"/>
              <a:t>.</a:t>
            </a:r>
          </a:p>
          <a:p>
            <a:pPr marL="971550" lvl="1" indent="-514350">
              <a:buFont typeface="+mj-lt"/>
              <a:buAutoNum type="arabicPeriod"/>
            </a:pPr>
            <a:r>
              <a:rPr lang="en-US" dirty="0"/>
              <a:t>The command can be copied to a directory that is listed in the PATH variable.</a:t>
            </a:r>
            <a:endParaRPr lang="en-US" b="1" dirty="0"/>
          </a:p>
          <a:p>
            <a:pPr marL="971550" lvl="1" indent="-514350">
              <a:buFont typeface="+mj-lt"/>
              <a:buAutoNum type="arabicPeriod"/>
            </a:pPr>
            <a:endParaRPr lang="en-US" b="1" dirty="0"/>
          </a:p>
          <a:p>
            <a:pPr marL="971550" lvl="1" indent="-514350">
              <a:buFont typeface="+mj-lt"/>
              <a:buAutoNum type="arabicPeriod"/>
            </a:pPr>
            <a:endParaRPr lang="en-US" i="1" dirty="0" smtClean="0">
              <a:latin typeface="Calibri" pitchFamily="34" charset="0"/>
            </a:endParaRPr>
          </a:p>
          <a:p>
            <a:endParaRPr lang="en-US" dirty="0" smtClean="0">
              <a:latin typeface="Calibri" pitchFamily="34" charset="0"/>
            </a:endParaRPr>
          </a:p>
          <a:p>
            <a:pPr lvl="1"/>
            <a:endParaRPr lang="en-US" dirty="0" smtClean="0">
              <a:latin typeface="Calibri" pitchFamily="34" charset="0"/>
            </a:endParaRPr>
          </a:p>
        </p:txBody>
      </p:sp>
    </p:spTree>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Title 1"/>
          <p:cNvSpPr>
            <a:spLocks noGrp="1"/>
          </p:cNvSpPr>
          <p:nvPr>
            <p:ph type="title" idx="4294967295"/>
          </p:nvPr>
        </p:nvSpPr>
        <p:spPr/>
        <p:txBody>
          <a:bodyPr/>
          <a:lstStyle/>
          <a:p>
            <a:r>
              <a:rPr lang="en-US" dirty="0" smtClean="0">
                <a:latin typeface="Calibri" pitchFamily="34" charset="0"/>
              </a:rPr>
              <a:t>Path Review</a:t>
            </a:r>
          </a:p>
        </p:txBody>
      </p:sp>
      <p:sp>
        <p:nvSpPr>
          <p:cNvPr id="103427" name="Content Placeholder 2"/>
          <p:cNvSpPr>
            <a:spLocks noGrp="1"/>
          </p:cNvSpPr>
          <p:nvPr>
            <p:ph idx="4294967295"/>
          </p:nvPr>
        </p:nvSpPr>
        <p:spPr>
          <a:xfrm>
            <a:off x="457200" y="1428750"/>
            <a:ext cx="8229600" cy="4525963"/>
          </a:xfrm>
        </p:spPr>
        <p:txBody>
          <a:bodyPr/>
          <a:lstStyle/>
          <a:p>
            <a:r>
              <a:rPr lang="en-US" dirty="0"/>
              <a:t>An </a:t>
            </a:r>
            <a:r>
              <a:rPr lang="en-US" i="1" dirty="0"/>
              <a:t>absolute path</a:t>
            </a:r>
            <a:r>
              <a:rPr lang="en-US" dirty="0"/>
              <a:t> is when you specify the location of a file or directory from the top level directory (called the root directory) through all of the sub directories to the file or directory. </a:t>
            </a:r>
            <a:r>
              <a:rPr lang="en-US" dirty="0" smtClean="0"/>
              <a:t>Absolute paths start with /.</a:t>
            </a:r>
          </a:p>
          <a:p>
            <a:r>
              <a:rPr lang="en-US" dirty="0"/>
              <a:t>A relative path is when you specify the location of a file or directory relative to the current directory. </a:t>
            </a:r>
            <a:r>
              <a:rPr lang="en-US" dirty="0" smtClean="0"/>
              <a:t>Relative paths do not start with /.</a:t>
            </a:r>
            <a:endParaRPr lang="en-US" i="1" dirty="0" smtClean="0">
              <a:latin typeface="Calibri" pitchFamily="34" charset="0"/>
            </a:endParaRPr>
          </a:p>
          <a:p>
            <a:endParaRPr lang="en-US" dirty="0" smtClean="0">
              <a:latin typeface="Calibri" pitchFamily="34" charset="0"/>
            </a:endParaRPr>
          </a:p>
          <a:p>
            <a:pPr lvl="1"/>
            <a:endParaRPr lang="en-US" dirty="0" smtClean="0">
              <a:latin typeface="Calibri" pitchFamily="34" charset="0"/>
            </a:endParaRPr>
          </a:p>
        </p:txBody>
      </p:sp>
    </p:spTree>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Title 1"/>
          <p:cNvSpPr>
            <a:spLocks noGrp="1"/>
          </p:cNvSpPr>
          <p:nvPr>
            <p:ph type="title" idx="4294967295"/>
          </p:nvPr>
        </p:nvSpPr>
        <p:spPr/>
        <p:txBody>
          <a:bodyPr/>
          <a:lstStyle/>
          <a:p>
            <a:r>
              <a:rPr lang="en-US" dirty="0" smtClean="0">
                <a:latin typeface="Calibri" pitchFamily="34" charset="0"/>
              </a:rPr>
              <a:t>PATH Scenario</a:t>
            </a:r>
          </a:p>
        </p:txBody>
      </p:sp>
      <p:sp>
        <p:nvSpPr>
          <p:cNvPr id="107523" name="Content Placeholder 2"/>
          <p:cNvSpPr>
            <a:spLocks noGrp="1"/>
          </p:cNvSpPr>
          <p:nvPr>
            <p:ph idx="4294967295"/>
          </p:nvPr>
        </p:nvSpPr>
        <p:spPr>
          <a:xfrm>
            <a:off x="457200" y="1428750"/>
            <a:ext cx="8229600" cy="4525963"/>
          </a:xfrm>
        </p:spPr>
        <p:txBody>
          <a:bodyPr/>
          <a:lstStyle/>
          <a:p>
            <a:r>
              <a:rPr lang="en-US" dirty="0" smtClean="0">
                <a:latin typeface="Calibri" pitchFamily="34" charset="0"/>
              </a:rPr>
              <a:t>A common scenario is a user (</a:t>
            </a:r>
            <a:r>
              <a:rPr lang="en-US" dirty="0" err="1" smtClean="0">
                <a:latin typeface="Calibri" pitchFamily="34" charset="0"/>
              </a:rPr>
              <a:t>joe</a:t>
            </a:r>
            <a:r>
              <a:rPr lang="en-US" dirty="0" smtClean="0">
                <a:latin typeface="Calibri" pitchFamily="34" charset="0"/>
              </a:rPr>
              <a:t>) creates a script in their home directory and they make it executable, but when they try to execute it, the shell can’t find it:</a:t>
            </a:r>
          </a:p>
          <a:p>
            <a:endParaRPr lang="en-US" dirty="0" smtClean="0">
              <a:latin typeface="Calibri" pitchFamily="34" charset="0"/>
            </a:endParaRPr>
          </a:p>
          <a:p>
            <a:endParaRPr lang="en-US" dirty="0" smtClean="0">
              <a:latin typeface="Calibri" pitchFamily="34" charset="0"/>
            </a:endParaRPr>
          </a:p>
          <a:p>
            <a:pPr lvl="1"/>
            <a:endParaRPr lang="en-US" dirty="0" smtClean="0">
              <a:latin typeface="Calibri" pitchFamily="34" charset="0"/>
            </a:endParaRPr>
          </a:p>
        </p:txBody>
      </p:sp>
      <p:pic>
        <p:nvPicPr>
          <p:cNvPr id="3" name="Picture 2"/>
          <p:cNvPicPr>
            <a:picLocks noChangeAspect="1"/>
          </p:cNvPicPr>
          <p:nvPr/>
        </p:nvPicPr>
        <p:blipFill>
          <a:blip r:embed="rId2"/>
          <a:stretch>
            <a:fillRect/>
          </a:stretch>
        </p:blipFill>
        <p:spPr>
          <a:xfrm>
            <a:off x="1922362" y="3428999"/>
            <a:ext cx="5299276" cy="2525713"/>
          </a:xfrm>
          <a:prstGeom prst="rect">
            <a:avLst/>
          </a:prstGeom>
        </p:spPr>
      </p:pic>
    </p:spTree>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Title 1"/>
          <p:cNvSpPr>
            <a:spLocks noGrp="1"/>
          </p:cNvSpPr>
          <p:nvPr>
            <p:ph type="title" idx="4294967295"/>
          </p:nvPr>
        </p:nvSpPr>
        <p:spPr/>
        <p:txBody>
          <a:bodyPr/>
          <a:lstStyle/>
          <a:p>
            <a:r>
              <a:rPr lang="en-US" dirty="0" smtClean="0">
                <a:latin typeface="Calibri" pitchFamily="34" charset="0"/>
              </a:rPr>
              <a:t>PATH Scenario</a:t>
            </a:r>
          </a:p>
        </p:txBody>
      </p:sp>
      <p:sp>
        <p:nvSpPr>
          <p:cNvPr id="107523" name="Content Placeholder 2"/>
          <p:cNvSpPr>
            <a:spLocks noGrp="1"/>
          </p:cNvSpPr>
          <p:nvPr>
            <p:ph idx="4294967295"/>
          </p:nvPr>
        </p:nvSpPr>
        <p:spPr>
          <a:xfrm>
            <a:off x="457200" y="1428750"/>
            <a:ext cx="8229600" cy="4525963"/>
          </a:xfrm>
        </p:spPr>
        <p:txBody>
          <a:bodyPr/>
          <a:lstStyle/>
          <a:p>
            <a:r>
              <a:rPr lang="en-US" dirty="0">
                <a:latin typeface="Calibri" panose="020F0502020204030204" pitchFamily="34" charset="0"/>
              </a:rPr>
              <a:t>T</a:t>
            </a:r>
            <a:r>
              <a:rPr lang="en-US" dirty="0" smtClean="0">
                <a:latin typeface="Calibri" panose="020F0502020204030204" pitchFamily="34" charset="0"/>
              </a:rPr>
              <a:t>he my.sh script failed </a:t>
            </a:r>
            <a:r>
              <a:rPr lang="en-US" dirty="0">
                <a:latin typeface="Calibri" panose="020F0502020204030204" pitchFamily="34" charset="0"/>
              </a:rPr>
              <a:t>to execute with the error "command not </a:t>
            </a:r>
            <a:r>
              <a:rPr lang="en-US" dirty="0" smtClean="0">
                <a:latin typeface="Calibri" panose="020F0502020204030204" pitchFamily="34" charset="0"/>
              </a:rPr>
              <a:t>found" </a:t>
            </a:r>
            <a:r>
              <a:rPr lang="en-US" dirty="0">
                <a:latin typeface="Calibri" panose="020F0502020204030204" pitchFamily="34" charset="0"/>
              </a:rPr>
              <a:t>because the script is located in a directory that is not contained in the PATH </a:t>
            </a:r>
            <a:r>
              <a:rPr lang="en-US" dirty="0" smtClean="0">
                <a:latin typeface="Calibri" panose="020F0502020204030204" pitchFamily="34" charset="0"/>
              </a:rPr>
              <a:t>variable:</a:t>
            </a:r>
          </a:p>
          <a:p>
            <a:endParaRPr lang="en-US" dirty="0" smtClean="0">
              <a:latin typeface="Calibri" panose="020F0502020204030204" pitchFamily="34" charset="0"/>
            </a:endParaRPr>
          </a:p>
          <a:p>
            <a:endParaRPr lang="en-US" dirty="0" smtClean="0">
              <a:latin typeface="Calibri" panose="020F0502020204030204" pitchFamily="34" charset="0"/>
            </a:endParaRPr>
          </a:p>
          <a:p>
            <a:pPr lvl="1"/>
            <a:endParaRPr lang="en-US" dirty="0" smtClean="0">
              <a:latin typeface="Calibri" panose="020F0502020204030204" pitchFamily="34" charset="0"/>
            </a:endParaRPr>
          </a:p>
        </p:txBody>
      </p:sp>
      <p:pic>
        <p:nvPicPr>
          <p:cNvPr id="4" name="Picture 3"/>
          <p:cNvPicPr>
            <a:picLocks noChangeAspect="1"/>
          </p:cNvPicPr>
          <p:nvPr/>
        </p:nvPicPr>
        <p:blipFill>
          <a:blip r:embed="rId2"/>
          <a:stretch>
            <a:fillRect/>
          </a:stretch>
        </p:blipFill>
        <p:spPr>
          <a:xfrm>
            <a:off x="1594512" y="3428999"/>
            <a:ext cx="5570561" cy="2624591"/>
          </a:xfrm>
          <a:prstGeom prst="rect">
            <a:avLst/>
          </a:prstGeom>
        </p:spPr>
      </p:pic>
    </p:spTree>
    <p:extLst>
      <p:ext uri="{BB962C8B-B14F-4D97-AF65-F5344CB8AC3E}">
        <p14:creationId xmlns:p14="http://schemas.microsoft.com/office/powerpoint/2010/main" val="3234863981"/>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Title 1"/>
          <p:cNvSpPr>
            <a:spLocks noGrp="1"/>
          </p:cNvSpPr>
          <p:nvPr>
            <p:ph type="title" idx="4294967295"/>
          </p:nvPr>
        </p:nvSpPr>
        <p:spPr/>
        <p:txBody>
          <a:bodyPr/>
          <a:lstStyle/>
          <a:p>
            <a:r>
              <a:rPr lang="en-US" dirty="0" smtClean="0">
                <a:latin typeface="Calibri" pitchFamily="34" charset="0"/>
              </a:rPr>
              <a:t>PATH Scenario</a:t>
            </a:r>
          </a:p>
        </p:txBody>
      </p:sp>
      <p:sp>
        <p:nvSpPr>
          <p:cNvPr id="107523" name="Content Placeholder 2"/>
          <p:cNvSpPr>
            <a:spLocks noGrp="1"/>
          </p:cNvSpPr>
          <p:nvPr>
            <p:ph idx="4294967295"/>
          </p:nvPr>
        </p:nvSpPr>
        <p:spPr>
          <a:xfrm>
            <a:off x="457200" y="1428750"/>
            <a:ext cx="8229600" cy="4525963"/>
          </a:xfrm>
        </p:spPr>
        <p:txBody>
          <a:bodyPr/>
          <a:lstStyle/>
          <a:p>
            <a:r>
              <a:rPr lang="en-US" dirty="0">
                <a:latin typeface="Calibri" panose="020F0502020204030204" pitchFamily="34" charset="0"/>
              </a:rPr>
              <a:t>T</a:t>
            </a:r>
            <a:r>
              <a:rPr lang="en-US" dirty="0" smtClean="0">
                <a:latin typeface="Calibri" panose="020F0502020204030204" pitchFamily="34" charset="0"/>
              </a:rPr>
              <a:t>he my.sh script would execute with an absolute path of /home/joe/my.sh or a relative path of ./my.sh:</a:t>
            </a:r>
          </a:p>
          <a:p>
            <a:endParaRPr lang="en-US" dirty="0" smtClean="0">
              <a:latin typeface="Calibri" panose="020F0502020204030204" pitchFamily="34" charset="0"/>
            </a:endParaRPr>
          </a:p>
          <a:p>
            <a:pPr marL="457200" lvl="1" indent="0">
              <a:buNone/>
            </a:pPr>
            <a:endParaRPr lang="en-US" dirty="0" smtClean="0">
              <a:latin typeface="Calibri" panose="020F0502020204030204" pitchFamily="34" charset="0"/>
            </a:endParaRPr>
          </a:p>
        </p:txBody>
      </p:sp>
      <p:pic>
        <p:nvPicPr>
          <p:cNvPr id="2" name="Picture 1"/>
          <p:cNvPicPr>
            <a:picLocks noChangeAspect="1"/>
          </p:cNvPicPr>
          <p:nvPr/>
        </p:nvPicPr>
        <p:blipFill>
          <a:blip r:embed="rId2"/>
          <a:stretch>
            <a:fillRect/>
          </a:stretch>
        </p:blipFill>
        <p:spPr>
          <a:xfrm>
            <a:off x="1872231" y="3054183"/>
            <a:ext cx="5227600" cy="2254796"/>
          </a:xfrm>
          <a:prstGeom prst="rect">
            <a:avLst/>
          </a:prstGeom>
        </p:spPr>
      </p:pic>
    </p:spTree>
    <p:extLst>
      <p:ext uri="{BB962C8B-B14F-4D97-AF65-F5344CB8AC3E}">
        <p14:creationId xmlns:p14="http://schemas.microsoft.com/office/powerpoint/2010/main" val="3473007923"/>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Title 1"/>
          <p:cNvSpPr>
            <a:spLocks noGrp="1"/>
          </p:cNvSpPr>
          <p:nvPr>
            <p:ph type="title" idx="4294967295"/>
          </p:nvPr>
        </p:nvSpPr>
        <p:spPr/>
        <p:txBody>
          <a:bodyPr/>
          <a:lstStyle/>
          <a:p>
            <a:r>
              <a:rPr lang="en-US" dirty="0" smtClean="0">
                <a:latin typeface="Calibri" pitchFamily="34" charset="0"/>
              </a:rPr>
              <a:t>PATH Scenario</a:t>
            </a:r>
          </a:p>
        </p:txBody>
      </p:sp>
      <p:sp>
        <p:nvSpPr>
          <p:cNvPr id="107523" name="Content Placeholder 2"/>
          <p:cNvSpPr>
            <a:spLocks noGrp="1"/>
          </p:cNvSpPr>
          <p:nvPr>
            <p:ph idx="4294967295"/>
          </p:nvPr>
        </p:nvSpPr>
        <p:spPr>
          <a:xfrm>
            <a:off x="457200" y="1428750"/>
            <a:ext cx="8229600" cy="4525963"/>
          </a:xfrm>
        </p:spPr>
        <p:txBody>
          <a:bodyPr/>
          <a:lstStyle/>
          <a:p>
            <a:r>
              <a:rPr lang="en-US" dirty="0" smtClean="0">
                <a:latin typeface="Calibri" panose="020F0502020204030204" pitchFamily="34" charset="0"/>
              </a:rPr>
              <a:t>The directory /home/</a:t>
            </a:r>
            <a:r>
              <a:rPr lang="en-US" dirty="0" err="1" smtClean="0">
                <a:latin typeface="Calibri" panose="020F0502020204030204" pitchFamily="34" charset="0"/>
              </a:rPr>
              <a:t>joe</a:t>
            </a:r>
            <a:r>
              <a:rPr lang="en-US" dirty="0" smtClean="0">
                <a:latin typeface="Calibri" panose="020F0502020204030204" pitchFamily="34" charset="0"/>
              </a:rPr>
              <a:t> could be added to the PATH variable to allow the script to execute:</a:t>
            </a:r>
          </a:p>
          <a:p>
            <a:endParaRPr lang="en-US" dirty="0" smtClean="0">
              <a:latin typeface="Calibri" panose="020F0502020204030204" pitchFamily="34" charset="0"/>
            </a:endParaRPr>
          </a:p>
          <a:p>
            <a:pPr marL="457200" lvl="1" indent="0">
              <a:buNone/>
            </a:pPr>
            <a:endParaRPr lang="en-US" dirty="0" smtClean="0">
              <a:latin typeface="Calibri" panose="020F0502020204030204" pitchFamily="34" charset="0"/>
            </a:endParaRPr>
          </a:p>
        </p:txBody>
      </p:sp>
      <p:pic>
        <p:nvPicPr>
          <p:cNvPr id="3" name="Picture 2"/>
          <p:cNvPicPr>
            <a:picLocks noChangeAspect="1"/>
          </p:cNvPicPr>
          <p:nvPr/>
        </p:nvPicPr>
        <p:blipFill>
          <a:blip r:embed="rId2"/>
          <a:stretch>
            <a:fillRect/>
          </a:stretch>
        </p:blipFill>
        <p:spPr>
          <a:xfrm>
            <a:off x="984700" y="2975993"/>
            <a:ext cx="7435072" cy="2728771"/>
          </a:xfrm>
          <a:prstGeom prst="rect">
            <a:avLst/>
          </a:prstGeom>
        </p:spPr>
      </p:pic>
    </p:spTree>
    <p:extLst>
      <p:ext uri="{BB962C8B-B14F-4D97-AF65-F5344CB8AC3E}">
        <p14:creationId xmlns:p14="http://schemas.microsoft.com/office/powerpoint/2010/main" val="933922479"/>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Title 1"/>
          <p:cNvSpPr>
            <a:spLocks noGrp="1"/>
          </p:cNvSpPr>
          <p:nvPr>
            <p:ph type="title" idx="4294967295"/>
          </p:nvPr>
        </p:nvSpPr>
        <p:spPr/>
        <p:txBody>
          <a:bodyPr/>
          <a:lstStyle/>
          <a:p>
            <a:r>
              <a:rPr lang="en-US" dirty="0" smtClean="0">
                <a:latin typeface="Calibri" pitchFamily="34" charset="0"/>
              </a:rPr>
              <a:t>PATH Scenario</a:t>
            </a:r>
          </a:p>
        </p:txBody>
      </p:sp>
      <p:sp>
        <p:nvSpPr>
          <p:cNvPr id="107523" name="Content Placeholder 2"/>
          <p:cNvSpPr>
            <a:spLocks noGrp="1"/>
          </p:cNvSpPr>
          <p:nvPr>
            <p:ph idx="4294967295"/>
          </p:nvPr>
        </p:nvSpPr>
        <p:spPr>
          <a:xfrm>
            <a:off x="457200" y="1428750"/>
            <a:ext cx="8229600" cy="4525963"/>
          </a:xfrm>
        </p:spPr>
        <p:txBody>
          <a:bodyPr/>
          <a:lstStyle/>
          <a:p>
            <a:r>
              <a:rPr lang="en-US" dirty="0" smtClean="0">
                <a:latin typeface="Calibri" panose="020F0502020204030204" pitchFamily="34" charset="0"/>
              </a:rPr>
              <a:t>The script could be copied or moved into a directory that is contained within the PATH, and then it can be executed:</a:t>
            </a:r>
          </a:p>
          <a:p>
            <a:endParaRPr lang="en-US" dirty="0" smtClean="0">
              <a:latin typeface="Calibri" panose="020F0502020204030204" pitchFamily="34" charset="0"/>
            </a:endParaRPr>
          </a:p>
          <a:p>
            <a:pPr marL="457200" lvl="1" indent="0">
              <a:buNone/>
            </a:pPr>
            <a:endParaRPr lang="en-US" dirty="0" smtClean="0">
              <a:latin typeface="Calibri" panose="020F0502020204030204" pitchFamily="34" charset="0"/>
            </a:endParaRPr>
          </a:p>
        </p:txBody>
      </p:sp>
      <p:pic>
        <p:nvPicPr>
          <p:cNvPr id="2" name="Picture 1"/>
          <p:cNvPicPr>
            <a:picLocks noChangeAspect="1"/>
          </p:cNvPicPr>
          <p:nvPr/>
        </p:nvPicPr>
        <p:blipFill>
          <a:blip r:embed="rId2"/>
          <a:stretch>
            <a:fillRect/>
          </a:stretch>
        </p:blipFill>
        <p:spPr>
          <a:xfrm>
            <a:off x="721268" y="3094203"/>
            <a:ext cx="7986445" cy="1928173"/>
          </a:xfrm>
          <a:prstGeom prst="rect">
            <a:avLst/>
          </a:prstGeom>
        </p:spPr>
      </p:pic>
    </p:spTree>
    <p:extLst>
      <p:ext uri="{BB962C8B-B14F-4D97-AF65-F5344CB8AC3E}">
        <p14:creationId xmlns:p14="http://schemas.microsoft.com/office/powerpoint/2010/main" val="2530750546"/>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5"/>
          <p:cNvSpPr>
            <a:spLocks noGrp="1"/>
          </p:cNvSpPr>
          <p:nvPr>
            <p:ph type="title" idx="4294967295"/>
          </p:nvPr>
        </p:nvSpPr>
        <p:spPr/>
        <p:txBody>
          <a:bodyPr/>
          <a:lstStyle/>
          <a:p>
            <a:r>
              <a:rPr lang="en-US" b="1" dirty="0"/>
              <a:t>LPIC Certification Note</a:t>
            </a:r>
            <a:endParaRPr lang="en-US" dirty="0" smtClean="0">
              <a:latin typeface="Calibri" pitchFamily="34" charset="0"/>
            </a:endParaRPr>
          </a:p>
        </p:txBody>
      </p:sp>
      <p:sp>
        <p:nvSpPr>
          <p:cNvPr id="16387" name="Content Placeholder 6"/>
          <p:cNvSpPr>
            <a:spLocks noGrp="1"/>
          </p:cNvSpPr>
          <p:nvPr>
            <p:ph idx="4294967295"/>
          </p:nvPr>
        </p:nvSpPr>
        <p:spPr/>
        <p:txBody>
          <a:bodyPr/>
          <a:lstStyle/>
          <a:p>
            <a:pPr marL="0" indent="0">
              <a:buNone/>
            </a:pPr>
            <a:r>
              <a:rPr lang="en-US" dirty="0">
                <a:latin typeface="Calibri" panose="020F0502020204030204" pitchFamily="34" charset="0"/>
              </a:rPr>
              <a:t>Many of the topics that will be covered in this Unit were also covered in the previous course </a:t>
            </a:r>
            <a:r>
              <a:rPr lang="en-US" dirty="0" smtClean="0">
                <a:latin typeface="Calibri" panose="020F0502020204030204" pitchFamily="34" charset="0"/>
              </a:rPr>
              <a:t>for </a:t>
            </a:r>
            <a:r>
              <a:rPr lang="en-US" dirty="0">
                <a:latin typeface="Calibri" panose="020F0502020204030204" pitchFamily="34" charset="0"/>
              </a:rPr>
              <a:t>LPIC-101 exam </a:t>
            </a:r>
            <a:r>
              <a:rPr lang="en-US" dirty="0" smtClean="0">
                <a:latin typeface="Calibri" panose="020F0502020204030204" pitchFamily="34" charset="0"/>
              </a:rPr>
              <a:t>preparation because </a:t>
            </a:r>
            <a:r>
              <a:rPr lang="en-US" dirty="0">
                <a:latin typeface="Calibri" panose="020F0502020204030204" pitchFamily="34" charset="0"/>
              </a:rPr>
              <a:t>these topics are testable on both LPIC exams.</a:t>
            </a:r>
            <a:endParaRPr lang="en-US" dirty="0" smtClean="0">
              <a:latin typeface="Calibri" pitchFamily="34" charset="0"/>
            </a:endParaRPr>
          </a:p>
        </p:txBody>
      </p:sp>
    </p:spTree>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Title 1"/>
          <p:cNvSpPr>
            <a:spLocks noGrp="1"/>
          </p:cNvSpPr>
          <p:nvPr>
            <p:ph type="title" idx="4294967295"/>
          </p:nvPr>
        </p:nvSpPr>
        <p:spPr/>
        <p:txBody>
          <a:bodyPr/>
          <a:lstStyle/>
          <a:p>
            <a:r>
              <a:rPr lang="en-US" dirty="0" smtClean="0">
                <a:latin typeface="Calibri" pitchFamily="34" charset="0"/>
              </a:rPr>
              <a:t>Avoiding Existing Commands</a:t>
            </a:r>
          </a:p>
        </p:txBody>
      </p:sp>
      <p:sp>
        <p:nvSpPr>
          <p:cNvPr id="107523" name="Content Placeholder 2"/>
          <p:cNvSpPr>
            <a:spLocks noGrp="1"/>
          </p:cNvSpPr>
          <p:nvPr>
            <p:ph idx="4294967295"/>
          </p:nvPr>
        </p:nvSpPr>
        <p:spPr>
          <a:xfrm>
            <a:off x="457200" y="1428750"/>
            <a:ext cx="8229600" cy="4525963"/>
          </a:xfrm>
        </p:spPr>
        <p:txBody>
          <a:bodyPr/>
          <a:lstStyle/>
          <a:p>
            <a:r>
              <a:rPr lang="en-US" dirty="0" smtClean="0">
                <a:latin typeface="Calibri" panose="020F0502020204030204" pitchFamily="34" charset="0"/>
              </a:rPr>
              <a:t>The best way to avoid naming your script the same as an existing command is to use the </a:t>
            </a:r>
            <a:r>
              <a:rPr lang="en-US" dirty="0" smtClean="0">
                <a:latin typeface="Courier New" panose="02070309020205020404" pitchFamily="49" charset="0"/>
                <a:cs typeface="Courier New" panose="02070309020205020404" pitchFamily="49" charset="0"/>
              </a:rPr>
              <a:t>type</a:t>
            </a:r>
            <a:r>
              <a:rPr lang="en-US" dirty="0" smtClean="0">
                <a:latin typeface="Calibri" panose="020F0502020204030204" pitchFamily="34" charset="0"/>
              </a:rPr>
              <a:t> command:</a:t>
            </a:r>
          </a:p>
          <a:p>
            <a:endParaRPr lang="en-US" dirty="0" smtClean="0">
              <a:latin typeface="Calibri" panose="020F0502020204030204" pitchFamily="34" charset="0"/>
            </a:endParaRPr>
          </a:p>
          <a:p>
            <a:pPr marL="457200" lvl="1" indent="0">
              <a:buNone/>
            </a:pPr>
            <a:endParaRPr lang="en-US" dirty="0" smtClean="0">
              <a:latin typeface="Calibri" panose="020F0502020204030204" pitchFamily="34" charset="0"/>
            </a:endParaRPr>
          </a:p>
        </p:txBody>
      </p:sp>
      <p:pic>
        <p:nvPicPr>
          <p:cNvPr id="3" name="Picture 2"/>
          <p:cNvPicPr>
            <a:picLocks noChangeAspect="1"/>
          </p:cNvPicPr>
          <p:nvPr/>
        </p:nvPicPr>
        <p:blipFill>
          <a:blip r:embed="rId2"/>
          <a:stretch>
            <a:fillRect/>
          </a:stretch>
        </p:blipFill>
        <p:spPr>
          <a:xfrm>
            <a:off x="1437564" y="3034280"/>
            <a:ext cx="5331726" cy="3280261"/>
          </a:xfrm>
          <a:prstGeom prst="rect">
            <a:avLst/>
          </a:prstGeom>
        </p:spPr>
      </p:pic>
    </p:spTree>
    <p:extLst>
      <p:ext uri="{BB962C8B-B14F-4D97-AF65-F5344CB8AC3E}">
        <p14:creationId xmlns:p14="http://schemas.microsoft.com/office/powerpoint/2010/main" val="2267119024"/>
      </p:ext>
    </p:extLst>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Title 1"/>
          <p:cNvSpPr>
            <a:spLocks noGrp="1"/>
          </p:cNvSpPr>
          <p:nvPr>
            <p:ph type="title" idx="4294967295"/>
          </p:nvPr>
        </p:nvSpPr>
        <p:spPr/>
        <p:txBody>
          <a:bodyPr/>
          <a:lstStyle/>
          <a:p>
            <a:r>
              <a:rPr lang="en-US" dirty="0" smtClean="0">
                <a:latin typeface="Calibri" pitchFamily="34" charset="0"/>
              </a:rPr>
              <a:t>The PS1 variable</a:t>
            </a:r>
          </a:p>
        </p:txBody>
      </p:sp>
      <p:sp>
        <p:nvSpPr>
          <p:cNvPr id="107523" name="Content Placeholder 2"/>
          <p:cNvSpPr>
            <a:spLocks noGrp="1"/>
          </p:cNvSpPr>
          <p:nvPr>
            <p:ph idx="4294967295"/>
          </p:nvPr>
        </p:nvSpPr>
        <p:spPr>
          <a:xfrm>
            <a:off x="457200" y="1428750"/>
            <a:ext cx="8229600" cy="4525963"/>
          </a:xfrm>
        </p:spPr>
        <p:txBody>
          <a:bodyPr/>
          <a:lstStyle/>
          <a:p>
            <a:r>
              <a:rPr lang="en-US" dirty="0" smtClean="0">
                <a:latin typeface="Calibri" panose="020F0502020204030204" pitchFamily="34" charset="0"/>
              </a:rPr>
              <a:t>The PS1 variable determines the bash shell prompt:</a:t>
            </a:r>
          </a:p>
          <a:p>
            <a:endParaRPr lang="en-US" dirty="0" smtClean="0">
              <a:latin typeface="Calibri" panose="020F0502020204030204" pitchFamily="34" charset="0"/>
            </a:endParaRPr>
          </a:p>
          <a:p>
            <a:r>
              <a:rPr lang="en-US" dirty="0" smtClean="0">
                <a:latin typeface="Calibri" panose="020F0502020204030204" pitchFamily="34" charset="0"/>
              </a:rPr>
              <a:t>Backslash codes are used to display special information, such as:</a:t>
            </a:r>
          </a:p>
          <a:p>
            <a:pPr marL="457200" lvl="1" indent="0">
              <a:buNone/>
            </a:pPr>
            <a:endParaRPr lang="en-US" dirty="0" smtClean="0">
              <a:latin typeface="Calibri" panose="020F0502020204030204" pitchFamily="34" charset="0"/>
            </a:endParaRPr>
          </a:p>
        </p:txBody>
      </p:sp>
      <p:pic>
        <p:nvPicPr>
          <p:cNvPr id="2" name="Picture 1"/>
          <p:cNvPicPr>
            <a:picLocks noChangeAspect="1"/>
          </p:cNvPicPr>
          <p:nvPr/>
        </p:nvPicPr>
        <p:blipFill>
          <a:blip r:embed="rId2"/>
          <a:stretch>
            <a:fillRect/>
          </a:stretch>
        </p:blipFill>
        <p:spPr>
          <a:xfrm>
            <a:off x="2502090" y="1982120"/>
            <a:ext cx="4876800" cy="1228725"/>
          </a:xfrm>
          <a:prstGeom prst="rect">
            <a:avLst/>
          </a:prstGeom>
        </p:spPr>
      </p:pic>
      <p:graphicFrame>
        <p:nvGraphicFramePr>
          <p:cNvPr id="4" name="Table 3"/>
          <p:cNvGraphicFramePr>
            <a:graphicFrameLocks noGrp="1"/>
          </p:cNvGraphicFramePr>
          <p:nvPr>
            <p:extLst>
              <p:ext uri="{D42A27DB-BD31-4B8C-83A1-F6EECF244321}">
                <p14:modId xmlns:p14="http://schemas.microsoft.com/office/powerpoint/2010/main" val="988417349"/>
              </p:ext>
            </p:extLst>
          </p:nvPr>
        </p:nvGraphicFramePr>
        <p:xfrm>
          <a:off x="1524000" y="4214603"/>
          <a:ext cx="6096000" cy="1854200"/>
        </p:xfrm>
        <a:graphic>
          <a:graphicData uri="http://schemas.openxmlformats.org/drawingml/2006/table">
            <a:tbl>
              <a:tblPr firstRow="1" bandRow="1">
                <a:tableStyleId>{5C22544A-7EE6-4342-B048-85BDC9FD1C3A}</a:tableStyleId>
              </a:tblPr>
              <a:tblGrid>
                <a:gridCol w="1096370"/>
                <a:gridCol w="4999630"/>
              </a:tblGrid>
              <a:tr h="370840">
                <a:tc>
                  <a:txBody>
                    <a:bodyPr/>
                    <a:lstStyle/>
                    <a:p>
                      <a:r>
                        <a:rPr lang="en-US" dirty="0" smtClean="0"/>
                        <a:t>Code</a:t>
                      </a:r>
                      <a:endParaRPr lang="en-US" dirty="0"/>
                    </a:p>
                  </a:txBody>
                  <a:tcPr/>
                </a:tc>
                <a:tc>
                  <a:txBody>
                    <a:bodyPr/>
                    <a:lstStyle/>
                    <a:p>
                      <a:r>
                        <a:rPr lang="en-US" dirty="0" smtClean="0"/>
                        <a:t>Meaning</a:t>
                      </a:r>
                      <a:endParaRPr lang="en-US" dirty="0"/>
                    </a:p>
                  </a:txBody>
                  <a:tcPr/>
                </a:tc>
              </a:tr>
              <a:tr h="370840">
                <a:tc>
                  <a:txBody>
                    <a:bodyPr/>
                    <a:lstStyle/>
                    <a:p>
                      <a:r>
                        <a:rPr lang="en-US" dirty="0" smtClean="0"/>
                        <a:t>\$</a:t>
                      </a:r>
                      <a:endParaRPr lang="en-US" dirty="0"/>
                    </a:p>
                  </a:txBody>
                  <a:tcPr/>
                </a:tc>
                <a:tc>
                  <a:txBody>
                    <a:bodyPr/>
                    <a:lstStyle/>
                    <a:p>
                      <a:r>
                        <a:rPr lang="en-US" dirty="0" smtClean="0"/>
                        <a:t>Show $ for ordinary user or # for</a:t>
                      </a:r>
                      <a:r>
                        <a:rPr lang="en-US" baseline="0" dirty="0" smtClean="0"/>
                        <a:t> root user</a:t>
                      </a:r>
                      <a:endParaRPr lang="en-US" dirty="0"/>
                    </a:p>
                  </a:txBody>
                  <a:tcPr/>
                </a:tc>
              </a:tr>
              <a:tr h="370840">
                <a:tc>
                  <a:txBody>
                    <a:bodyPr/>
                    <a:lstStyle/>
                    <a:p>
                      <a:r>
                        <a:rPr lang="en-US" dirty="0" smtClean="0"/>
                        <a:t>\u</a:t>
                      </a:r>
                      <a:endParaRPr lang="en-US" dirty="0"/>
                    </a:p>
                  </a:txBody>
                  <a:tcPr/>
                </a:tc>
                <a:tc>
                  <a:txBody>
                    <a:bodyPr/>
                    <a:lstStyle/>
                    <a:p>
                      <a:r>
                        <a:rPr lang="en-US" dirty="0" smtClean="0"/>
                        <a:t>Show the user name</a:t>
                      </a:r>
                      <a:endParaRPr lang="en-US" dirty="0"/>
                    </a:p>
                  </a:txBody>
                  <a:tcPr/>
                </a:tc>
              </a:tr>
              <a:tr h="370840">
                <a:tc>
                  <a:txBody>
                    <a:bodyPr/>
                    <a:lstStyle/>
                    <a:p>
                      <a:r>
                        <a:rPr lang="en-US" dirty="0" smtClean="0"/>
                        <a:t>\h</a:t>
                      </a:r>
                      <a:endParaRPr lang="en-US" dirty="0"/>
                    </a:p>
                  </a:txBody>
                  <a:tcPr/>
                </a:tc>
                <a:tc>
                  <a:txBody>
                    <a:bodyPr/>
                    <a:lstStyle/>
                    <a:p>
                      <a:r>
                        <a:rPr lang="en-US" dirty="0" smtClean="0"/>
                        <a:t>Show the host name</a:t>
                      </a:r>
                      <a:endParaRPr lang="en-US" dirty="0"/>
                    </a:p>
                  </a:txBody>
                  <a:tcPr/>
                </a:tc>
              </a:tr>
              <a:tr h="370840">
                <a:tc>
                  <a:txBody>
                    <a:bodyPr/>
                    <a:lstStyle/>
                    <a:p>
                      <a:r>
                        <a:rPr lang="en-US" dirty="0" smtClean="0"/>
                        <a:t>\W</a:t>
                      </a:r>
                      <a:endParaRPr lang="en-US" dirty="0"/>
                    </a:p>
                  </a:txBody>
                  <a:tcPr/>
                </a:tc>
                <a:tc>
                  <a:txBody>
                    <a:bodyPr/>
                    <a:lstStyle/>
                    <a:p>
                      <a:r>
                        <a:rPr lang="en-US" dirty="0" smtClean="0"/>
                        <a:t>Show the working directory </a:t>
                      </a:r>
                      <a:r>
                        <a:rPr lang="en-US" dirty="0" err="1" smtClean="0"/>
                        <a:t>basename</a:t>
                      </a:r>
                      <a:endParaRPr lang="en-US" dirty="0"/>
                    </a:p>
                  </a:txBody>
                  <a:tcPr/>
                </a:tc>
              </a:tr>
            </a:tbl>
          </a:graphicData>
        </a:graphic>
      </p:graphicFrame>
    </p:spTree>
    <p:extLst>
      <p:ext uri="{BB962C8B-B14F-4D97-AF65-F5344CB8AC3E}">
        <p14:creationId xmlns:p14="http://schemas.microsoft.com/office/powerpoint/2010/main" val="357758429"/>
      </p:ext>
    </p:extLst>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Title 1"/>
          <p:cNvSpPr>
            <a:spLocks noGrp="1"/>
          </p:cNvSpPr>
          <p:nvPr>
            <p:ph type="title" idx="4294967295"/>
          </p:nvPr>
        </p:nvSpPr>
        <p:spPr/>
        <p:txBody>
          <a:bodyPr/>
          <a:lstStyle/>
          <a:p>
            <a:r>
              <a:rPr lang="en-US" dirty="0" smtClean="0">
                <a:latin typeface="Calibri" pitchFamily="34" charset="0"/>
              </a:rPr>
              <a:t>History variables</a:t>
            </a:r>
          </a:p>
        </p:txBody>
      </p:sp>
      <p:sp>
        <p:nvSpPr>
          <p:cNvPr id="107523" name="Content Placeholder 2"/>
          <p:cNvSpPr>
            <a:spLocks noGrp="1"/>
          </p:cNvSpPr>
          <p:nvPr>
            <p:ph idx="4294967295"/>
          </p:nvPr>
        </p:nvSpPr>
        <p:spPr>
          <a:xfrm>
            <a:off x="457200" y="1428750"/>
            <a:ext cx="8229600" cy="4525963"/>
          </a:xfrm>
        </p:spPr>
        <p:txBody>
          <a:bodyPr/>
          <a:lstStyle/>
          <a:p>
            <a:r>
              <a:rPr lang="en-US" dirty="0" smtClean="0">
                <a:latin typeface="Calibri" panose="020F0502020204030204" pitchFamily="34" charset="0"/>
              </a:rPr>
              <a:t>Several variables affect the way history is stored for the bash shell:</a:t>
            </a:r>
          </a:p>
          <a:p>
            <a:pPr marL="457200" lvl="1" indent="0">
              <a:buNone/>
            </a:pPr>
            <a:endParaRPr lang="en-US" dirty="0" smtClean="0">
              <a:latin typeface="Calibri" panose="020F0502020204030204" pitchFamily="34" charset="0"/>
            </a:endParaRPr>
          </a:p>
        </p:txBody>
      </p:sp>
      <p:graphicFrame>
        <p:nvGraphicFramePr>
          <p:cNvPr id="4" name="Table 3"/>
          <p:cNvGraphicFramePr>
            <a:graphicFrameLocks noGrp="1"/>
          </p:cNvGraphicFramePr>
          <p:nvPr>
            <p:extLst>
              <p:ext uri="{D42A27DB-BD31-4B8C-83A1-F6EECF244321}">
                <p14:modId xmlns:p14="http://schemas.microsoft.com/office/powerpoint/2010/main" val="441879230"/>
              </p:ext>
            </p:extLst>
          </p:nvPr>
        </p:nvGraphicFramePr>
        <p:xfrm>
          <a:off x="709684" y="2590519"/>
          <a:ext cx="7137779" cy="2672080"/>
        </p:xfrm>
        <a:graphic>
          <a:graphicData uri="http://schemas.openxmlformats.org/drawingml/2006/table">
            <a:tbl>
              <a:tblPr firstRow="1" bandRow="1">
                <a:tableStyleId>{5C22544A-7EE6-4342-B048-85BDC9FD1C3A}</a:tableStyleId>
              </a:tblPr>
              <a:tblGrid>
                <a:gridCol w="1937982"/>
                <a:gridCol w="5199797"/>
              </a:tblGrid>
              <a:tr h="370840">
                <a:tc>
                  <a:txBody>
                    <a:bodyPr/>
                    <a:lstStyle/>
                    <a:p>
                      <a:r>
                        <a:rPr lang="en-US" dirty="0" smtClean="0"/>
                        <a:t>Variable</a:t>
                      </a:r>
                      <a:endParaRPr lang="en-US" dirty="0"/>
                    </a:p>
                  </a:txBody>
                  <a:tcPr/>
                </a:tc>
                <a:tc>
                  <a:txBody>
                    <a:bodyPr/>
                    <a:lstStyle/>
                    <a:p>
                      <a:r>
                        <a:rPr lang="en-US" dirty="0" smtClean="0"/>
                        <a:t>Effect</a:t>
                      </a:r>
                      <a:endParaRPr lang="en-US" dirty="0"/>
                    </a:p>
                  </a:txBody>
                  <a:tcPr/>
                </a:tc>
              </a:tr>
              <a:tr h="370840">
                <a:tc>
                  <a:txBody>
                    <a:bodyPr/>
                    <a:lstStyle/>
                    <a:p>
                      <a:r>
                        <a:rPr lang="en-US" dirty="0" smtClean="0"/>
                        <a:t>HISTFILESIZE</a:t>
                      </a:r>
                      <a:endParaRPr lang="en-US" dirty="0"/>
                    </a:p>
                  </a:txBody>
                  <a:tcPr/>
                </a:tc>
                <a:tc>
                  <a:txBody>
                    <a:bodyPr/>
                    <a:lstStyle/>
                    <a:p>
                      <a:r>
                        <a:rPr lang="en-US" dirty="0" smtClean="0"/>
                        <a:t>Number</a:t>
                      </a:r>
                      <a:r>
                        <a:rPr lang="en-US" baseline="0" dirty="0" smtClean="0"/>
                        <a:t> of history entries to store in history file</a:t>
                      </a:r>
                      <a:endParaRPr lang="en-US" dirty="0"/>
                    </a:p>
                  </a:txBody>
                  <a:tcPr/>
                </a:tc>
              </a:tr>
              <a:tr h="370840">
                <a:tc>
                  <a:txBody>
                    <a:bodyPr/>
                    <a:lstStyle/>
                    <a:p>
                      <a:r>
                        <a:rPr lang="en-US" dirty="0" smtClean="0"/>
                        <a:t>HISTFILE</a:t>
                      </a:r>
                      <a:endParaRPr lang="en-US" dirty="0"/>
                    </a:p>
                  </a:txBody>
                  <a:tcPr/>
                </a:tc>
                <a:tc>
                  <a:txBody>
                    <a:bodyPr/>
                    <a:lstStyle/>
                    <a:p>
                      <a:r>
                        <a:rPr lang="en-US" dirty="0" smtClean="0"/>
                        <a:t>Name of history file if different</a:t>
                      </a:r>
                      <a:r>
                        <a:rPr lang="en-US" baseline="0" dirty="0" smtClean="0"/>
                        <a:t> from ~/.</a:t>
                      </a:r>
                      <a:r>
                        <a:rPr lang="en-US" baseline="0" dirty="0" err="1" smtClean="0"/>
                        <a:t>bash_history</a:t>
                      </a:r>
                      <a:endParaRPr lang="en-US" dirty="0"/>
                    </a:p>
                  </a:txBody>
                  <a:tcPr/>
                </a:tc>
              </a:tr>
              <a:tr h="370840">
                <a:tc>
                  <a:txBody>
                    <a:bodyPr/>
                    <a:lstStyle/>
                    <a:p>
                      <a:r>
                        <a:rPr lang="en-US" dirty="0" smtClean="0"/>
                        <a:t>HISTSIZE</a:t>
                      </a:r>
                      <a:endParaRPr lang="en-US" dirty="0"/>
                    </a:p>
                  </a:txBody>
                  <a:tcPr/>
                </a:tc>
                <a:tc>
                  <a:txBody>
                    <a:bodyPr/>
                    <a:lstStyle/>
                    <a:p>
                      <a:r>
                        <a:rPr lang="en-US" dirty="0" smtClean="0"/>
                        <a:t>Number of history entries to store in memory.  If larger than HISTFILESIZE, then</a:t>
                      </a:r>
                      <a:r>
                        <a:rPr lang="en-US" baseline="0" dirty="0" smtClean="0"/>
                        <a:t> only the most recent number of commands set by HISTFILESIZE will be store in the history file</a:t>
                      </a:r>
                      <a:endParaRPr lang="en-US" dirty="0"/>
                    </a:p>
                  </a:txBody>
                  <a:tcPr/>
                </a:tc>
              </a:tr>
              <a:tr h="370840">
                <a:tc>
                  <a:txBody>
                    <a:bodyPr/>
                    <a:lstStyle/>
                    <a:p>
                      <a:r>
                        <a:rPr lang="en-US" dirty="0" smtClean="0"/>
                        <a:t>HISTCONTROL</a:t>
                      </a:r>
                      <a:endParaRPr lang="en-US" dirty="0"/>
                    </a:p>
                  </a:txBody>
                  <a:tcPr/>
                </a:tc>
                <a:tc>
                  <a:txBody>
                    <a:bodyPr/>
                    <a:lstStyle/>
                    <a:p>
                      <a:r>
                        <a:rPr lang="en-US" dirty="0" smtClean="0"/>
                        <a:t>Controls</a:t>
                      </a:r>
                      <a:r>
                        <a:rPr lang="en-US" baseline="0" dirty="0" smtClean="0"/>
                        <a:t> which entries to exclude from history</a:t>
                      </a:r>
                      <a:endParaRPr lang="en-US" dirty="0"/>
                    </a:p>
                  </a:txBody>
                  <a:tcPr/>
                </a:tc>
              </a:tr>
            </a:tbl>
          </a:graphicData>
        </a:graphic>
      </p:graphicFrame>
    </p:spTree>
    <p:extLst>
      <p:ext uri="{BB962C8B-B14F-4D97-AF65-F5344CB8AC3E}">
        <p14:creationId xmlns:p14="http://schemas.microsoft.com/office/powerpoint/2010/main" val="3274124376"/>
      </p:ext>
    </p:extLst>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Title 1"/>
          <p:cNvSpPr>
            <a:spLocks noGrp="1"/>
          </p:cNvSpPr>
          <p:nvPr>
            <p:ph type="title" idx="4294967295"/>
          </p:nvPr>
        </p:nvSpPr>
        <p:spPr/>
        <p:txBody>
          <a:bodyPr/>
          <a:lstStyle/>
          <a:p>
            <a:r>
              <a:rPr lang="en-US" dirty="0" smtClean="0">
                <a:latin typeface="Calibri" pitchFamily="34" charset="0"/>
              </a:rPr>
              <a:t>HISTCONTROL variable</a:t>
            </a:r>
          </a:p>
        </p:txBody>
      </p:sp>
      <p:sp>
        <p:nvSpPr>
          <p:cNvPr id="107523" name="Content Placeholder 2"/>
          <p:cNvSpPr>
            <a:spLocks noGrp="1"/>
          </p:cNvSpPr>
          <p:nvPr>
            <p:ph idx="4294967295"/>
          </p:nvPr>
        </p:nvSpPr>
        <p:spPr>
          <a:xfrm>
            <a:off x="457200" y="1428750"/>
            <a:ext cx="8229600" cy="4525963"/>
          </a:xfrm>
        </p:spPr>
        <p:txBody>
          <a:bodyPr/>
          <a:lstStyle/>
          <a:p>
            <a:r>
              <a:rPr lang="en-US" dirty="0" smtClean="0">
                <a:latin typeface="Calibri" panose="020F0502020204030204" pitchFamily="34" charset="0"/>
              </a:rPr>
              <a:t>The following values of the HISTCONTROL variable affect how history is stored</a:t>
            </a:r>
          </a:p>
          <a:p>
            <a:pPr marL="457200" lvl="1" indent="0">
              <a:buNone/>
            </a:pPr>
            <a:endParaRPr lang="en-US" dirty="0" smtClean="0">
              <a:latin typeface="Calibri" panose="020F0502020204030204" pitchFamily="34" charset="0"/>
            </a:endParaRPr>
          </a:p>
        </p:txBody>
      </p:sp>
      <p:graphicFrame>
        <p:nvGraphicFramePr>
          <p:cNvPr id="4" name="Table 3"/>
          <p:cNvGraphicFramePr>
            <a:graphicFrameLocks noGrp="1"/>
          </p:cNvGraphicFramePr>
          <p:nvPr>
            <p:extLst>
              <p:ext uri="{D42A27DB-BD31-4B8C-83A1-F6EECF244321}">
                <p14:modId xmlns:p14="http://schemas.microsoft.com/office/powerpoint/2010/main" val="321476206"/>
              </p:ext>
            </p:extLst>
          </p:nvPr>
        </p:nvGraphicFramePr>
        <p:xfrm>
          <a:off x="709684" y="2590519"/>
          <a:ext cx="7465325" cy="2763520"/>
        </p:xfrm>
        <a:graphic>
          <a:graphicData uri="http://schemas.openxmlformats.org/drawingml/2006/table">
            <a:tbl>
              <a:tblPr firstRow="1" bandRow="1">
                <a:tableStyleId>{5C22544A-7EE6-4342-B048-85BDC9FD1C3A}</a:tableStyleId>
              </a:tblPr>
              <a:tblGrid>
                <a:gridCol w="2688609"/>
                <a:gridCol w="4776716"/>
              </a:tblGrid>
              <a:tr h="370840">
                <a:tc>
                  <a:txBody>
                    <a:bodyPr/>
                    <a:lstStyle/>
                    <a:p>
                      <a:r>
                        <a:rPr lang="en-US" dirty="0" smtClean="0"/>
                        <a:t>Value</a:t>
                      </a:r>
                      <a:endParaRPr lang="en-US" dirty="0"/>
                    </a:p>
                  </a:txBody>
                  <a:tcPr/>
                </a:tc>
                <a:tc>
                  <a:txBody>
                    <a:bodyPr/>
                    <a:lstStyle/>
                    <a:p>
                      <a:r>
                        <a:rPr lang="en-US" dirty="0" smtClean="0"/>
                        <a:t>Effect</a:t>
                      </a:r>
                      <a:endParaRPr lang="en-US" dirty="0"/>
                    </a:p>
                  </a:txBody>
                  <a:tcPr/>
                </a:tc>
              </a:tr>
              <a:tr h="370840">
                <a:tc>
                  <a:txBody>
                    <a:bodyPr/>
                    <a:lstStyle/>
                    <a:p>
                      <a:r>
                        <a:rPr lang="en-US" dirty="0" err="1" smtClean="0"/>
                        <a:t>ignoredups</a:t>
                      </a:r>
                      <a:endParaRPr lang="en-US" dirty="0"/>
                    </a:p>
                  </a:txBody>
                  <a:tcPr/>
                </a:tc>
                <a:tc>
                  <a:txBody>
                    <a:bodyPr/>
                    <a:lstStyle/>
                    <a:p>
                      <a:r>
                        <a:rPr lang="en-US" dirty="0" smtClean="0"/>
                        <a:t>Do not store duplicate commands that are executed consecutively</a:t>
                      </a:r>
                      <a:endParaRPr lang="en-US" dirty="0"/>
                    </a:p>
                  </a:txBody>
                  <a:tcPr/>
                </a:tc>
              </a:tr>
              <a:tr h="370840">
                <a:tc>
                  <a:txBody>
                    <a:bodyPr/>
                    <a:lstStyle/>
                    <a:p>
                      <a:r>
                        <a:rPr lang="en-US" dirty="0" err="1" smtClean="0"/>
                        <a:t>ignorespace</a:t>
                      </a:r>
                      <a:endParaRPr lang="en-US" dirty="0"/>
                    </a:p>
                  </a:txBody>
                  <a:tcPr/>
                </a:tc>
                <a:tc>
                  <a:txBody>
                    <a:bodyPr/>
                    <a:lstStyle/>
                    <a:p>
                      <a:r>
                        <a:rPr lang="en-US" dirty="0" smtClean="0"/>
                        <a:t>Do not store a command preceded by a space</a:t>
                      </a:r>
                      <a:endParaRPr lang="en-US" dirty="0"/>
                    </a:p>
                  </a:txBody>
                  <a:tcPr/>
                </a:tc>
              </a:tr>
              <a:tr h="370840">
                <a:tc>
                  <a:txBody>
                    <a:bodyPr/>
                    <a:lstStyle/>
                    <a:p>
                      <a:r>
                        <a:rPr lang="en-US" dirty="0" err="1" smtClean="0"/>
                        <a:t>ignoreboth</a:t>
                      </a:r>
                      <a:endParaRPr lang="en-US" dirty="0"/>
                    </a:p>
                  </a:txBody>
                  <a:tcPr/>
                </a:tc>
                <a:tc>
                  <a:txBody>
                    <a:bodyPr/>
                    <a:lstStyle/>
                    <a:p>
                      <a:r>
                        <a:rPr lang="en-US" dirty="0" smtClean="0"/>
                        <a:t>Combination of </a:t>
                      </a:r>
                      <a:r>
                        <a:rPr lang="en-US" dirty="0" err="1" smtClean="0"/>
                        <a:t>ignoredups</a:t>
                      </a:r>
                      <a:r>
                        <a:rPr lang="en-US" dirty="0" smtClean="0"/>
                        <a:t> and </a:t>
                      </a:r>
                      <a:r>
                        <a:rPr lang="en-US" dirty="0" err="1" smtClean="0"/>
                        <a:t>ignorespace</a:t>
                      </a:r>
                      <a:endParaRPr lang="en-US" dirty="0"/>
                    </a:p>
                  </a:txBody>
                  <a:tcPr/>
                </a:tc>
              </a:tr>
              <a:tr h="370840">
                <a:tc>
                  <a:txBody>
                    <a:bodyPr/>
                    <a:lstStyle/>
                    <a:p>
                      <a:r>
                        <a:rPr lang="en-US" dirty="0" err="1" smtClean="0"/>
                        <a:t>erasedups</a:t>
                      </a:r>
                      <a:endParaRPr lang="en-US" dirty="0"/>
                    </a:p>
                  </a:txBody>
                  <a:tcPr/>
                </a:tc>
                <a:tc>
                  <a:txBody>
                    <a:bodyPr/>
                    <a:lstStyle/>
                    <a:p>
                      <a:r>
                        <a:rPr lang="en-US" dirty="0" smtClean="0"/>
                        <a:t>Delete previous history entry of duplicate command</a:t>
                      </a:r>
                      <a:endParaRPr lang="en-US" dirty="0"/>
                    </a:p>
                  </a:txBody>
                  <a:tcPr/>
                </a:tc>
              </a:tr>
              <a:tr h="370840">
                <a:tc>
                  <a:txBody>
                    <a:bodyPr/>
                    <a:lstStyle/>
                    <a:p>
                      <a:r>
                        <a:rPr lang="en-US" sz="1800" kern="1200" dirty="0" err="1" smtClean="0">
                          <a:solidFill>
                            <a:schemeClr val="dk1"/>
                          </a:solidFill>
                          <a:effectLst/>
                          <a:latin typeface="+mn-lt"/>
                          <a:ea typeface="+mn-ea"/>
                          <a:cs typeface="+mn-cs"/>
                        </a:rPr>
                        <a:t>ignorespace:erasedups</a:t>
                      </a:r>
                      <a:endParaRPr lang="en-US" dirty="0"/>
                    </a:p>
                  </a:txBody>
                  <a:tcPr/>
                </a:tc>
                <a:tc>
                  <a:txBody>
                    <a:bodyPr/>
                    <a:lstStyle/>
                    <a:p>
                      <a:r>
                        <a:rPr lang="en-US" dirty="0" smtClean="0"/>
                        <a:t>Combination of </a:t>
                      </a:r>
                      <a:r>
                        <a:rPr lang="en-US" dirty="0" err="1" smtClean="0"/>
                        <a:t>ignorespace</a:t>
                      </a:r>
                      <a:r>
                        <a:rPr lang="en-US" dirty="0" smtClean="0"/>
                        <a:t> and </a:t>
                      </a:r>
                      <a:r>
                        <a:rPr lang="en-US" dirty="0" err="1" smtClean="0"/>
                        <a:t>erasedups</a:t>
                      </a:r>
                      <a:endParaRPr lang="en-US" dirty="0"/>
                    </a:p>
                  </a:txBody>
                  <a:tcPr/>
                </a:tc>
              </a:tr>
            </a:tbl>
          </a:graphicData>
        </a:graphic>
      </p:graphicFrame>
    </p:spTree>
    <p:extLst>
      <p:ext uri="{BB962C8B-B14F-4D97-AF65-F5344CB8AC3E}">
        <p14:creationId xmlns:p14="http://schemas.microsoft.com/office/powerpoint/2010/main" val="718322965"/>
      </p:ext>
    </p:extLst>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Title 1"/>
          <p:cNvSpPr>
            <a:spLocks noGrp="1"/>
          </p:cNvSpPr>
          <p:nvPr>
            <p:ph type="title" idx="4294967295"/>
          </p:nvPr>
        </p:nvSpPr>
        <p:spPr/>
        <p:txBody>
          <a:bodyPr/>
          <a:lstStyle/>
          <a:p>
            <a:r>
              <a:rPr lang="en-US" dirty="0" smtClean="0">
                <a:latin typeface="Calibri" pitchFamily="34" charset="0"/>
              </a:rPr>
              <a:t>HISTIGNORE variable</a:t>
            </a:r>
          </a:p>
        </p:txBody>
      </p:sp>
      <p:sp>
        <p:nvSpPr>
          <p:cNvPr id="107523" name="Content Placeholder 2"/>
          <p:cNvSpPr>
            <a:spLocks noGrp="1"/>
          </p:cNvSpPr>
          <p:nvPr>
            <p:ph idx="4294967295"/>
          </p:nvPr>
        </p:nvSpPr>
        <p:spPr>
          <a:xfrm>
            <a:off x="457200" y="1428750"/>
            <a:ext cx="8229600" cy="4525963"/>
          </a:xfrm>
        </p:spPr>
        <p:txBody>
          <a:bodyPr/>
          <a:lstStyle/>
          <a:p>
            <a:r>
              <a:rPr lang="en-US" dirty="0" smtClean="0">
                <a:latin typeface="Calibri" panose="020F0502020204030204" pitchFamily="34" charset="0"/>
              </a:rPr>
              <a:t>The HISTIGNORE variable can be set with </a:t>
            </a:r>
            <a:r>
              <a:rPr lang="en-US" dirty="0" err="1" smtClean="0">
                <a:latin typeface="Calibri" panose="020F0502020204030204" pitchFamily="34" charset="0"/>
              </a:rPr>
              <a:t>globbing</a:t>
            </a:r>
            <a:r>
              <a:rPr lang="en-US" dirty="0" smtClean="0">
                <a:latin typeface="Calibri" panose="020F0502020204030204" pitchFamily="34" charset="0"/>
              </a:rPr>
              <a:t> patterns to exclude commands from being stored in history</a:t>
            </a:r>
          </a:p>
          <a:p>
            <a:r>
              <a:rPr lang="en-US" dirty="0" smtClean="0">
                <a:latin typeface="Calibri" panose="020F0502020204030204" pitchFamily="34" charset="0"/>
              </a:rPr>
              <a:t>For example:</a:t>
            </a:r>
          </a:p>
          <a:p>
            <a:pPr lvl="1"/>
            <a:r>
              <a:rPr lang="en-US" dirty="0"/>
              <a:t>HISTIGNORE='</a:t>
            </a:r>
            <a:r>
              <a:rPr lang="en-US" dirty="0" err="1"/>
              <a:t>ls</a:t>
            </a:r>
            <a:r>
              <a:rPr lang="en-US" dirty="0"/>
              <a:t>*:cd*:history*:exit'</a:t>
            </a:r>
          </a:p>
          <a:p>
            <a:pPr lvl="1"/>
            <a:r>
              <a:rPr lang="en-US" dirty="0" smtClean="0">
                <a:latin typeface="Calibri" pitchFamily="34" charset="0"/>
              </a:rPr>
              <a:t>Means do not store any command that starts with </a:t>
            </a:r>
            <a:r>
              <a:rPr lang="en-US" dirty="0" err="1" smtClean="0">
                <a:latin typeface="Courier New" panose="02070309020205020404" pitchFamily="49" charset="0"/>
                <a:cs typeface="Courier New" panose="02070309020205020404" pitchFamily="49" charset="0"/>
              </a:rPr>
              <a:t>ls</a:t>
            </a:r>
            <a:r>
              <a:rPr lang="en-US" dirty="0" smtClean="0">
                <a:latin typeface="Calibri" pitchFamily="34" charset="0"/>
              </a:rPr>
              <a:t>, </a:t>
            </a:r>
            <a:r>
              <a:rPr lang="en-US" dirty="0">
                <a:latin typeface="Courier New" panose="02070309020205020404" pitchFamily="49" charset="0"/>
                <a:cs typeface="Courier New" panose="02070309020205020404" pitchFamily="49" charset="0"/>
              </a:rPr>
              <a:t>cd</a:t>
            </a:r>
            <a:r>
              <a:rPr lang="en-US" dirty="0" smtClean="0">
                <a:latin typeface="Calibri" pitchFamily="34" charset="0"/>
              </a:rPr>
              <a:t>, or </a:t>
            </a:r>
            <a:r>
              <a:rPr lang="en-US" dirty="0">
                <a:latin typeface="Courier New" panose="02070309020205020404" pitchFamily="49" charset="0"/>
                <a:cs typeface="Courier New" panose="02070309020205020404" pitchFamily="49" charset="0"/>
              </a:rPr>
              <a:t>history</a:t>
            </a:r>
            <a:r>
              <a:rPr lang="en-US" dirty="0" smtClean="0">
                <a:latin typeface="Calibri" pitchFamily="34" charset="0"/>
              </a:rPr>
              <a:t>, as well as the </a:t>
            </a:r>
            <a:r>
              <a:rPr lang="en-US" dirty="0">
                <a:latin typeface="Courier New" panose="02070309020205020404" pitchFamily="49" charset="0"/>
                <a:cs typeface="Courier New" panose="02070309020205020404" pitchFamily="49" charset="0"/>
              </a:rPr>
              <a:t>exit</a:t>
            </a:r>
            <a:r>
              <a:rPr lang="en-US" dirty="0" smtClean="0">
                <a:latin typeface="Calibri" pitchFamily="34" charset="0"/>
              </a:rPr>
              <a:t> command.</a:t>
            </a:r>
          </a:p>
          <a:p>
            <a:pPr marL="457200" lvl="1" indent="0">
              <a:buNone/>
            </a:pPr>
            <a:r>
              <a:rPr lang="en-US" dirty="0" smtClean="0">
                <a:latin typeface="Calibri" pitchFamily="34" charset="0"/>
              </a:rPr>
              <a:t>`</a:t>
            </a:r>
          </a:p>
        </p:txBody>
      </p:sp>
    </p:spTree>
    <p:extLst>
      <p:ext uri="{BB962C8B-B14F-4D97-AF65-F5344CB8AC3E}">
        <p14:creationId xmlns:p14="http://schemas.microsoft.com/office/powerpoint/2010/main" val="1181601553"/>
      </p:ext>
    </p:extLst>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Title 1"/>
          <p:cNvSpPr>
            <a:spLocks noGrp="1"/>
          </p:cNvSpPr>
          <p:nvPr>
            <p:ph type="title" idx="4294967295"/>
          </p:nvPr>
        </p:nvSpPr>
        <p:spPr/>
        <p:txBody>
          <a:bodyPr/>
          <a:lstStyle/>
          <a:p>
            <a:r>
              <a:rPr lang="en-US" dirty="0" smtClean="0">
                <a:latin typeface="Calibri" pitchFamily="34" charset="0"/>
              </a:rPr>
              <a:t>Setting variables</a:t>
            </a:r>
          </a:p>
        </p:txBody>
      </p:sp>
      <p:sp>
        <p:nvSpPr>
          <p:cNvPr id="107523" name="Content Placeholder 2"/>
          <p:cNvSpPr>
            <a:spLocks noGrp="1"/>
          </p:cNvSpPr>
          <p:nvPr>
            <p:ph idx="4294967295"/>
          </p:nvPr>
        </p:nvSpPr>
        <p:spPr>
          <a:xfrm>
            <a:off x="457200" y="1428750"/>
            <a:ext cx="8229600" cy="4525963"/>
          </a:xfrm>
        </p:spPr>
        <p:txBody>
          <a:bodyPr/>
          <a:lstStyle/>
          <a:p>
            <a:r>
              <a:rPr lang="en-US" dirty="0" smtClean="0">
                <a:latin typeface="Calibri" panose="020F0502020204030204" pitchFamily="34" charset="0"/>
              </a:rPr>
              <a:t>Variables assigned as the command prompt will only retain their value while the user is logged in</a:t>
            </a:r>
          </a:p>
          <a:p>
            <a:r>
              <a:rPr lang="en-US" dirty="0" smtClean="0">
                <a:latin typeface="Calibri" panose="020F0502020204030204" pitchFamily="34" charset="0"/>
              </a:rPr>
              <a:t>For variables to retain their values persistently, they can be set globally in the </a:t>
            </a:r>
            <a:r>
              <a:rPr lang="en-US" dirty="0" smtClean="0">
                <a:latin typeface="Courier New" panose="02070309020205020404" pitchFamily="49" charset="0"/>
                <a:cs typeface="Courier New" panose="02070309020205020404" pitchFamily="49" charset="0"/>
              </a:rPr>
              <a:t>/</a:t>
            </a:r>
            <a:r>
              <a:rPr lang="en-US" dirty="0" err="1" smtClean="0">
                <a:latin typeface="Courier New" panose="02070309020205020404" pitchFamily="49" charset="0"/>
                <a:cs typeface="Courier New" panose="02070309020205020404" pitchFamily="49" charset="0"/>
              </a:rPr>
              <a:t>etc</a:t>
            </a:r>
            <a:r>
              <a:rPr lang="en-US" dirty="0" smtClean="0">
                <a:latin typeface="Courier New" panose="02070309020205020404" pitchFamily="49" charset="0"/>
                <a:cs typeface="Courier New" panose="02070309020205020404" pitchFamily="49" charset="0"/>
              </a:rPr>
              <a:t>/profile</a:t>
            </a:r>
            <a:r>
              <a:rPr lang="en-US" dirty="0" smtClean="0">
                <a:latin typeface="Calibri" panose="020F0502020204030204" pitchFamily="34" charset="0"/>
              </a:rPr>
              <a:t> file by an administrator, or in the </a:t>
            </a:r>
            <a:r>
              <a:rPr lang="en-US" dirty="0" smtClean="0">
                <a:latin typeface="Courier New" panose="02070309020205020404" pitchFamily="49" charset="0"/>
                <a:cs typeface="Courier New" panose="02070309020205020404" pitchFamily="49" charset="0"/>
              </a:rPr>
              <a:t>~/.</a:t>
            </a:r>
            <a:r>
              <a:rPr lang="en-US" dirty="0" err="1" smtClean="0">
                <a:latin typeface="Courier New" panose="02070309020205020404" pitchFamily="49" charset="0"/>
                <a:cs typeface="Courier New" panose="02070309020205020404" pitchFamily="49" charset="0"/>
              </a:rPr>
              <a:t>bash_profile</a:t>
            </a:r>
            <a:r>
              <a:rPr lang="en-US" dirty="0" smtClean="0">
                <a:latin typeface="Calibri" panose="020F0502020204030204" pitchFamily="34" charset="0"/>
              </a:rPr>
              <a:t> file by an ordinary user.</a:t>
            </a:r>
          </a:p>
          <a:p>
            <a:r>
              <a:rPr lang="en-US" dirty="0" smtClean="0">
                <a:latin typeface="Calibri" panose="020F0502020204030204" pitchFamily="34" charset="0"/>
              </a:rPr>
              <a:t>Recall ~ represents the user’s home directory </a:t>
            </a:r>
          </a:p>
          <a:p>
            <a:pPr marL="457200" lvl="1" indent="0">
              <a:buNone/>
            </a:pPr>
            <a:r>
              <a:rPr lang="en-US" dirty="0" smtClean="0">
                <a:latin typeface="Calibri" panose="020F0502020204030204" pitchFamily="34" charset="0"/>
              </a:rPr>
              <a:t>`</a:t>
            </a:r>
          </a:p>
        </p:txBody>
      </p:sp>
    </p:spTree>
    <p:extLst>
      <p:ext uri="{BB962C8B-B14F-4D97-AF65-F5344CB8AC3E}">
        <p14:creationId xmlns:p14="http://schemas.microsoft.com/office/powerpoint/2010/main" val="1264766588"/>
      </p:ext>
    </p:extLst>
  </p:cSld>
  <p:clrMapOvr>
    <a:masterClrMapping/>
  </p:clrMapOvr>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Title 1"/>
          <p:cNvSpPr>
            <a:spLocks noGrp="1"/>
          </p:cNvSpPr>
          <p:nvPr>
            <p:ph type="title" idx="4294967295"/>
          </p:nvPr>
        </p:nvSpPr>
        <p:spPr/>
        <p:txBody>
          <a:bodyPr/>
          <a:lstStyle/>
          <a:p>
            <a:r>
              <a:rPr lang="en-US" dirty="0" smtClean="0">
                <a:latin typeface="Calibri" pitchFamily="34" charset="0"/>
              </a:rPr>
              <a:t>Aliases</a:t>
            </a:r>
          </a:p>
        </p:txBody>
      </p:sp>
      <p:sp>
        <p:nvSpPr>
          <p:cNvPr id="107523" name="Content Placeholder 2"/>
          <p:cNvSpPr>
            <a:spLocks noGrp="1"/>
          </p:cNvSpPr>
          <p:nvPr>
            <p:ph idx="4294967295"/>
          </p:nvPr>
        </p:nvSpPr>
        <p:spPr>
          <a:xfrm>
            <a:off x="457200" y="1428750"/>
            <a:ext cx="8229600" cy="4525963"/>
          </a:xfrm>
        </p:spPr>
        <p:txBody>
          <a:bodyPr/>
          <a:lstStyle/>
          <a:p>
            <a:r>
              <a:rPr lang="en-US" dirty="0" smtClean="0">
                <a:latin typeface="Calibri" pitchFamily="34" charset="0"/>
              </a:rPr>
              <a:t>An alias provides another way to execute a command.  They can be used for the following:</a:t>
            </a:r>
          </a:p>
          <a:p>
            <a:r>
              <a:rPr lang="en-US" dirty="0" smtClean="0">
                <a:latin typeface="Calibri" pitchFamily="34" charset="0"/>
              </a:rPr>
              <a:t>To provide a nickname for a command</a:t>
            </a:r>
          </a:p>
          <a:p>
            <a:r>
              <a:rPr lang="en-US" dirty="0" smtClean="0">
                <a:latin typeface="Calibri" pitchFamily="34" charset="0"/>
              </a:rPr>
              <a:t>To provide a way to execute a command with specific options set by default</a:t>
            </a:r>
          </a:p>
          <a:p>
            <a:r>
              <a:rPr lang="en-US" dirty="0" smtClean="0">
                <a:latin typeface="Calibri" pitchFamily="34" charset="0"/>
              </a:rPr>
              <a:t>To provide a way to execute a series of commands</a:t>
            </a:r>
          </a:p>
          <a:p>
            <a:endParaRPr lang="en-US" dirty="0" smtClean="0">
              <a:latin typeface="Calibri" pitchFamily="34" charset="0"/>
            </a:endParaRPr>
          </a:p>
        </p:txBody>
      </p:sp>
    </p:spTree>
    <p:extLst>
      <p:ext uri="{BB962C8B-B14F-4D97-AF65-F5344CB8AC3E}">
        <p14:creationId xmlns:p14="http://schemas.microsoft.com/office/powerpoint/2010/main" val="4195374091"/>
      </p:ext>
    </p:extLst>
  </p:cSld>
  <p:clrMapOvr>
    <a:masterClrMapping/>
  </p:clrMapOvr>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Title 1"/>
          <p:cNvSpPr>
            <a:spLocks noGrp="1"/>
          </p:cNvSpPr>
          <p:nvPr>
            <p:ph type="title" idx="4294967295"/>
          </p:nvPr>
        </p:nvSpPr>
        <p:spPr/>
        <p:txBody>
          <a:bodyPr/>
          <a:lstStyle/>
          <a:p>
            <a:r>
              <a:rPr lang="en-US" dirty="0" smtClean="0">
                <a:latin typeface="Calibri" pitchFamily="34" charset="0"/>
              </a:rPr>
              <a:t>Alias Examples</a:t>
            </a:r>
          </a:p>
        </p:txBody>
      </p:sp>
      <p:sp>
        <p:nvSpPr>
          <p:cNvPr id="107523" name="Content Placeholder 2"/>
          <p:cNvSpPr>
            <a:spLocks noGrp="1"/>
          </p:cNvSpPr>
          <p:nvPr>
            <p:ph idx="4294967295"/>
          </p:nvPr>
        </p:nvSpPr>
        <p:spPr>
          <a:xfrm>
            <a:off x="457200" y="1428750"/>
            <a:ext cx="8229600" cy="4525963"/>
          </a:xfrm>
        </p:spPr>
        <p:txBody>
          <a:bodyPr/>
          <a:lstStyle/>
          <a:p>
            <a:r>
              <a:rPr lang="en-US" dirty="0" smtClean="0">
                <a:latin typeface="Calibri" pitchFamily="34" charset="0"/>
              </a:rPr>
              <a:t>A nickname often is a shorter command than the original: </a:t>
            </a:r>
          </a:p>
          <a:p>
            <a:pPr lvl="1"/>
            <a:r>
              <a:rPr lang="en-US" dirty="0" smtClean="0">
                <a:latin typeface="Calibri" pitchFamily="34" charset="0"/>
              </a:rPr>
              <a:t>alias c='clear'</a:t>
            </a:r>
          </a:p>
          <a:p>
            <a:r>
              <a:rPr lang="en-US" dirty="0" smtClean="0">
                <a:latin typeface="Calibri" pitchFamily="34" charset="0"/>
              </a:rPr>
              <a:t>A command with options: </a:t>
            </a:r>
          </a:p>
          <a:p>
            <a:pPr lvl="1"/>
            <a:r>
              <a:rPr lang="en-US" dirty="0" smtClean="0">
                <a:latin typeface="Calibri" pitchFamily="34" charset="0"/>
              </a:rPr>
              <a:t>alias grep='grep --color' </a:t>
            </a:r>
          </a:p>
          <a:p>
            <a:r>
              <a:rPr lang="en-US" dirty="0" smtClean="0">
                <a:latin typeface="Calibri" pitchFamily="34" charset="0"/>
              </a:rPr>
              <a:t>To execute a series of commands, use the semicolon or pipe to separate the commands:</a:t>
            </a:r>
          </a:p>
          <a:p>
            <a:pPr lvl="1"/>
            <a:r>
              <a:rPr lang="en-US" dirty="0" smtClean="0">
                <a:latin typeface="Calibri" pitchFamily="34" charset="0"/>
              </a:rPr>
              <a:t>alias which='alias | /</a:t>
            </a:r>
            <a:r>
              <a:rPr lang="en-US" dirty="0" err="1" smtClean="0">
                <a:latin typeface="Calibri" pitchFamily="34" charset="0"/>
              </a:rPr>
              <a:t>usr</a:t>
            </a:r>
            <a:r>
              <a:rPr lang="en-US" dirty="0" smtClean="0">
                <a:latin typeface="Calibri" pitchFamily="34" charset="0"/>
              </a:rPr>
              <a:t>/bin/which --</a:t>
            </a:r>
            <a:r>
              <a:rPr lang="en-US" dirty="0" err="1" smtClean="0">
                <a:latin typeface="Calibri" pitchFamily="34" charset="0"/>
              </a:rPr>
              <a:t>tty</a:t>
            </a:r>
            <a:r>
              <a:rPr lang="en-US" dirty="0" smtClean="0">
                <a:latin typeface="Calibri" pitchFamily="34" charset="0"/>
              </a:rPr>
              <a:t>-only --read-alias --show-dot --show-tilde'</a:t>
            </a:r>
          </a:p>
          <a:p>
            <a:endParaRPr lang="en-US" dirty="0" smtClean="0">
              <a:latin typeface="Calibri" pitchFamily="34" charset="0"/>
            </a:endParaRPr>
          </a:p>
        </p:txBody>
      </p:sp>
    </p:spTree>
    <p:extLst>
      <p:ext uri="{BB962C8B-B14F-4D97-AF65-F5344CB8AC3E}">
        <p14:creationId xmlns:p14="http://schemas.microsoft.com/office/powerpoint/2010/main" val="4263065521"/>
      </p:ext>
    </p:extLst>
  </p:cSld>
  <p:clrMapOvr>
    <a:masterClrMapping/>
  </p:clrMapOvr>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Title 1"/>
          <p:cNvSpPr>
            <a:spLocks noGrp="1"/>
          </p:cNvSpPr>
          <p:nvPr>
            <p:ph type="title" idx="4294967295"/>
          </p:nvPr>
        </p:nvSpPr>
        <p:spPr/>
        <p:txBody>
          <a:bodyPr/>
          <a:lstStyle/>
          <a:p>
            <a:r>
              <a:rPr lang="en-US" dirty="0" smtClean="0">
                <a:latin typeface="Calibri" pitchFamily="34" charset="0"/>
              </a:rPr>
              <a:t>The alias command</a:t>
            </a:r>
          </a:p>
        </p:txBody>
      </p:sp>
      <p:sp>
        <p:nvSpPr>
          <p:cNvPr id="107523" name="Content Placeholder 2"/>
          <p:cNvSpPr>
            <a:spLocks noGrp="1"/>
          </p:cNvSpPr>
          <p:nvPr>
            <p:ph idx="4294967295"/>
          </p:nvPr>
        </p:nvSpPr>
        <p:spPr>
          <a:xfrm>
            <a:off x="457200" y="1428750"/>
            <a:ext cx="8229600" cy="4525963"/>
          </a:xfrm>
        </p:spPr>
        <p:txBody>
          <a:bodyPr/>
          <a:lstStyle/>
          <a:p>
            <a:r>
              <a:rPr lang="en-US" dirty="0" smtClean="0">
                <a:latin typeface="Calibri" pitchFamily="34" charset="0"/>
              </a:rPr>
              <a:t>Executing alias without any arguments displays the aliases that are defined in the way that they could be entered as new aliases</a:t>
            </a:r>
          </a:p>
          <a:p>
            <a:pPr marL="0" indent="0">
              <a:buNone/>
            </a:pPr>
            <a:r>
              <a:rPr lang="en-US" dirty="0" smtClean="0">
                <a:latin typeface="Calibri" pitchFamily="34" charset="0"/>
              </a:rPr>
              <a:t> </a:t>
            </a:r>
          </a:p>
          <a:p>
            <a:endParaRPr lang="en-US" dirty="0" smtClean="0">
              <a:latin typeface="Calibri" pitchFamily="34" charset="0"/>
            </a:endParaRPr>
          </a:p>
        </p:txBody>
      </p:sp>
      <p:pic>
        <p:nvPicPr>
          <p:cNvPr id="2" name="Picture 1"/>
          <p:cNvPicPr>
            <a:picLocks noChangeAspect="1"/>
          </p:cNvPicPr>
          <p:nvPr/>
        </p:nvPicPr>
        <p:blipFill>
          <a:blip r:embed="rId2"/>
          <a:stretch>
            <a:fillRect/>
          </a:stretch>
        </p:blipFill>
        <p:spPr>
          <a:xfrm>
            <a:off x="708772" y="3125851"/>
            <a:ext cx="7978028" cy="2005712"/>
          </a:xfrm>
          <a:prstGeom prst="rect">
            <a:avLst/>
          </a:prstGeom>
        </p:spPr>
      </p:pic>
    </p:spTree>
    <p:extLst>
      <p:ext uri="{BB962C8B-B14F-4D97-AF65-F5344CB8AC3E}">
        <p14:creationId xmlns:p14="http://schemas.microsoft.com/office/powerpoint/2010/main" val="1922599592"/>
      </p:ext>
    </p:extLst>
  </p:cSld>
  <p:clrMapOvr>
    <a:masterClrMapping/>
  </p:clrMapOvr>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Title 1"/>
          <p:cNvSpPr>
            <a:spLocks noGrp="1"/>
          </p:cNvSpPr>
          <p:nvPr>
            <p:ph type="title" idx="4294967295"/>
          </p:nvPr>
        </p:nvSpPr>
        <p:spPr/>
        <p:txBody>
          <a:bodyPr/>
          <a:lstStyle/>
          <a:p>
            <a:r>
              <a:rPr lang="en-US" dirty="0" smtClean="0">
                <a:latin typeface="Calibri" pitchFamily="34" charset="0"/>
              </a:rPr>
              <a:t>The alias command</a:t>
            </a:r>
          </a:p>
        </p:txBody>
      </p:sp>
      <p:sp>
        <p:nvSpPr>
          <p:cNvPr id="107523" name="Content Placeholder 2"/>
          <p:cNvSpPr>
            <a:spLocks noGrp="1"/>
          </p:cNvSpPr>
          <p:nvPr>
            <p:ph idx="4294967295"/>
          </p:nvPr>
        </p:nvSpPr>
        <p:spPr>
          <a:xfrm>
            <a:off x="457200" y="1428750"/>
            <a:ext cx="8229600" cy="4525963"/>
          </a:xfrm>
        </p:spPr>
        <p:txBody>
          <a:bodyPr/>
          <a:lstStyle/>
          <a:p>
            <a:r>
              <a:rPr lang="en-US" dirty="0" smtClean="0">
                <a:latin typeface="Calibri" pitchFamily="34" charset="0"/>
              </a:rPr>
              <a:t>To define a new alias use the syntax:</a:t>
            </a:r>
          </a:p>
          <a:p>
            <a:pPr lvl="1"/>
            <a:r>
              <a:rPr lang="en-US" dirty="0" smtClean="0">
                <a:latin typeface="Calibri" pitchFamily="34" charset="0"/>
              </a:rPr>
              <a:t>alias </a:t>
            </a:r>
            <a:r>
              <a:rPr lang="en-US" dirty="0" err="1" smtClean="0">
                <a:latin typeface="Calibri" pitchFamily="34" charset="0"/>
              </a:rPr>
              <a:t>new_alias</a:t>
            </a:r>
            <a:r>
              <a:rPr lang="en-US" dirty="0" smtClean="0">
                <a:latin typeface="Calibri" pitchFamily="34" charset="0"/>
              </a:rPr>
              <a:t>='command -options… arguments..'</a:t>
            </a:r>
          </a:p>
          <a:p>
            <a:pPr lvl="1"/>
            <a:r>
              <a:rPr lang="en-US" dirty="0" smtClean="0">
                <a:latin typeface="Calibri" pitchFamily="34" charset="0"/>
              </a:rPr>
              <a:t>E.g. </a:t>
            </a:r>
            <a:r>
              <a:rPr lang="en-US" dirty="0" smtClean="0">
                <a:latin typeface="Courier New" panose="02070309020205020404" pitchFamily="49" charset="0"/>
                <a:cs typeface="Courier New" panose="02070309020205020404" pitchFamily="49" charset="0"/>
              </a:rPr>
              <a:t>alias grep='grep --color'</a:t>
            </a:r>
          </a:p>
          <a:p>
            <a:r>
              <a:rPr lang="en-US" dirty="0" smtClean="0">
                <a:latin typeface="Calibri" pitchFamily="34" charset="0"/>
              </a:rPr>
              <a:t> Aliases defined from the command line will not persist after the user exits</a:t>
            </a:r>
          </a:p>
          <a:p>
            <a:r>
              <a:rPr lang="en-US" dirty="0">
                <a:latin typeface="Calibri" pitchFamily="34" charset="0"/>
              </a:rPr>
              <a:t>Persistent </a:t>
            </a:r>
            <a:r>
              <a:rPr lang="en-US" dirty="0" smtClean="0">
                <a:latin typeface="Calibri" pitchFamily="34" charset="0"/>
              </a:rPr>
              <a:t>global aliases are defined in /</a:t>
            </a:r>
            <a:r>
              <a:rPr lang="en-US" dirty="0" err="1" smtClean="0">
                <a:latin typeface="Calibri" pitchFamily="34" charset="0"/>
              </a:rPr>
              <a:t>etc</a:t>
            </a:r>
            <a:r>
              <a:rPr lang="en-US" dirty="0" smtClean="0">
                <a:latin typeface="Calibri" pitchFamily="34" charset="0"/>
              </a:rPr>
              <a:t>/profile or /etc/profile.d/*.sh files</a:t>
            </a:r>
          </a:p>
          <a:p>
            <a:r>
              <a:rPr lang="en-US" dirty="0" smtClean="0">
                <a:latin typeface="Calibri" pitchFamily="34" charset="0"/>
              </a:rPr>
              <a:t>Persistent user aliases are defined in ~/.</a:t>
            </a:r>
            <a:r>
              <a:rPr lang="en-US" dirty="0" err="1" smtClean="0">
                <a:latin typeface="Calibri" pitchFamily="34" charset="0"/>
              </a:rPr>
              <a:t>bashrc</a:t>
            </a:r>
            <a:endParaRPr lang="en-US" dirty="0" smtClean="0">
              <a:latin typeface="Calibri" pitchFamily="34" charset="0"/>
            </a:endParaRPr>
          </a:p>
          <a:p>
            <a:endParaRPr lang="en-US" dirty="0" smtClean="0">
              <a:latin typeface="Calibri" pitchFamily="34" charset="0"/>
            </a:endParaRPr>
          </a:p>
        </p:txBody>
      </p:sp>
    </p:spTree>
    <p:extLst>
      <p:ext uri="{BB962C8B-B14F-4D97-AF65-F5344CB8AC3E}">
        <p14:creationId xmlns:p14="http://schemas.microsoft.com/office/powerpoint/2010/main" val="1006659169"/>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title" idx="4294967295"/>
          </p:nvPr>
        </p:nvSpPr>
        <p:spPr/>
        <p:txBody>
          <a:bodyPr/>
          <a:lstStyle/>
          <a:p>
            <a:r>
              <a:rPr lang="en-US" dirty="0" smtClean="0">
                <a:latin typeface="Calibri" pitchFamily="34" charset="0"/>
              </a:rPr>
              <a:t>Shell Variables</a:t>
            </a:r>
          </a:p>
        </p:txBody>
      </p:sp>
      <p:sp>
        <p:nvSpPr>
          <p:cNvPr id="17411" name="Content Placeholder 2"/>
          <p:cNvSpPr>
            <a:spLocks noGrp="1"/>
          </p:cNvSpPr>
          <p:nvPr>
            <p:ph idx="4294967295"/>
          </p:nvPr>
        </p:nvSpPr>
        <p:spPr/>
        <p:txBody>
          <a:bodyPr/>
          <a:lstStyle/>
          <a:p>
            <a:r>
              <a:rPr lang="en-US" dirty="0">
                <a:latin typeface="Calibri" panose="020F0502020204030204" pitchFamily="34" charset="0"/>
              </a:rPr>
              <a:t>A variable is a name or identifier that can be assigned a value. </a:t>
            </a:r>
            <a:endParaRPr lang="en-US" dirty="0" smtClean="0">
              <a:latin typeface="Calibri" panose="020F0502020204030204" pitchFamily="34" charset="0"/>
            </a:endParaRPr>
          </a:p>
          <a:p>
            <a:r>
              <a:rPr lang="en-US" dirty="0" smtClean="0">
                <a:latin typeface="Calibri" panose="020F0502020204030204" pitchFamily="34" charset="0"/>
              </a:rPr>
              <a:t>The shell and other programs can read the values of the variables</a:t>
            </a:r>
          </a:p>
          <a:p>
            <a:r>
              <a:rPr lang="en-US" dirty="0" smtClean="0">
                <a:latin typeface="Calibri" panose="020F0502020204030204" pitchFamily="34" charset="0"/>
              </a:rPr>
              <a:t>Variables can hold </a:t>
            </a:r>
            <a:r>
              <a:rPr lang="en-US" i="1" dirty="0" smtClean="0">
                <a:latin typeface="Calibri" panose="020F0502020204030204" pitchFamily="34" charset="0"/>
              </a:rPr>
              <a:t>a</a:t>
            </a:r>
            <a:r>
              <a:rPr lang="en-US" dirty="0" smtClean="0">
                <a:latin typeface="Calibri" panose="020F0502020204030204" pitchFamily="34" charset="0"/>
              </a:rPr>
              <a:t> value like “0” or “sue”</a:t>
            </a:r>
          </a:p>
          <a:p>
            <a:r>
              <a:rPr lang="en-US" dirty="0" smtClean="0">
                <a:latin typeface="Calibri" panose="020F0502020204030204" pitchFamily="34" charset="0"/>
              </a:rPr>
              <a:t>Variables can hold delimited list values like “Joe Brown” or “/</a:t>
            </a:r>
            <a:r>
              <a:rPr lang="en-US" dirty="0" err="1" smtClean="0">
                <a:latin typeface="Calibri" panose="020F0502020204030204" pitchFamily="34" charset="0"/>
              </a:rPr>
              <a:t>usr</a:t>
            </a:r>
            <a:r>
              <a:rPr lang="en-US" dirty="0" smtClean="0">
                <a:latin typeface="Calibri" panose="020F0502020204030204" pitchFamily="34" charset="0"/>
              </a:rPr>
              <a:t>/bin:/bin:/</a:t>
            </a:r>
            <a:r>
              <a:rPr lang="en-US" dirty="0" err="1" smtClean="0">
                <a:latin typeface="Calibri" panose="020F0502020204030204" pitchFamily="34" charset="0"/>
              </a:rPr>
              <a:t>usr</a:t>
            </a:r>
            <a:r>
              <a:rPr lang="en-US" dirty="0" smtClean="0">
                <a:latin typeface="Calibri" panose="020F0502020204030204" pitchFamily="34" charset="0"/>
              </a:rPr>
              <a:t>/</a:t>
            </a:r>
            <a:r>
              <a:rPr lang="en-US" dirty="0" err="1" smtClean="0">
                <a:latin typeface="Calibri" panose="020F0502020204030204" pitchFamily="34" charset="0"/>
              </a:rPr>
              <a:t>sbin</a:t>
            </a:r>
            <a:r>
              <a:rPr lang="en-US" dirty="0" smtClean="0">
                <a:latin typeface="Calibri" panose="020F0502020204030204" pitchFamily="34" charset="0"/>
              </a:rPr>
              <a:t>:/</a:t>
            </a:r>
            <a:r>
              <a:rPr lang="en-US" dirty="0" err="1" smtClean="0">
                <a:latin typeface="Calibri" panose="020F0502020204030204" pitchFamily="34" charset="0"/>
              </a:rPr>
              <a:t>sbin</a:t>
            </a:r>
            <a:r>
              <a:rPr lang="en-US" dirty="0" smtClean="0">
                <a:latin typeface="Calibri" panose="020F0502020204030204" pitchFamily="34" charset="0"/>
              </a:rPr>
              <a:t>”</a:t>
            </a:r>
          </a:p>
        </p:txBody>
      </p:sp>
    </p:spTree>
  </p:cSld>
  <p:clrMapOvr>
    <a:masterClrMapping/>
  </p:clrMapOvr>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Title 1"/>
          <p:cNvSpPr>
            <a:spLocks noGrp="1"/>
          </p:cNvSpPr>
          <p:nvPr>
            <p:ph type="title" idx="4294967295"/>
          </p:nvPr>
        </p:nvSpPr>
        <p:spPr/>
        <p:txBody>
          <a:bodyPr/>
          <a:lstStyle/>
          <a:p>
            <a:r>
              <a:rPr lang="en-US" dirty="0" smtClean="0">
                <a:latin typeface="Calibri" pitchFamily="34" charset="0"/>
              </a:rPr>
              <a:t>Avoiding aliases</a:t>
            </a:r>
          </a:p>
        </p:txBody>
      </p:sp>
      <p:sp>
        <p:nvSpPr>
          <p:cNvPr id="107523" name="Content Placeholder 2"/>
          <p:cNvSpPr>
            <a:spLocks noGrp="1"/>
          </p:cNvSpPr>
          <p:nvPr>
            <p:ph idx="4294967295"/>
          </p:nvPr>
        </p:nvSpPr>
        <p:spPr>
          <a:xfrm>
            <a:off x="457200" y="1428750"/>
            <a:ext cx="8229600" cy="4525963"/>
          </a:xfrm>
        </p:spPr>
        <p:txBody>
          <a:bodyPr/>
          <a:lstStyle/>
          <a:p>
            <a:r>
              <a:rPr lang="en-US" dirty="0" smtClean="0">
                <a:latin typeface="Calibri" pitchFamily="34" charset="0"/>
              </a:rPr>
              <a:t>Sometimes a user wants to avoid an alias</a:t>
            </a:r>
          </a:p>
          <a:p>
            <a:r>
              <a:rPr lang="en-US" dirty="0" smtClean="0">
                <a:latin typeface="Calibri" pitchFamily="34" charset="0"/>
              </a:rPr>
              <a:t>To avoid an alias like </a:t>
            </a:r>
            <a:r>
              <a:rPr lang="en-US" dirty="0" err="1" smtClean="0">
                <a:latin typeface="Courier New" panose="02070309020205020404" pitchFamily="49" charset="0"/>
                <a:cs typeface="Courier New" panose="02070309020205020404" pitchFamily="49" charset="0"/>
              </a:rPr>
              <a:t>ls</a:t>
            </a:r>
            <a:r>
              <a:rPr lang="en-US" dirty="0" smtClean="0">
                <a:latin typeface="Calibri" pitchFamily="34" charset="0"/>
              </a:rPr>
              <a:t>:</a:t>
            </a:r>
          </a:p>
          <a:p>
            <a:pPr lvl="1"/>
            <a:r>
              <a:rPr lang="en-US" dirty="0" smtClean="0">
                <a:latin typeface="Calibri" pitchFamily="34" charset="0"/>
              </a:rPr>
              <a:t>Precede the command with a backslash: </a:t>
            </a:r>
            <a:r>
              <a:rPr lang="en-US" dirty="0" smtClean="0">
                <a:latin typeface="Courier New" panose="02070309020205020404" pitchFamily="49" charset="0"/>
                <a:cs typeface="Courier New" panose="02070309020205020404" pitchFamily="49" charset="0"/>
              </a:rPr>
              <a:t>\</a:t>
            </a:r>
            <a:r>
              <a:rPr lang="en-US" dirty="0" err="1" smtClean="0">
                <a:latin typeface="Courier New" panose="02070309020205020404" pitchFamily="49" charset="0"/>
                <a:cs typeface="Courier New" panose="02070309020205020404" pitchFamily="49" charset="0"/>
              </a:rPr>
              <a:t>ls</a:t>
            </a:r>
            <a:r>
              <a:rPr lang="en-US" dirty="0" smtClean="0">
                <a:latin typeface="Calibri" pitchFamily="34" charset="0"/>
              </a:rPr>
              <a:t> </a:t>
            </a:r>
          </a:p>
          <a:p>
            <a:pPr lvl="1"/>
            <a:r>
              <a:rPr lang="en-US" dirty="0" smtClean="0">
                <a:latin typeface="Calibri" pitchFamily="34" charset="0"/>
              </a:rPr>
              <a:t>Use an absolute path to the command: </a:t>
            </a:r>
            <a:r>
              <a:rPr lang="en-US" dirty="0" smtClean="0">
                <a:latin typeface="Courier New" panose="02070309020205020404" pitchFamily="49" charset="0"/>
                <a:cs typeface="Courier New" panose="02070309020205020404" pitchFamily="49" charset="0"/>
              </a:rPr>
              <a:t>/bin/</a:t>
            </a:r>
            <a:r>
              <a:rPr lang="en-US" dirty="0" err="1" smtClean="0">
                <a:latin typeface="Courier New" panose="02070309020205020404" pitchFamily="49" charset="0"/>
                <a:cs typeface="Courier New" panose="02070309020205020404" pitchFamily="49" charset="0"/>
              </a:rPr>
              <a:t>ls</a:t>
            </a:r>
            <a:endParaRPr lang="en-US" dirty="0" smtClean="0">
              <a:latin typeface="Courier New" panose="02070309020205020404" pitchFamily="49" charset="0"/>
              <a:cs typeface="Courier New" panose="02070309020205020404" pitchFamily="49" charset="0"/>
            </a:endParaRPr>
          </a:p>
          <a:p>
            <a:pPr lvl="1"/>
            <a:r>
              <a:rPr lang="en-US" dirty="0" smtClean="0">
                <a:latin typeface="Calibri" pitchFamily="34" charset="0"/>
              </a:rPr>
              <a:t>Use a relative path such as: </a:t>
            </a:r>
            <a:r>
              <a:rPr lang="en-US" dirty="0" smtClean="0">
                <a:latin typeface="Courier New" panose="02070309020205020404" pitchFamily="49" charset="0"/>
                <a:cs typeface="Courier New" panose="02070309020205020404" pitchFamily="49" charset="0"/>
              </a:rPr>
              <a:t>../../bin/</a:t>
            </a:r>
            <a:r>
              <a:rPr lang="en-US" dirty="0" err="1" smtClean="0">
                <a:latin typeface="Courier New" panose="02070309020205020404" pitchFamily="49" charset="0"/>
                <a:cs typeface="Courier New" panose="02070309020205020404" pitchFamily="49" charset="0"/>
              </a:rPr>
              <a:t>ls</a:t>
            </a:r>
            <a:endParaRPr lang="en-US" dirty="0">
              <a:latin typeface="Courier New" panose="02070309020205020404" pitchFamily="49" charset="0"/>
              <a:cs typeface="Courier New" panose="02070309020205020404" pitchFamily="49" charset="0"/>
            </a:endParaRPr>
          </a:p>
          <a:p>
            <a:r>
              <a:rPr lang="en-US" dirty="0" smtClean="0">
                <a:latin typeface="Calibri" panose="020F0502020204030204" pitchFamily="34" charset="0"/>
                <a:cs typeface="Courier New" panose="02070309020205020404" pitchFamily="49" charset="0"/>
              </a:rPr>
              <a:t>Use </a:t>
            </a:r>
            <a:r>
              <a:rPr lang="en-US" dirty="0" err="1" smtClean="0">
                <a:latin typeface="Courier New" panose="02070309020205020404" pitchFamily="49" charset="0"/>
                <a:cs typeface="Courier New" panose="02070309020205020404" pitchFamily="49" charset="0"/>
              </a:rPr>
              <a:t>unalias</a:t>
            </a:r>
            <a:r>
              <a:rPr lang="en-US" dirty="0" smtClean="0">
                <a:latin typeface="Calibri" panose="020F0502020204030204" pitchFamily="34" charset="0"/>
                <a:cs typeface="Courier New" panose="02070309020205020404" pitchFamily="49" charset="0"/>
              </a:rPr>
              <a:t> to remove an alias from the shell.  For example: </a:t>
            </a:r>
            <a:r>
              <a:rPr lang="en-US" dirty="0" err="1" smtClean="0">
                <a:latin typeface="Courier New" panose="02070309020205020404" pitchFamily="49" charset="0"/>
                <a:cs typeface="Courier New" panose="02070309020205020404" pitchFamily="49" charset="0"/>
              </a:rPr>
              <a:t>unalias</a:t>
            </a:r>
            <a:r>
              <a:rPr lang="en-US" dirty="0" smtClean="0">
                <a:latin typeface="Courier New" panose="02070309020205020404" pitchFamily="49" charset="0"/>
                <a:cs typeface="Courier New" panose="02070309020205020404" pitchFamily="49" charset="0"/>
              </a:rPr>
              <a:t> </a:t>
            </a:r>
            <a:r>
              <a:rPr lang="en-US" dirty="0" err="1" smtClean="0">
                <a:latin typeface="Courier New" panose="02070309020205020404" pitchFamily="49" charset="0"/>
                <a:cs typeface="Courier New" panose="02070309020205020404" pitchFamily="49" charset="0"/>
              </a:rPr>
              <a:t>ls</a:t>
            </a:r>
            <a:endParaRPr lang="en-US" dirty="0" smtClean="0">
              <a:latin typeface="Courier New" panose="02070309020205020404" pitchFamily="49" charset="0"/>
              <a:cs typeface="Courier New" panose="02070309020205020404" pitchFamily="49" charset="0"/>
            </a:endParaRPr>
          </a:p>
          <a:p>
            <a:pPr marL="0" indent="0">
              <a:buNone/>
            </a:pPr>
            <a:endParaRPr lang="en-US" dirty="0" smtClean="0">
              <a:latin typeface="Calibri" pitchFamily="34" charset="0"/>
            </a:endParaRPr>
          </a:p>
        </p:txBody>
      </p:sp>
    </p:spTree>
    <p:extLst>
      <p:ext uri="{BB962C8B-B14F-4D97-AF65-F5344CB8AC3E}">
        <p14:creationId xmlns:p14="http://schemas.microsoft.com/office/powerpoint/2010/main" val="630761828"/>
      </p:ext>
    </p:extLst>
  </p:cSld>
  <p:clrMapOvr>
    <a:masterClrMapping/>
  </p:clrMapOvr>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Title 1"/>
          <p:cNvSpPr>
            <a:spLocks noGrp="1"/>
          </p:cNvSpPr>
          <p:nvPr>
            <p:ph type="title" idx="4294967295"/>
          </p:nvPr>
        </p:nvSpPr>
        <p:spPr/>
        <p:txBody>
          <a:bodyPr/>
          <a:lstStyle/>
          <a:p>
            <a:r>
              <a:rPr lang="en-US" dirty="0" smtClean="0">
                <a:latin typeface="Calibri" pitchFamily="34" charset="0"/>
              </a:rPr>
              <a:t>Functions</a:t>
            </a:r>
          </a:p>
        </p:txBody>
      </p:sp>
      <p:sp>
        <p:nvSpPr>
          <p:cNvPr id="107523" name="Content Placeholder 2"/>
          <p:cNvSpPr>
            <a:spLocks noGrp="1"/>
          </p:cNvSpPr>
          <p:nvPr>
            <p:ph idx="4294967295"/>
          </p:nvPr>
        </p:nvSpPr>
        <p:spPr>
          <a:xfrm>
            <a:off x="457200" y="1428750"/>
            <a:ext cx="8229600" cy="4525963"/>
          </a:xfrm>
        </p:spPr>
        <p:txBody>
          <a:bodyPr/>
          <a:lstStyle/>
          <a:p>
            <a:r>
              <a:rPr lang="en-US" dirty="0" smtClean="0">
                <a:latin typeface="Calibri" pitchFamily="34" charset="0"/>
              </a:rPr>
              <a:t>Functions can be used like aliases as nicknames for commands, although they are usually used within scripts to work in more advanced ways</a:t>
            </a:r>
          </a:p>
          <a:p>
            <a:r>
              <a:rPr lang="en-US" dirty="0" smtClean="0">
                <a:latin typeface="Calibri" pitchFamily="34" charset="0"/>
              </a:rPr>
              <a:t>To </a:t>
            </a:r>
            <a:r>
              <a:rPr lang="en-US" dirty="0">
                <a:latin typeface="Calibri" panose="020F0502020204030204" pitchFamily="34" charset="0"/>
              </a:rPr>
              <a:t>create a function, use the following syntax</a:t>
            </a:r>
            <a:r>
              <a:rPr lang="en-US" dirty="0" smtClean="0">
                <a:latin typeface="Calibri" panose="020F0502020204030204" pitchFamily="34" charset="0"/>
              </a:rPr>
              <a:t>:</a:t>
            </a:r>
            <a:r>
              <a:rPr lang="en-US" dirty="0"/>
              <a:t> </a:t>
            </a:r>
            <a:endParaRPr lang="en-US" b="1" dirty="0"/>
          </a:p>
          <a:p>
            <a:pPr marL="400050" lvl="1" indent="0">
              <a:buNone/>
            </a:pPr>
            <a:r>
              <a:rPr lang="en-US" dirty="0" err="1">
                <a:latin typeface="Calibri" panose="020F0502020204030204" pitchFamily="34" charset="0"/>
              </a:rPr>
              <a:t>function_name</a:t>
            </a:r>
            <a:r>
              <a:rPr lang="en-US" dirty="0">
                <a:latin typeface="Calibri" panose="020F0502020204030204" pitchFamily="34" charset="0"/>
              </a:rPr>
              <a:t> () {</a:t>
            </a:r>
            <a:endParaRPr lang="en-US" b="1" dirty="0">
              <a:latin typeface="Calibri" panose="020F0502020204030204" pitchFamily="34" charset="0"/>
            </a:endParaRPr>
          </a:p>
          <a:p>
            <a:pPr marL="400050" lvl="1" indent="0">
              <a:buNone/>
            </a:pPr>
            <a:r>
              <a:rPr lang="en-US" dirty="0">
                <a:latin typeface="Calibri" panose="020F0502020204030204" pitchFamily="34" charset="0"/>
              </a:rPr>
              <a:t>   </a:t>
            </a:r>
            <a:r>
              <a:rPr lang="en-US" dirty="0" err="1">
                <a:latin typeface="Calibri" panose="020F0502020204030204" pitchFamily="34" charset="0"/>
              </a:rPr>
              <a:t>commands_here</a:t>
            </a:r>
            <a:endParaRPr lang="en-US" b="1" dirty="0">
              <a:latin typeface="Calibri" panose="020F0502020204030204" pitchFamily="34" charset="0"/>
            </a:endParaRPr>
          </a:p>
          <a:p>
            <a:pPr marL="400050" lvl="1" indent="0">
              <a:buNone/>
            </a:pPr>
            <a:r>
              <a:rPr lang="en-US" dirty="0">
                <a:latin typeface="Calibri" panose="020F0502020204030204" pitchFamily="34" charset="0"/>
              </a:rPr>
              <a:t>}</a:t>
            </a:r>
            <a:endParaRPr lang="en-US" b="1" dirty="0">
              <a:latin typeface="Calibri" panose="020F0502020204030204" pitchFamily="34" charset="0"/>
            </a:endParaRPr>
          </a:p>
          <a:p>
            <a:pPr marL="0" indent="0">
              <a:buNone/>
            </a:pPr>
            <a:endParaRPr lang="en-US" dirty="0" smtClean="0">
              <a:latin typeface="Calibri" pitchFamily="34" charset="0"/>
            </a:endParaRPr>
          </a:p>
        </p:txBody>
      </p:sp>
    </p:spTree>
    <p:extLst>
      <p:ext uri="{BB962C8B-B14F-4D97-AF65-F5344CB8AC3E}">
        <p14:creationId xmlns:p14="http://schemas.microsoft.com/office/powerpoint/2010/main" val="632340770"/>
      </p:ext>
    </p:extLst>
  </p:cSld>
  <p:clrMapOvr>
    <a:masterClrMapping/>
  </p:clrMapOvr>
  <p:timing>
    <p:tnLst>
      <p:par>
        <p:cTn xmlns:p14="http://schemas.microsoft.com/office/powerpoint/2010/mai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Title 1"/>
          <p:cNvSpPr>
            <a:spLocks noGrp="1"/>
          </p:cNvSpPr>
          <p:nvPr>
            <p:ph type="title" idx="4294967295"/>
          </p:nvPr>
        </p:nvSpPr>
        <p:spPr/>
        <p:txBody>
          <a:bodyPr/>
          <a:lstStyle/>
          <a:p>
            <a:r>
              <a:rPr lang="en-US" dirty="0" smtClean="0">
                <a:latin typeface="Calibri" pitchFamily="34" charset="0"/>
              </a:rPr>
              <a:t>Function Scenario</a:t>
            </a:r>
          </a:p>
        </p:txBody>
      </p:sp>
      <p:sp>
        <p:nvSpPr>
          <p:cNvPr id="107523" name="Content Placeholder 2"/>
          <p:cNvSpPr>
            <a:spLocks noGrp="1"/>
          </p:cNvSpPr>
          <p:nvPr>
            <p:ph idx="4294967295"/>
          </p:nvPr>
        </p:nvSpPr>
        <p:spPr>
          <a:xfrm>
            <a:off x="457200" y="1428750"/>
            <a:ext cx="8229600" cy="4525963"/>
          </a:xfrm>
        </p:spPr>
        <p:txBody>
          <a:bodyPr/>
          <a:lstStyle/>
          <a:p>
            <a:r>
              <a:rPr lang="en-US" dirty="0" smtClean="0">
                <a:latin typeface="Calibri" pitchFamily="34" charset="0"/>
              </a:rPr>
              <a:t>You find yourself executing a series of commands repeatedly:</a:t>
            </a:r>
          </a:p>
          <a:p>
            <a:endParaRPr lang="en-US" dirty="0">
              <a:latin typeface="Calibri" pitchFamily="34" charset="0"/>
            </a:endParaRPr>
          </a:p>
          <a:p>
            <a:endParaRPr lang="en-US" dirty="0" smtClean="0">
              <a:latin typeface="Calibri" pitchFamily="34" charset="0"/>
            </a:endParaRPr>
          </a:p>
          <a:p>
            <a:endParaRPr lang="en-US" dirty="0">
              <a:latin typeface="Calibri" pitchFamily="34" charset="0"/>
            </a:endParaRPr>
          </a:p>
          <a:p>
            <a:r>
              <a:rPr lang="en-US" dirty="0" smtClean="0">
                <a:latin typeface="Calibri" pitchFamily="34" charset="0"/>
              </a:rPr>
              <a:t>A function could be defined which could execute these series of commands for you.</a:t>
            </a:r>
          </a:p>
          <a:p>
            <a:endParaRPr lang="en-US" dirty="0" smtClean="0">
              <a:latin typeface="Calibri" pitchFamily="34" charset="0"/>
            </a:endParaRPr>
          </a:p>
        </p:txBody>
      </p:sp>
      <p:pic>
        <p:nvPicPr>
          <p:cNvPr id="2" name="Picture 1"/>
          <p:cNvPicPr>
            <a:picLocks noChangeAspect="1"/>
          </p:cNvPicPr>
          <p:nvPr/>
        </p:nvPicPr>
        <p:blipFill>
          <a:blip r:embed="rId2"/>
          <a:stretch>
            <a:fillRect/>
          </a:stretch>
        </p:blipFill>
        <p:spPr>
          <a:xfrm>
            <a:off x="780552" y="2657475"/>
            <a:ext cx="6791325" cy="1543050"/>
          </a:xfrm>
          <a:prstGeom prst="rect">
            <a:avLst/>
          </a:prstGeom>
        </p:spPr>
      </p:pic>
    </p:spTree>
    <p:extLst>
      <p:ext uri="{BB962C8B-B14F-4D97-AF65-F5344CB8AC3E}">
        <p14:creationId xmlns:p14="http://schemas.microsoft.com/office/powerpoint/2010/main" val="2544065145"/>
      </p:ext>
    </p:extLst>
  </p:cSld>
  <p:clrMapOvr>
    <a:masterClrMapping/>
  </p:clrMapOvr>
  <p:timing>
    <p:tnLst>
      <p:par>
        <p:cTn xmlns:p14="http://schemas.microsoft.com/office/powerpoint/2010/mai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Title 1"/>
          <p:cNvSpPr>
            <a:spLocks noGrp="1"/>
          </p:cNvSpPr>
          <p:nvPr>
            <p:ph type="title" idx="4294967295"/>
          </p:nvPr>
        </p:nvSpPr>
        <p:spPr/>
        <p:txBody>
          <a:bodyPr/>
          <a:lstStyle/>
          <a:p>
            <a:r>
              <a:rPr lang="en-US" dirty="0" smtClean="0">
                <a:latin typeface="Calibri" pitchFamily="34" charset="0"/>
              </a:rPr>
              <a:t>Function Scenario</a:t>
            </a:r>
          </a:p>
        </p:txBody>
      </p:sp>
      <p:sp>
        <p:nvSpPr>
          <p:cNvPr id="107523" name="Content Placeholder 2"/>
          <p:cNvSpPr>
            <a:spLocks noGrp="1"/>
          </p:cNvSpPr>
          <p:nvPr>
            <p:ph idx="4294967295"/>
          </p:nvPr>
        </p:nvSpPr>
        <p:spPr>
          <a:xfrm>
            <a:off x="457200" y="1428750"/>
            <a:ext cx="8229600" cy="4525963"/>
          </a:xfrm>
        </p:spPr>
        <p:txBody>
          <a:bodyPr/>
          <a:lstStyle/>
          <a:p>
            <a:r>
              <a:rPr lang="en-US" dirty="0" smtClean="0">
                <a:latin typeface="Calibri" pitchFamily="34" charset="0"/>
              </a:rPr>
              <a:t>Functions can be defined and executed on the command line:</a:t>
            </a:r>
          </a:p>
          <a:p>
            <a:endParaRPr lang="en-US" dirty="0" smtClean="0">
              <a:latin typeface="Calibri" pitchFamily="34" charset="0"/>
            </a:endParaRPr>
          </a:p>
          <a:p>
            <a:endParaRPr lang="en-US" dirty="0" smtClean="0">
              <a:latin typeface="Calibri" pitchFamily="34" charset="0"/>
            </a:endParaRPr>
          </a:p>
        </p:txBody>
      </p:sp>
      <p:pic>
        <p:nvPicPr>
          <p:cNvPr id="3" name="Picture 2"/>
          <p:cNvPicPr>
            <a:picLocks noChangeAspect="1"/>
          </p:cNvPicPr>
          <p:nvPr/>
        </p:nvPicPr>
        <p:blipFill>
          <a:blip r:embed="rId2"/>
          <a:stretch>
            <a:fillRect/>
          </a:stretch>
        </p:blipFill>
        <p:spPr>
          <a:xfrm>
            <a:off x="457200" y="2610420"/>
            <a:ext cx="8043385" cy="2398309"/>
          </a:xfrm>
          <a:prstGeom prst="rect">
            <a:avLst/>
          </a:prstGeom>
        </p:spPr>
      </p:pic>
    </p:spTree>
    <p:extLst>
      <p:ext uri="{BB962C8B-B14F-4D97-AF65-F5344CB8AC3E}">
        <p14:creationId xmlns:p14="http://schemas.microsoft.com/office/powerpoint/2010/main" val="3501733255"/>
      </p:ext>
    </p:extLst>
  </p:cSld>
  <p:clrMapOvr>
    <a:masterClrMapping/>
  </p:clrMapOvr>
  <p:timing>
    <p:tnLst>
      <p:par>
        <p:cTn xmlns:p14="http://schemas.microsoft.com/office/powerpoint/2010/mai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Title 1"/>
          <p:cNvSpPr>
            <a:spLocks noGrp="1"/>
          </p:cNvSpPr>
          <p:nvPr>
            <p:ph type="title" idx="4294967295"/>
          </p:nvPr>
        </p:nvSpPr>
        <p:spPr/>
        <p:txBody>
          <a:bodyPr/>
          <a:lstStyle/>
          <a:p>
            <a:r>
              <a:rPr lang="en-US" dirty="0" smtClean="0">
                <a:latin typeface="Calibri" pitchFamily="34" charset="0"/>
              </a:rPr>
              <a:t>Function Scenario</a:t>
            </a:r>
          </a:p>
        </p:txBody>
      </p:sp>
      <p:sp>
        <p:nvSpPr>
          <p:cNvPr id="107523" name="Content Placeholder 2"/>
          <p:cNvSpPr>
            <a:spLocks noGrp="1"/>
          </p:cNvSpPr>
          <p:nvPr>
            <p:ph idx="4294967295"/>
          </p:nvPr>
        </p:nvSpPr>
        <p:spPr>
          <a:xfrm>
            <a:off x="457200" y="1428750"/>
            <a:ext cx="8229600" cy="4525963"/>
          </a:xfrm>
        </p:spPr>
        <p:txBody>
          <a:bodyPr/>
          <a:lstStyle/>
          <a:p>
            <a:r>
              <a:rPr lang="en-US" dirty="0" smtClean="0">
                <a:latin typeface="Calibri" pitchFamily="34" charset="0"/>
              </a:rPr>
              <a:t>To make a persistent function, add it to a shell initialization file like ~/.</a:t>
            </a:r>
            <a:r>
              <a:rPr lang="en-US" dirty="0" err="1" smtClean="0">
                <a:latin typeface="Calibri" pitchFamily="34" charset="0"/>
              </a:rPr>
              <a:t>bashrc</a:t>
            </a:r>
            <a:r>
              <a:rPr lang="en-US" dirty="0" smtClean="0">
                <a:latin typeface="Calibri" pitchFamily="34" charset="0"/>
              </a:rPr>
              <a:t>:</a:t>
            </a:r>
          </a:p>
          <a:p>
            <a:endParaRPr lang="en-US" dirty="0" smtClean="0">
              <a:latin typeface="Calibri" pitchFamily="34" charset="0"/>
            </a:endParaRPr>
          </a:p>
          <a:p>
            <a:endParaRPr lang="en-US" dirty="0" smtClean="0">
              <a:latin typeface="Calibri" pitchFamily="34" charset="0"/>
            </a:endParaRPr>
          </a:p>
        </p:txBody>
      </p:sp>
      <p:pic>
        <p:nvPicPr>
          <p:cNvPr id="4" name="Picture 3"/>
          <p:cNvPicPr>
            <a:picLocks noChangeAspect="1"/>
          </p:cNvPicPr>
          <p:nvPr/>
        </p:nvPicPr>
        <p:blipFill>
          <a:blip r:embed="rId2"/>
          <a:stretch>
            <a:fillRect/>
          </a:stretch>
        </p:blipFill>
        <p:spPr>
          <a:xfrm>
            <a:off x="1195317" y="2417217"/>
            <a:ext cx="6174474" cy="3859046"/>
          </a:xfrm>
          <a:prstGeom prst="rect">
            <a:avLst/>
          </a:prstGeom>
        </p:spPr>
      </p:pic>
    </p:spTree>
    <p:extLst>
      <p:ext uri="{BB962C8B-B14F-4D97-AF65-F5344CB8AC3E}">
        <p14:creationId xmlns:p14="http://schemas.microsoft.com/office/powerpoint/2010/main" val="953061653"/>
      </p:ext>
    </p:extLst>
  </p:cSld>
  <p:clrMapOvr>
    <a:masterClrMapping/>
  </p:clrMapOvr>
  <p:timing>
    <p:tnLst>
      <p:par>
        <p:cTn xmlns:p14="http://schemas.microsoft.com/office/powerpoint/2010/mai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Title 1"/>
          <p:cNvSpPr>
            <a:spLocks noGrp="1"/>
          </p:cNvSpPr>
          <p:nvPr>
            <p:ph type="title" idx="4294967295"/>
          </p:nvPr>
        </p:nvSpPr>
        <p:spPr/>
        <p:txBody>
          <a:bodyPr/>
          <a:lstStyle/>
          <a:p>
            <a:r>
              <a:rPr lang="en-US" dirty="0" smtClean="0">
                <a:latin typeface="Calibri" pitchFamily="34" charset="0"/>
              </a:rPr>
              <a:t>Function Arguments</a:t>
            </a:r>
          </a:p>
        </p:txBody>
      </p:sp>
      <p:sp>
        <p:nvSpPr>
          <p:cNvPr id="107523" name="Content Placeholder 2"/>
          <p:cNvSpPr>
            <a:spLocks noGrp="1"/>
          </p:cNvSpPr>
          <p:nvPr>
            <p:ph idx="4294967295"/>
          </p:nvPr>
        </p:nvSpPr>
        <p:spPr>
          <a:xfrm>
            <a:off x="457200" y="1428750"/>
            <a:ext cx="8229600" cy="4525963"/>
          </a:xfrm>
        </p:spPr>
        <p:txBody>
          <a:bodyPr/>
          <a:lstStyle/>
          <a:p>
            <a:r>
              <a:rPr lang="en-US" dirty="0" smtClean="0">
                <a:latin typeface="Calibri" pitchFamily="34" charset="0"/>
              </a:rPr>
              <a:t>Arguments can be passed to a function in a way similar to how they are passed to commands</a:t>
            </a:r>
          </a:p>
          <a:p>
            <a:r>
              <a:rPr lang="en-US" dirty="0" smtClean="0">
                <a:latin typeface="Calibri" pitchFamily="34" charset="0"/>
              </a:rPr>
              <a:t>The first argument passed to a function can be referred to as $1, the second as $2, etc.</a:t>
            </a:r>
          </a:p>
          <a:p>
            <a:r>
              <a:rPr lang="en-US" dirty="0" smtClean="0">
                <a:latin typeface="Calibri" pitchFamily="34" charset="0"/>
              </a:rPr>
              <a:t>Arguments can make a function much more flexible</a:t>
            </a:r>
          </a:p>
          <a:p>
            <a:endParaRPr lang="en-US" dirty="0" smtClean="0">
              <a:latin typeface="Calibri" pitchFamily="34" charset="0"/>
            </a:endParaRPr>
          </a:p>
          <a:p>
            <a:endParaRPr lang="en-US" dirty="0" smtClean="0">
              <a:latin typeface="Calibri" pitchFamily="34" charset="0"/>
            </a:endParaRPr>
          </a:p>
        </p:txBody>
      </p:sp>
    </p:spTree>
    <p:extLst>
      <p:ext uri="{BB962C8B-B14F-4D97-AF65-F5344CB8AC3E}">
        <p14:creationId xmlns:p14="http://schemas.microsoft.com/office/powerpoint/2010/main" val="82421232"/>
      </p:ext>
    </p:extLst>
  </p:cSld>
  <p:clrMapOvr>
    <a:masterClrMapping/>
  </p:clrMapOvr>
  <p:timing>
    <p:tnLst>
      <p:par>
        <p:cTn xmlns:p14="http://schemas.microsoft.com/office/powerpoint/2010/mai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Title 1"/>
          <p:cNvSpPr>
            <a:spLocks noGrp="1"/>
          </p:cNvSpPr>
          <p:nvPr>
            <p:ph type="title" idx="4294967295"/>
          </p:nvPr>
        </p:nvSpPr>
        <p:spPr/>
        <p:txBody>
          <a:bodyPr/>
          <a:lstStyle/>
          <a:p>
            <a:r>
              <a:rPr lang="en-US" dirty="0" smtClean="0">
                <a:latin typeface="Calibri" pitchFamily="34" charset="0"/>
              </a:rPr>
              <a:t>Function Argument Scenario</a:t>
            </a:r>
          </a:p>
        </p:txBody>
      </p:sp>
      <p:sp>
        <p:nvSpPr>
          <p:cNvPr id="107523" name="Content Placeholder 2"/>
          <p:cNvSpPr>
            <a:spLocks noGrp="1"/>
          </p:cNvSpPr>
          <p:nvPr>
            <p:ph idx="4294967295"/>
          </p:nvPr>
        </p:nvSpPr>
        <p:spPr>
          <a:xfrm>
            <a:off x="457200" y="1428750"/>
            <a:ext cx="8229600" cy="4525963"/>
          </a:xfrm>
        </p:spPr>
        <p:txBody>
          <a:bodyPr/>
          <a:lstStyle/>
          <a:p>
            <a:r>
              <a:rPr lang="en-US" dirty="0" smtClean="0">
                <a:latin typeface="Calibri" pitchFamily="34" charset="0"/>
              </a:rPr>
              <a:t>Arguments can make a function more flexible, like allowing the directory to be specified:</a:t>
            </a:r>
          </a:p>
          <a:p>
            <a:pPr marL="0" indent="0">
              <a:buNone/>
            </a:pPr>
            <a:endParaRPr lang="en-US" dirty="0" smtClean="0">
              <a:latin typeface="Calibri" pitchFamily="34" charset="0"/>
            </a:endParaRPr>
          </a:p>
          <a:p>
            <a:endParaRPr lang="en-US" dirty="0" smtClean="0">
              <a:latin typeface="Calibri" pitchFamily="34" charset="0"/>
            </a:endParaRPr>
          </a:p>
          <a:p>
            <a:endParaRPr lang="en-US" dirty="0" smtClean="0">
              <a:latin typeface="Calibri" pitchFamily="34" charset="0"/>
            </a:endParaRPr>
          </a:p>
        </p:txBody>
      </p:sp>
      <p:pic>
        <p:nvPicPr>
          <p:cNvPr id="4" name="Picture 3"/>
          <p:cNvPicPr>
            <a:picLocks noChangeAspect="1"/>
          </p:cNvPicPr>
          <p:nvPr/>
        </p:nvPicPr>
        <p:blipFill>
          <a:blip r:embed="rId2"/>
          <a:stretch>
            <a:fillRect/>
          </a:stretch>
        </p:blipFill>
        <p:spPr>
          <a:xfrm>
            <a:off x="1468271" y="2470150"/>
            <a:ext cx="5872772" cy="3848763"/>
          </a:xfrm>
          <a:prstGeom prst="rect">
            <a:avLst/>
          </a:prstGeom>
        </p:spPr>
      </p:pic>
    </p:spTree>
    <p:extLst>
      <p:ext uri="{BB962C8B-B14F-4D97-AF65-F5344CB8AC3E}">
        <p14:creationId xmlns:p14="http://schemas.microsoft.com/office/powerpoint/2010/main" val="2320235302"/>
      </p:ext>
    </p:extLst>
  </p:cSld>
  <p:clrMapOvr>
    <a:masterClrMapping/>
  </p:clrMapOvr>
  <p:timing>
    <p:tnLst>
      <p:par>
        <p:cTn xmlns:p14="http://schemas.microsoft.com/office/powerpoint/2010/mai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Title 1"/>
          <p:cNvSpPr>
            <a:spLocks noGrp="1"/>
          </p:cNvSpPr>
          <p:nvPr>
            <p:ph type="title" idx="4294967295"/>
          </p:nvPr>
        </p:nvSpPr>
        <p:spPr/>
        <p:txBody>
          <a:bodyPr/>
          <a:lstStyle/>
          <a:p>
            <a:r>
              <a:rPr lang="en-US" dirty="0" smtClean="0">
                <a:latin typeface="Calibri" pitchFamily="34" charset="0"/>
              </a:rPr>
              <a:t>Lists</a:t>
            </a:r>
          </a:p>
        </p:txBody>
      </p:sp>
      <p:sp>
        <p:nvSpPr>
          <p:cNvPr id="107523" name="Content Placeholder 2"/>
          <p:cNvSpPr>
            <a:spLocks noGrp="1"/>
          </p:cNvSpPr>
          <p:nvPr>
            <p:ph idx="4294967295"/>
          </p:nvPr>
        </p:nvSpPr>
        <p:spPr>
          <a:xfrm>
            <a:off x="457200" y="1428750"/>
            <a:ext cx="8229600" cy="4525963"/>
          </a:xfrm>
        </p:spPr>
        <p:txBody>
          <a:bodyPr/>
          <a:lstStyle/>
          <a:p>
            <a:r>
              <a:rPr lang="en-US" dirty="0" smtClean="0">
                <a:latin typeface="Calibri" pitchFamily="34" charset="0"/>
              </a:rPr>
              <a:t>In the context of the bash shell, a list is series of commands separated by one or more of these operators:</a:t>
            </a:r>
          </a:p>
          <a:p>
            <a:pPr marL="0" indent="0">
              <a:buNone/>
            </a:pPr>
            <a:endParaRPr lang="en-US" dirty="0" smtClean="0">
              <a:latin typeface="Calibri" pitchFamily="34" charset="0"/>
            </a:endParaRPr>
          </a:p>
          <a:p>
            <a:endParaRPr lang="en-US" dirty="0" smtClean="0">
              <a:latin typeface="Calibri" pitchFamily="34" charset="0"/>
            </a:endParaRPr>
          </a:p>
          <a:p>
            <a:endParaRPr lang="en-US" dirty="0" smtClean="0">
              <a:latin typeface="Calibri" pitchFamily="34" charset="0"/>
            </a:endParaRPr>
          </a:p>
        </p:txBody>
      </p:sp>
      <p:graphicFrame>
        <p:nvGraphicFramePr>
          <p:cNvPr id="2" name="Table 1"/>
          <p:cNvGraphicFramePr>
            <a:graphicFrameLocks noGrp="1"/>
          </p:cNvGraphicFramePr>
          <p:nvPr>
            <p:extLst>
              <p:ext uri="{D42A27DB-BD31-4B8C-83A1-F6EECF244321}">
                <p14:modId xmlns:p14="http://schemas.microsoft.com/office/powerpoint/2010/main" val="3766980378"/>
              </p:ext>
            </p:extLst>
          </p:nvPr>
        </p:nvGraphicFramePr>
        <p:xfrm>
          <a:off x="1528208" y="3026768"/>
          <a:ext cx="5623560" cy="2926080"/>
        </p:xfrm>
        <a:graphic>
          <a:graphicData uri="http://schemas.openxmlformats.org/drawingml/2006/table">
            <a:tbl>
              <a:tblPr firstRow="1" firstCol="1" bandRow="1">
                <a:tableStyleId>{5C22544A-7EE6-4342-B048-85BDC9FD1C3A}</a:tableStyleId>
              </a:tblPr>
              <a:tblGrid>
                <a:gridCol w="811530"/>
                <a:gridCol w="4812030"/>
              </a:tblGrid>
              <a:tr h="0">
                <a:tc>
                  <a:txBody>
                    <a:bodyPr/>
                    <a:lstStyle/>
                    <a:p>
                      <a:pPr marL="0" marR="0">
                        <a:spcBef>
                          <a:spcPts val="0"/>
                        </a:spcBef>
                        <a:spcAft>
                          <a:spcPts val="0"/>
                        </a:spcAft>
                      </a:pPr>
                      <a:r>
                        <a:rPr lang="en-US" sz="1200">
                          <a:effectLst/>
                        </a:rPr>
                        <a:t>Operator</a:t>
                      </a:r>
                      <a:endParaRPr lang="en-US" sz="1200" b="1">
                        <a:solidFill>
                          <a:srgbClr val="1F497D"/>
                        </a:solidFill>
                        <a:effectLst/>
                        <a:latin typeface="Arial" panose="020B0604020202020204" pitchFamily="34" charset="0"/>
                        <a:ea typeface="MS Mincho" panose="02020609040205080304" pitchFamily="49" charset="-128"/>
                      </a:endParaRPr>
                    </a:p>
                  </a:txBody>
                  <a:tcPr marL="68580" marR="68580" marT="0" marB="0"/>
                </a:tc>
                <a:tc>
                  <a:txBody>
                    <a:bodyPr/>
                    <a:lstStyle/>
                    <a:p>
                      <a:pPr marL="0" marR="0">
                        <a:spcBef>
                          <a:spcPts val="0"/>
                        </a:spcBef>
                        <a:spcAft>
                          <a:spcPts val="0"/>
                        </a:spcAft>
                      </a:pPr>
                      <a:r>
                        <a:rPr lang="en-US" sz="1200">
                          <a:effectLst/>
                        </a:rPr>
                        <a:t>Meaning</a:t>
                      </a:r>
                      <a:endParaRPr lang="en-US" sz="1200" b="1">
                        <a:solidFill>
                          <a:srgbClr val="1F497D"/>
                        </a:solidFill>
                        <a:effectLst/>
                        <a:latin typeface="Arial" panose="020B0604020202020204" pitchFamily="34" charset="0"/>
                        <a:ea typeface="MS Mincho" panose="02020609040205080304" pitchFamily="49" charset="-128"/>
                      </a:endParaRPr>
                    </a:p>
                  </a:txBody>
                  <a:tcPr marL="68580" marR="68580" marT="0" marB="0"/>
                </a:tc>
              </a:tr>
              <a:tr h="0">
                <a:tc>
                  <a:txBody>
                    <a:bodyPr/>
                    <a:lstStyle/>
                    <a:p>
                      <a:pPr marL="0" marR="0">
                        <a:spcBef>
                          <a:spcPts val="0"/>
                        </a:spcBef>
                        <a:spcAft>
                          <a:spcPts val="0"/>
                        </a:spcAft>
                      </a:pPr>
                      <a:r>
                        <a:rPr lang="en-US" sz="1200">
                          <a:effectLst/>
                        </a:rPr>
                        <a:t>;</a:t>
                      </a:r>
                      <a:endParaRPr lang="en-US" sz="1200" b="1">
                        <a:solidFill>
                          <a:srgbClr val="1F497D"/>
                        </a:solidFill>
                        <a:effectLst/>
                        <a:latin typeface="Arial" panose="020B0604020202020204" pitchFamily="34" charset="0"/>
                        <a:ea typeface="MS Mincho" panose="02020609040205080304" pitchFamily="49" charset="-128"/>
                      </a:endParaRPr>
                    </a:p>
                  </a:txBody>
                  <a:tcPr marL="68580" marR="68580" marT="0" marB="0"/>
                </a:tc>
                <a:tc>
                  <a:txBody>
                    <a:bodyPr/>
                    <a:lstStyle/>
                    <a:p>
                      <a:pPr marL="0" marR="0">
                        <a:spcBef>
                          <a:spcPts val="0"/>
                        </a:spcBef>
                        <a:spcAft>
                          <a:spcPts val="0"/>
                        </a:spcAft>
                      </a:pPr>
                      <a:r>
                        <a:rPr lang="en-US" sz="1200">
                          <a:effectLst/>
                        </a:rPr>
                        <a:t>The commands within the list are executed sequentially where the shell will execute the first command and wait for it to terminate before executing the next command.  The exit status of the list is based upon the exit status of the last command that is executed.</a:t>
                      </a:r>
                      <a:endParaRPr lang="en-US" sz="1200" b="1">
                        <a:solidFill>
                          <a:srgbClr val="1F497D"/>
                        </a:solidFill>
                        <a:effectLst/>
                        <a:latin typeface="Arial" panose="020B0604020202020204" pitchFamily="34" charset="0"/>
                        <a:ea typeface="MS Mincho" panose="02020609040205080304" pitchFamily="49" charset="-128"/>
                      </a:endParaRPr>
                    </a:p>
                  </a:txBody>
                  <a:tcPr marL="68580" marR="68580" marT="0" marB="0"/>
                </a:tc>
              </a:tr>
              <a:tr h="0">
                <a:tc>
                  <a:txBody>
                    <a:bodyPr/>
                    <a:lstStyle/>
                    <a:p>
                      <a:pPr marL="0" marR="0">
                        <a:spcBef>
                          <a:spcPts val="0"/>
                        </a:spcBef>
                        <a:spcAft>
                          <a:spcPts val="0"/>
                        </a:spcAft>
                      </a:pPr>
                      <a:r>
                        <a:rPr lang="en-US" sz="1200">
                          <a:effectLst/>
                        </a:rPr>
                        <a:t>&amp;</a:t>
                      </a:r>
                      <a:endParaRPr lang="en-US" sz="1200" b="1">
                        <a:solidFill>
                          <a:srgbClr val="1F497D"/>
                        </a:solidFill>
                        <a:effectLst/>
                        <a:latin typeface="Arial" panose="020B0604020202020204" pitchFamily="34" charset="0"/>
                        <a:ea typeface="MS Mincho" panose="02020609040205080304" pitchFamily="49" charset="-128"/>
                      </a:endParaRPr>
                    </a:p>
                  </a:txBody>
                  <a:tcPr marL="68580" marR="68580" marT="0" marB="0"/>
                </a:tc>
                <a:tc>
                  <a:txBody>
                    <a:bodyPr/>
                    <a:lstStyle/>
                    <a:p>
                      <a:pPr marL="0" marR="0">
                        <a:spcBef>
                          <a:spcPts val="0"/>
                        </a:spcBef>
                        <a:spcAft>
                          <a:spcPts val="0"/>
                        </a:spcAft>
                      </a:pPr>
                      <a:r>
                        <a:rPr lang="en-US" sz="1200">
                          <a:effectLst/>
                        </a:rPr>
                        <a:t>Each command within the list is executed asynchronously within a subshell, or in the background.  The shell does not wait for the commands to terminate and returns an exit stats of zero.</a:t>
                      </a:r>
                      <a:endParaRPr lang="en-US" sz="1200" b="1">
                        <a:solidFill>
                          <a:srgbClr val="1F497D"/>
                        </a:solidFill>
                        <a:effectLst/>
                        <a:latin typeface="Arial" panose="020B0604020202020204" pitchFamily="34" charset="0"/>
                        <a:ea typeface="MS Mincho" panose="02020609040205080304" pitchFamily="49" charset="-128"/>
                      </a:endParaRPr>
                    </a:p>
                  </a:txBody>
                  <a:tcPr marL="68580" marR="68580" marT="0" marB="0"/>
                </a:tc>
              </a:tr>
              <a:tr h="0">
                <a:tc>
                  <a:txBody>
                    <a:bodyPr/>
                    <a:lstStyle/>
                    <a:p>
                      <a:pPr marL="0" marR="0">
                        <a:spcBef>
                          <a:spcPts val="0"/>
                        </a:spcBef>
                        <a:spcAft>
                          <a:spcPts val="0"/>
                        </a:spcAft>
                      </a:pPr>
                      <a:r>
                        <a:rPr lang="en-US" sz="1200">
                          <a:effectLst/>
                        </a:rPr>
                        <a:t>&amp;&amp;</a:t>
                      </a:r>
                      <a:endParaRPr lang="en-US" sz="1200" b="1">
                        <a:solidFill>
                          <a:srgbClr val="1F497D"/>
                        </a:solidFill>
                        <a:effectLst/>
                        <a:latin typeface="Arial" panose="020B0604020202020204" pitchFamily="34" charset="0"/>
                        <a:ea typeface="MS Mincho" panose="02020609040205080304" pitchFamily="49" charset="-128"/>
                      </a:endParaRPr>
                    </a:p>
                  </a:txBody>
                  <a:tcPr marL="68580" marR="68580" marT="0" marB="0"/>
                </a:tc>
                <a:tc>
                  <a:txBody>
                    <a:bodyPr/>
                    <a:lstStyle/>
                    <a:p>
                      <a:pPr marL="0" marR="0">
                        <a:spcBef>
                          <a:spcPts val="0"/>
                        </a:spcBef>
                        <a:spcAft>
                          <a:spcPts val="0"/>
                        </a:spcAft>
                      </a:pPr>
                      <a:r>
                        <a:rPr lang="en-US" sz="1200">
                          <a:effectLst/>
                        </a:rPr>
                        <a:t>This is an "AND" list, so if the command on the left side of &amp;&amp; executes successfully, then the command on the right side of &amp;&amp; will execute.  The exit status of the list is based upon the exit status of the last command that is executed.</a:t>
                      </a:r>
                      <a:endParaRPr lang="en-US" sz="1200" b="1">
                        <a:solidFill>
                          <a:srgbClr val="1F497D"/>
                        </a:solidFill>
                        <a:effectLst/>
                        <a:latin typeface="Arial" panose="020B0604020202020204" pitchFamily="34" charset="0"/>
                        <a:ea typeface="MS Mincho" panose="02020609040205080304" pitchFamily="49" charset="-128"/>
                      </a:endParaRPr>
                    </a:p>
                  </a:txBody>
                  <a:tcPr marL="68580" marR="68580" marT="0" marB="0"/>
                </a:tc>
              </a:tr>
              <a:tr h="0">
                <a:tc>
                  <a:txBody>
                    <a:bodyPr/>
                    <a:lstStyle/>
                    <a:p>
                      <a:pPr marL="0" marR="0">
                        <a:spcBef>
                          <a:spcPts val="0"/>
                        </a:spcBef>
                        <a:spcAft>
                          <a:spcPts val="0"/>
                        </a:spcAft>
                      </a:pPr>
                      <a:r>
                        <a:rPr lang="en-US" sz="1200">
                          <a:effectLst/>
                        </a:rPr>
                        <a:t>||</a:t>
                      </a:r>
                      <a:endParaRPr lang="en-US" sz="1200" b="1">
                        <a:solidFill>
                          <a:srgbClr val="1F497D"/>
                        </a:solidFill>
                        <a:effectLst/>
                        <a:latin typeface="Arial" panose="020B0604020202020204" pitchFamily="34" charset="0"/>
                        <a:ea typeface="MS Mincho" panose="02020609040205080304" pitchFamily="49" charset="-128"/>
                      </a:endParaRPr>
                    </a:p>
                  </a:txBody>
                  <a:tcPr marL="68580" marR="68580" marT="0" marB="0"/>
                </a:tc>
                <a:tc>
                  <a:txBody>
                    <a:bodyPr/>
                    <a:lstStyle/>
                    <a:p>
                      <a:pPr marL="0" marR="0">
                        <a:spcBef>
                          <a:spcPts val="0"/>
                        </a:spcBef>
                        <a:spcAft>
                          <a:spcPts val="0"/>
                        </a:spcAft>
                      </a:pPr>
                      <a:r>
                        <a:rPr lang="en-US" sz="1200" dirty="0">
                          <a:effectLst/>
                        </a:rPr>
                        <a:t>This is an "OR" list, so if the command on the left side of || does not execute successfully, then the command on the right side of || is </a:t>
                      </a:r>
                      <a:r>
                        <a:rPr lang="en-US" sz="1200" dirty="0" err="1">
                          <a:effectLst/>
                        </a:rPr>
                        <a:t>exected</a:t>
                      </a:r>
                      <a:r>
                        <a:rPr lang="en-US" sz="1200" dirty="0">
                          <a:effectLst/>
                        </a:rPr>
                        <a:t>.    The exit status of the list is based upon the exit status of the last command that is executed.</a:t>
                      </a:r>
                      <a:endParaRPr lang="en-US" sz="1200" b="1" dirty="0">
                        <a:solidFill>
                          <a:srgbClr val="1F497D"/>
                        </a:solidFill>
                        <a:effectLst/>
                        <a:latin typeface="Arial" panose="020B0604020202020204" pitchFamily="34" charset="0"/>
                        <a:ea typeface="MS Mincho" panose="02020609040205080304" pitchFamily="49" charset="-128"/>
                      </a:endParaRPr>
                    </a:p>
                  </a:txBody>
                  <a:tcPr marL="68580" marR="68580" marT="0" marB="0"/>
                </a:tc>
              </a:tr>
            </a:tbl>
          </a:graphicData>
        </a:graphic>
      </p:graphicFrame>
    </p:spTree>
    <p:extLst>
      <p:ext uri="{BB962C8B-B14F-4D97-AF65-F5344CB8AC3E}">
        <p14:creationId xmlns:p14="http://schemas.microsoft.com/office/powerpoint/2010/main" val="1164981089"/>
      </p:ext>
    </p:extLst>
  </p:cSld>
  <p:clrMapOvr>
    <a:masterClrMapping/>
  </p:clrMapOvr>
  <p:timing>
    <p:tnLst>
      <p:par>
        <p:cTn xmlns:p14="http://schemas.microsoft.com/office/powerpoint/2010/mai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Title 1"/>
          <p:cNvSpPr>
            <a:spLocks noGrp="1"/>
          </p:cNvSpPr>
          <p:nvPr>
            <p:ph type="title" idx="4294967295"/>
          </p:nvPr>
        </p:nvSpPr>
        <p:spPr/>
        <p:txBody>
          <a:bodyPr/>
          <a:lstStyle/>
          <a:p>
            <a:r>
              <a:rPr lang="en-US" dirty="0" smtClean="0">
                <a:latin typeface="Calibri" pitchFamily="34" charset="0"/>
              </a:rPr>
              <a:t>Sequential Lists</a:t>
            </a:r>
          </a:p>
        </p:txBody>
      </p:sp>
      <p:sp>
        <p:nvSpPr>
          <p:cNvPr id="107523" name="Content Placeholder 2"/>
          <p:cNvSpPr>
            <a:spLocks noGrp="1"/>
          </p:cNvSpPr>
          <p:nvPr>
            <p:ph idx="4294967295"/>
          </p:nvPr>
        </p:nvSpPr>
        <p:spPr>
          <a:xfrm>
            <a:off x="457200" y="1428750"/>
            <a:ext cx="8229600" cy="4525963"/>
          </a:xfrm>
        </p:spPr>
        <p:txBody>
          <a:bodyPr/>
          <a:lstStyle/>
          <a:p>
            <a:r>
              <a:rPr lang="en-US" dirty="0" smtClean="0">
                <a:latin typeface="Calibri" pitchFamily="34" charset="0"/>
              </a:rPr>
              <a:t>If you want your commands to execute in series, one after another, then a sequential list of commands can be constructed separated by the ";".</a:t>
            </a:r>
          </a:p>
          <a:p>
            <a:pPr marL="0" indent="0">
              <a:buNone/>
            </a:pPr>
            <a:endParaRPr lang="en-US" dirty="0" smtClean="0">
              <a:latin typeface="Calibri" pitchFamily="34" charset="0"/>
            </a:endParaRPr>
          </a:p>
          <a:p>
            <a:pPr marL="0" indent="0">
              <a:buNone/>
            </a:pPr>
            <a:endParaRPr lang="en-US" dirty="0" smtClean="0">
              <a:latin typeface="Calibri" pitchFamily="34" charset="0"/>
            </a:endParaRPr>
          </a:p>
          <a:p>
            <a:endParaRPr lang="en-US" dirty="0" smtClean="0">
              <a:latin typeface="Calibri" pitchFamily="34" charset="0"/>
            </a:endParaRPr>
          </a:p>
          <a:p>
            <a:endParaRPr lang="en-US" dirty="0" smtClean="0">
              <a:latin typeface="Calibri" pitchFamily="34" charset="0"/>
            </a:endParaRPr>
          </a:p>
        </p:txBody>
      </p:sp>
      <p:pic>
        <p:nvPicPr>
          <p:cNvPr id="3" name="Picture 2"/>
          <p:cNvPicPr>
            <a:picLocks noChangeAspect="1"/>
          </p:cNvPicPr>
          <p:nvPr/>
        </p:nvPicPr>
        <p:blipFill>
          <a:blip r:embed="rId2"/>
          <a:stretch>
            <a:fillRect/>
          </a:stretch>
        </p:blipFill>
        <p:spPr>
          <a:xfrm>
            <a:off x="902351" y="3599858"/>
            <a:ext cx="7339297" cy="2354855"/>
          </a:xfrm>
          <a:prstGeom prst="rect">
            <a:avLst/>
          </a:prstGeom>
        </p:spPr>
      </p:pic>
    </p:spTree>
    <p:extLst>
      <p:ext uri="{BB962C8B-B14F-4D97-AF65-F5344CB8AC3E}">
        <p14:creationId xmlns:p14="http://schemas.microsoft.com/office/powerpoint/2010/main" val="2975655667"/>
      </p:ext>
    </p:extLst>
  </p:cSld>
  <p:clrMapOvr>
    <a:masterClrMapping/>
  </p:clrMapOvr>
  <p:timing>
    <p:tnLst>
      <p:par>
        <p:cTn xmlns:p14="http://schemas.microsoft.com/office/powerpoint/2010/mai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Title 1"/>
          <p:cNvSpPr>
            <a:spLocks noGrp="1"/>
          </p:cNvSpPr>
          <p:nvPr>
            <p:ph type="title" idx="4294967295"/>
          </p:nvPr>
        </p:nvSpPr>
        <p:spPr/>
        <p:txBody>
          <a:bodyPr/>
          <a:lstStyle/>
          <a:p>
            <a:r>
              <a:rPr lang="en-US" dirty="0" smtClean="0">
                <a:latin typeface="Calibri" pitchFamily="34" charset="0"/>
              </a:rPr>
              <a:t>Background Lists</a:t>
            </a:r>
          </a:p>
        </p:txBody>
      </p:sp>
      <p:sp>
        <p:nvSpPr>
          <p:cNvPr id="107523" name="Content Placeholder 2"/>
          <p:cNvSpPr>
            <a:spLocks noGrp="1"/>
          </p:cNvSpPr>
          <p:nvPr>
            <p:ph idx="4294967295"/>
          </p:nvPr>
        </p:nvSpPr>
        <p:spPr>
          <a:xfrm>
            <a:off x="457200" y="1428750"/>
            <a:ext cx="8229600" cy="4525963"/>
          </a:xfrm>
        </p:spPr>
        <p:txBody>
          <a:bodyPr/>
          <a:lstStyle/>
          <a:p>
            <a:r>
              <a:rPr lang="en-US" dirty="0" smtClean="0">
                <a:latin typeface="Calibri" pitchFamily="34" charset="0"/>
              </a:rPr>
              <a:t>If you want your commands to execute in the background asynchronously, then a list of commands to run in the background can be constructed separated by the "&amp;".</a:t>
            </a:r>
          </a:p>
          <a:p>
            <a:pPr marL="0" indent="0">
              <a:buNone/>
            </a:pPr>
            <a:endParaRPr lang="en-US" dirty="0" smtClean="0">
              <a:latin typeface="Calibri" pitchFamily="34" charset="0"/>
            </a:endParaRPr>
          </a:p>
          <a:p>
            <a:pPr marL="0" indent="0">
              <a:buNone/>
            </a:pPr>
            <a:endParaRPr lang="en-US" dirty="0" smtClean="0">
              <a:latin typeface="Calibri" pitchFamily="34" charset="0"/>
            </a:endParaRPr>
          </a:p>
          <a:p>
            <a:endParaRPr lang="en-US" dirty="0" smtClean="0">
              <a:latin typeface="Calibri" pitchFamily="34" charset="0"/>
            </a:endParaRPr>
          </a:p>
          <a:p>
            <a:endParaRPr lang="en-US" dirty="0" smtClean="0">
              <a:latin typeface="Calibri" pitchFamily="34" charset="0"/>
            </a:endParaRPr>
          </a:p>
        </p:txBody>
      </p:sp>
      <p:pic>
        <p:nvPicPr>
          <p:cNvPr id="2" name="Picture 1"/>
          <p:cNvPicPr>
            <a:picLocks noChangeAspect="1"/>
          </p:cNvPicPr>
          <p:nvPr/>
        </p:nvPicPr>
        <p:blipFill>
          <a:blip r:embed="rId2"/>
          <a:stretch>
            <a:fillRect/>
          </a:stretch>
        </p:blipFill>
        <p:spPr>
          <a:xfrm>
            <a:off x="890303" y="3429000"/>
            <a:ext cx="7107285" cy="2305750"/>
          </a:xfrm>
          <a:prstGeom prst="rect">
            <a:avLst/>
          </a:prstGeom>
        </p:spPr>
      </p:pic>
    </p:spTree>
    <p:extLst>
      <p:ext uri="{BB962C8B-B14F-4D97-AF65-F5344CB8AC3E}">
        <p14:creationId xmlns:p14="http://schemas.microsoft.com/office/powerpoint/2010/main" val="1276967229"/>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Title 1"/>
          <p:cNvSpPr>
            <a:spLocks noGrp="1"/>
          </p:cNvSpPr>
          <p:nvPr>
            <p:ph type="title" idx="4294967295"/>
          </p:nvPr>
        </p:nvSpPr>
        <p:spPr/>
        <p:txBody>
          <a:bodyPr/>
          <a:lstStyle/>
          <a:p>
            <a:r>
              <a:rPr lang="en-US" dirty="0">
                <a:latin typeface="Calibri" pitchFamily="34" charset="0"/>
              </a:rPr>
              <a:t>Shell Variables</a:t>
            </a:r>
            <a:endParaRPr lang="en-US" dirty="0" smtClean="0">
              <a:latin typeface="Calibri" pitchFamily="34" charset="0"/>
            </a:endParaRPr>
          </a:p>
        </p:txBody>
      </p:sp>
      <p:sp>
        <p:nvSpPr>
          <p:cNvPr id="93187" name="Content Placeholder 2"/>
          <p:cNvSpPr>
            <a:spLocks noGrp="1"/>
          </p:cNvSpPr>
          <p:nvPr>
            <p:ph idx="4294967295"/>
          </p:nvPr>
        </p:nvSpPr>
        <p:spPr>
          <a:xfrm>
            <a:off x="457200" y="1395480"/>
            <a:ext cx="8229600" cy="4525963"/>
          </a:xfrm>
        </p:spPr>
        <p:txBody>
          <a:bodyPr/>
          <a:lstStyle/>
          <a:p>
            <a:r>
              <a:rPr lang="en-US" dirty="0" smtClean="0">
                <a:latin typeface="Calibri" pitchFamily="34" charset="0"/>
              </a:rPr>
              <a:t>Assigned value by typing name of variable followed by “=“ and then the value</a:t>
            </a:r>
          </a:p>
          <a:p>
            <a:r>
              <a:rPr lang="en-US" dirty="0" smtClean="0">
                <a:latin typeface="Calibri" pitchFamily="34" charset="0"/>
              </a:rPr>
              <a:t>Variable names must start with a letter or underscore, and contain only letters numbers or underscore characters</a:t>
            </a:r>
          </a:p>
          <a:p>
            <a:r>
              <a:rPr lang="en-US" dirty="0" smtClean="0">
                <a:latin typeface="Calibri" pitchFamily="34" charset="0"/>
              </a:rPr>
              <a:t>Values which contain spaces or other characters which may be expanded by the shell should be single or double quoted to prevent unwanted expansion</a:t>
            </a:r>
          </a:p>
        </p:txBody>
      </p:sp>
    </p:spTree>
  </p:cSld>
  <p:clrMapOvr>
    <a:masterClrMapping/>
  </p:clrMapOvr>
  <p:timing>
    <p:tnLst>
      <p:par>
        <p:cTn xmlns:p14="http://schemas.microsoft.com/office/powerpoint/2010/mai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Title 1"/>
          <p:cNvSpPr>
            <a:spLocks noGrp="1"/>
          </p:cNvSpPr>
          <p:nvPr>
            <p:ph type="title" idx="4294967295"/>
          </p:nvPr>
        </p:nvSpPr>
        <p:spPr/>
        <p:txBody>
          <a:bodyPr/>
          <a:lstStyle/>
          <a:p>
            <a:r>
              <a:rPr lang="en-US" dirty="0" smtClean="0">
                <a:latin typeface="Calibri" pitchFamily="34" charset="0"/>
              </a:rPr>
              <a:t>Background Lists</a:t>
            </a:r>
          </a:p>
        </p:txBody>
      </p:sp>
      <p:sp>
        <p:nvSpPr>
          <p:cNvPr id="107523" name="Content Placeholder 2"/>
          <p:cNvSpPr>
            <a:spLocks noGrp="1"/>
          </p:cNvSpPr>
          <p:nvPr>
            <p:ph idx="4294967295"/>
          </p:nvPr>
        </p:nvSpPr>
        <p:spPr>
          <a:xfrm>
            <a:off x="457200" y="1428750"/>
            <a:ext cx="8229600" cy="4525963"/>
          </a:xfrm>
        </p:spPr>
        <p:txBody>
          <a:bodyPr/>
          <a:lstStyle/>
          <a:p>
            <a:r>
              <a:rPr lang="en-US" dirty="0" smtClean="0">
                <a:latin typeface="Calibri" pitchFamily="34" charset="0"/>
              </a:rPr>
              <a:t>Commands that may run for a long time are especially appropriate for background lists</a:t>
            </a:r>
          </a:p>
          <a:p>
            <a:r>
              <a:rPr lang="en-US" dirty="0" smtClean="0">
                <a:latin typeface="Calibri" pitchFamily="34" charset="0"/>
              </a:rPr>
              <a:t>For each background command that is executed, a job number in square brackets and a process identifier (PID) are reported</a:t>
            </a:r>
          </a:p>
          <a:p>
            <a:r>
              <a:rPr lang="en-US" dirty="0" smtClean="0">
                <a:latin typeface="Calibri" pitchFamily="34" charset="0"/>
              </a:rPr>
              <a:t>The job number and PID can be used to send signals to control the command while it runs by commands like kill </a:t>
            </a:r>
          </a:p>
          <a:p>
            <a:pPr marL="0" indent="0">
              <a:buNone/>
            </a:pPr>
            <a:endParaRPr lang="en-US" dirty="0" smtClean="0">
              <a:latin typeface="Calibri" pitchFamily="34" charset="0"/>
            </a:endParaRPr>
          </a:p>
          <a:p>
            <a:pPr marL="0" indent="0">
              <a:buNone/>
            </a:pPr>
            <a:endParaRPr lang="en-US" dirty="0" smtClean="0">
              <a:latin typeface="Calibri" pitchFamily="34" charset="0"/>
            </a:endParaRPr>
          </a:p>
          <a:p>
            <a:endParaRPr lang="en-US" dirty="0" smtClean="0">
              <a:latin typeface="Calibri" pitchFamily="34" charset="0"/>
            </a:endParaRPr>
          </a:p>
          <a:p>
            <a:endParaRPr lang="en-US" dirty="0" smtClean="0">
              <a:latin typeface="Calibri" pitchFamily="34" charset="0"/>
            </a:endParaRPr>
          </a:p>
        </p:txBody>
      </p:sp>
    </p:spTree>
    <p:extLst>
      <p:ext uri="{BB962C8B-B14F-4D97-AF65-F5344CB8AC3E}">
        <p14:creationId xmlns:p14="http://schemas.microsoft.com/office/powerpoint/2010/main" val="31226818"/>
      </p:ext>
    </p:extLst>
  </p:cSld>
  <p:clrMapOvr>
    <a:masterClrMapping/>
  </p:clrMapOvr>
  <p:timing>
    <p:tnLst>
      <p:par>
        <p:cTn xmlns:p14="http://schemas.microsoft.com/office/powerpoint/2010/mai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Title 1"/>
          <p:cNvSpPr>
            <a:spLocks noGrp="1"/>
          </p:cNvSpPr>
          <p:nvPr>
            <p:ph type="title" idx="4294967295"/>
          </p:nvPr>
        </p:nvSpPr>
        <p:spPr/>
        <p:txBody>
          <a:bodyPr/>
          <a:lstStyle/>
          <a:p>
            <a:r>
              <a:rPr lang="en-US" dirty="0" smtClean="0">
                <a:latin typeface="Calibri" pitchFamily="34" charset="0"/>
              </a:rPr>
              <a:t>AND Lists</a:t>
            </a:r>
          </a:p>
        </p:txBody>
      </p:sp>
      <p:sp>
        <p:nvSpPr>
          <p:cNvPr id="107523" name="Content Placeholder 2"/>
          <p:cNvSpPr>
            <a:spLocks noGrp="1"/>
          </p:cNvSpPr>
          <p:nvPr>
            <p:ph idx="4294967295"/>
          </p:nvPr>
        </p:nvSpPr>
        <p:spPr>
          <a:xfrm>
            <a:off x="457200" y="1428750"/>
            <a:ext cx="8229600" cy="4525963"/>
          </a:xfrm>
        </p:spPr>
        <p:txBody>
          <a:bodyPr/>
          <a:lstStyle/>
          <a:p>
            <a:r>
              <a:rPr lang="en-US" dirty="0" smtClean="0">
                <a:latin typeface="Calibri" pitchFamily="34" charset="0"/>
              </a:rPr>
              <a:t>AND lists are formed by a chain of commands separated by &amp;&amp;</a:t>
            </a:r>
          </a:p>
          <a:p>
            <a:r>
              <a:rPr lang="en-US" dirty="0" smtClean="0">
                <a:latin typeface="Calibri" pitchFamily="34" charset="0"/>
              </a:rPr>
              <a:t>If the command of the left side of the &amp;&amp; executes successfully, then the command on the right side will execute, otherwise execution stops</a:t>
            </a:r>
          </a:p>
          <a:p>
            <a:pPr marL="0" indent="0">
              <a:buNone/>
            </a:pPr>
            <a:endParaRPr lang="en-US" dirty="0" smtClean="0">
              <a:latin typeface="Calibri" pitchFamily="34" charset="0"/>
            </a:endParaRPr>
          </a:p>
          <a:p>
            <a:pPr marL="0" indent="0">
              <a:buNone/>
            </a:pPr>
            <a:endParaRPr lang="en-US" dirty="0" smtClean="0">
              <a:latin typeface="Calibri" pitchFamily="34" charset="0"/>
            </a:endParaRPr>
          </a:p>
          <a:p>
            <a:endParaRPr lang="en-US" dirty="0" smtClean="0">
              <a:latin typeface="Calibri" pitchFamily="34" charset="0"/>
            </a:endParaRPr>
          </a:p>
          <a:p>
            <a:endParaRPr lang="en-US" dirty="0" smtClean="0">
              <a:latin typeface="Calibri" pitchFamily="34" charset="0"/>
            </a:endParaRPr>
          </a:p>
        </p:txBody>
      </p:sp>
      <p:pic>
        <p:nvPicPr>
          <p:cNvPr id="2" name="Picture 1"/>
          <p:cNvPicPr>
            <a:picLocks noChangeAspect="1"/>
          </p:cNvPicPr>
          <p:nvPr/>
        </p:nvPicPr>
        <p:blipFill>
          <a:blip r:embed="rId2"/>
          <a:stretch>
            <a:fillRect/>
          </a:stretch>
        </p:blipFill>
        <p:spPr>
          <a:xfrm>
            <a:off x="719918" y="4497151"/>
            <a:ext cx="7921693" cy="1221261"/>
          </a:xfrm>
          <a:prstGeom prst="rect">
            <a:avLst/>
          </a:prstGeom>
        </p:spPr>
      </p:pic>
    </p:spTree>
    <p:extLst>
      <p:ext uri="{BB962C8B-B14F-4D97-AF65-F5344CB8AC3E}">
        <p14:creationId xmlns:p14="http://schemas.microsoft.com/office/powerpoint/2010/main" val="4254614671"/>
      </p:ext>
    </p:extLst>
  </p:cSld>
  <p:clrMapOvr>
    <a:masterClrMapping/>
  </p:clrMapOvr>
  <p:timing>
    <p:tnLst>
      <p:par>
        <p:cTn xmlns:p14="http://schemas.microsoft.com/office/powerpoint/2010/mai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Title 1"/>
          <p:cNvSpPr>
            <a:spLocks noGrp="1"/>
          </p:cNvSpPr>
          <p:nvPr>
            <p:ph type="title" idx="4294967295"/>
          </p:nvPr>
        </p:nvSpPr>
        <p:spPr/>
        <p:txBody>
          <a:bodyPr/>
          <a:lstStyle/>
          <a:p>
            <a:r>
              <a:rPr lang="en-US" dirty="0" smtClean="0">
                <a:latin typeface="Calibri" pitchFamily="34" charset="0"/>
              </a:rPr>
              <a:t>OR Lists</a:t>
            </a:r>
          </a:p>
        </p:txBody>
      </p:sp>
      <p:sp>
        <p:nvSpPr>
          <p:cNvPr id="107523" name="Content Placeholder 2"/>
          <p:cNvSpPr>
            <a:spLocks noGrp="1"/>
          </p:cNvSpPr>
          <p:nvPr>
            <p:ph idx="4294967295"/>
          </p:nvPr>
        </p:nvSpPr>
        <p:spPr>
          <a:xfrm>
            <a:off x="457200" y="1428750"/>
            <a:ext cx="8229600" cy="4525963"/>
          </a:xfrm>
        </p:spPr>
        <p:txBody>
          <a:bodyPr/>
          <a:lstStyle/>
          <a:p>
            <a:r>
              <a:rPr lang="en-US" dirty="0" smtClean="0">
                <a:latin typeface="Calibri" pitchFamily="34" charset="0"/>
              </a:rPr>
              <a:t>OR lists are formed by a chain of commands separated by ||</a:t>
            </a:r>
          </a:p>
          <a:p>
            <a:r>
              <a:rPr lang="en-US" dirty="0" smtClean="0">
                <a:latin typeface="Calibri" pitchFamily="34" charset="0"/>
              </a:rPr>
              <a:t>If the command of the left side of the || executes unsuccessfully, then the command on the right side will execute, otherwise execution stops</a:t>
            </a:r>
          </a:p>
          <a:p>
            <a:pPr marL="0" indent="0">
              <a:buNone/>
            </a:pPr>
            <a:endParaRPr lang="en-US" dirty="0" smtClean="0">
              <a:latin typeface="Calibri" pitchFamily="34" charset="0"/>
            </a:endParaRPr>
          </a:p>
          <a:p>
            <a:pPr marL="0" indent="0">
              <a:buNone/>
            </a:pPr>
            <a:endParaRPr lang="en-US" dirty="0" smtClean="0">
              <a:latin typeface="Calibri" pitchFamily="34" charset="0"/>
            </a:endParaRPr>
          </a:p>
          <a:p>
            <a:endParaRPr lang="en-US" dirty="0" smtClean="0">
              <a:latin typeface="Calibri" pitchFamily="34" charset="0"/>
            </a:endParaRPr>
          </a:p>
          <a:p>
            <a:endParaRPr lang="en-US" dirty="0" smtClean="0">
              <a:latin typeface="Calibri" pitchFamily="34" charset="0"/>
            </a:endParaRPr>
          </a:p>
        </p:txBody>
      </p:sp>
      <p:pic>
        <p:nvPicPr>
          <p:cNvPr id="3" name="Picture 2"/>
          <p:cNvPicPr>
            <a:picLocks noChangeAspect="1"/>
          </p:cNvPicPr>
          <p:nvPr/>
        </p:nvPicPr>
        <p:blipFill>
          <a:blip r:embed="rId2"/>
          <a:stretch>
            <a:fillRect/>
          </a:stretch>
        </p:blipFill>
        <p:spPr>
          <a:xfrm>
            <a:off x="783777" y="4533331"/>
            <a:ext cx="7793839" cy="1212375"/>
          </a:xfrm>
          <a:prstGeom prst="rect">
            <a:avLst/>
          </a:prstGeom>
        </p:spPr>
      </p:pic>
    </p:spTree>
    <p:extLst>
      <p:ext uri="{BB962C8B-B14F-4D97-AF65-F5344CB8AC3E}">
        <p14:creationId xmlns:p14="http://schemas.microsoft.com/office/powerpoint/2010/main" val="3487979745"/>
      </p:ext>
    </p:extLst>
  </p:cSld>
  <p:clrMapOvr>
    <a:masterClrMapping/>
  </p:clrMapOvr>
  <p:timing>
    <p:tnLst>
      <p:par>
        <p:cTn xmlns:p14="http://schemas.microsoft.com/office/powerpoint/2010/mai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Title 1"/>
          <p:cNvSpPr>
            <a:spLocks noGrp="1"/>
          </p:cNvSpPr>
          <p:nvPr>
            <p:ph type="title" idx="4294967295"/>
          </p:nvPr>
        </p:nvSpPr>
        <p:spPr/>
        <p:txBody>
          <a:bodyPr/>
          <a:lstStyle/>
          <a:p>
            <a:r>
              <a:rPr lang="en-US" dirty="0" smtClean="0">
                <a:latin typeface="Calibri" pitchFamily="34" charset="0"/>
              </a:rPr>
              <a:t>Hybrid Lists</a:t>
            </a:r>
          </a:p>
        </p:txBody>
      </p:sp>
      <p:sp>
        <p:nvSpPr>
          <p:cNvPr id="107523" name="Content Placeholder 2"/>
          <p:cNvSpPr>
            <a:spLocks noGrp="1"/>
          </p:cNvSpPr>
          <p:nvPr>
            <p:ph idx="4294967295"/>
          </p:nvPr>
        </p:nvSpPr>
        <p:spPr>
          <a:xfrm>
            <a:off x="457200" y="1428750"/>
            <a:ext cx="8229600" cy="4525963"/>
          </a:xfrm>
        </p:spPr>
        <p:txBody>
          <a:bodyPr/>
          <a:lstStyle/>
          <a:p>
            <a:r>
              <a:rPr lang="en-US" dirty="0" smtClean="0">
                <a:latin typeface="Calibri" pitchFamily="34" charset="0"/>
              </a:rPr>
              <a:t>Hybrid lists are lists that mix the list operators</a:t>
            </a:r>
          </a:p>
          <a:p>
            <a:r>
              <a:rPr lang="en-US" dirty="0" smtClean="0">
                <a:latin typeface="Calibri" pitchFamily="34" charset="0"/>
              </a:rPr>
              <a:t>Powerful combinations can be created by using hybrid lists, like these AND/OR examples that act like if/then/else statements:</a:t>
            </a:r>
          </a:p>
          <a:p>
            <a:pPr marL="0" indent="0">
              <a:buNone/>
            </a:pPr>
            <a:endParaRPr lang="en-US" dirty="0" smtClean="0">
              <a:latin typeface="Calibri" pitchFamily="34" charset="0"/>
            </a:endParaRPr>
          </a:p>
          <a:p>
            <a:pPr marL="0" indent="0">
              <a:buNone/>
            </a:pPr>
            <a:endParaRPr lang="en-US" dirty="0" smtClean="0">
              <a:latin typeface="Calibri" pitchFamily="34" charset="0"/>
            </a:endParaRPr>
          </a:p>
          <a:p>
            <a:endParaRPr lang="en-US" dirty="0" smtClean="0">
              <a:latin typeface="Calibri" pitchFamily="34" charset="0"/>
            </a:endParaRPr>
          </a:p>
          <a:p>
            <a:endParaRPr lang="en-US" dirty="0" smtClean="0">
              <a:latin typeface="Calibri" pitchFamily="34" charset="0"/>
            </a:endParaRPr>
          </a:p>
        </p:txBody>
      </p:sp>
      <p:pic>
        <p:nvPicPr>
          <p:cNvPr id="2" name="Picture 1"/>
          <p:cNvPicPr>
            <a:picLocks noChangeAspect="1"/>
          </p:cNvPicPr>
          <p:nvPr/>
        </p:nvPicPr>
        <p:blipFill>
          <a:blip r:embed="rId2"/>
          <a:stretch>
            <a:fillRect/>
          </a:stretch>
        </p:blipFill>
        <p:spPr>
          <a:xfrm>
            <a:off x="179836" y="3684257"/>
            <a:ext cx="8837208" cy="1542838"/>
          </a:xfrm>
          <a:prstGeom prst="rect">
            <a:avLst/>
          </a:prstGeom>
        </p:spPr>
      </p:pic>
    </p:spTree>
    <p:extLst>
      <p:ext uri="{BB962C8B-B14F-4D97-AF65-F5344CB8AC3E}">
        <p14:creationId xmlns:p14="http://schemas.microsoft.com/office/powerpoint/2010/main" val="2991265681"/>
      </p:ext>
    </p:extLst>
  </p:cSld>
  <p:clrMapOvr>
    <a:masterClrMapping/>
  </p:clrMapOvr>
  <p:timing>
    <p:tnLst>
      <p:par>
        <p:cTn xmlns:p14="http://schemas.microsoft.com/office/powerpoint/2010/mai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Title 1"/>
          <p:cNvSpPr>
            <a:spLocks noGrp="1"/>
          </p:cNvSpPr>
          <p:nvPr>
            <p:ph type="title" idx="4294967295"/>
          </p:nvPr>
        </p:nvSpPr>
        <p:spPr/>
        <p:txBody>
          <a:bodyPr/>
          <a:lstStyle/>
          <a:p>
            <a:r>
              <a:rPr lang="en-US" dirty="0" smtClean="0">
                <a:latin typeface="Calibri" pitchFamily="34" charset="0"/>
              </a:rPr>
              <a:t>Initialization Files</a:t>
            </a:r>
          </a:p>
        </p:txBody>
      </p:sp>
      <p:sp>
        <p:nvSpPr>
          <p:cNvPr id="107523" name="Content Placeholder 2"/>
          <p:cNvSpPr>
            <a:spLocks noGrp="1"/>
          </p:cNvSpPr>
          <p:nvPr>
            <p:ph idx="4294967295"/>
          </p:nvPr>
        </p:nvSpPr>
        <p:spPr>
          <a:xfrm>
            <a:off x="457200" y="1428750"/>
            <a:ext cx="8229600" cy="4525963"/>
          </a:xfrm>
        </p:spPr>
        <p:txBody>
          <a:bodyPr/>
          <a:lstStyle/>
          <a:p>
            <a:r>
              <a:rPr lang="en-US" dirty="0" smtClean="0">
                <a:latin typeface="Calibri" pitchFamily="34" charset="0"/>
              </a:rPr>
              <a:t>Initialization files are used to set the initial state of the shell's variables, aliases, and functions</a:t>
            </a:r>
          </a:p>
          <a:p>
            <a:r>
              <a:rPr lang="en-US" dirty="0" smtClean="0">
                <a:latin typeface="Calibri" pitchFamily="34" charset="0"/>
              </a:rPr>
              <a:t>Global initialization files reside in the /</a:t>
            </a:r>
            <a:r>
              <a:rPr lang="en-US" dirty="0" err="1" smtClean="0">
                <a:latin typeface="Calibri" pitchFamily="34" charset="0"/>
              </a:rPr>
              <a:t>etc</a:t>
            </a:r>
            <a:r>
              <a:rPr lang="en-US" dirty="0" smtClean="0">
                <a:latin typeface="Calibri" pitchFamily="34" charset="0"/>
              </a:rPr>
              <a:t>/ directory, affect all users, and can only be modified by an administrator</a:t>
            </a:r>
          </a:p>
          <a:p>
            <a:r>
              <a:rPr lang="en-US" dirty="0" smtClean="0">
                <a:latin typeface="Calibri" pitchFamily="34" charset="0"/>
              </a:rPr>
              <a:t>Local initialization files reside in the user's home directory (~), affect only the user, and can be modified by the user</a:t>
            </a:r>
          </a:p>
          <a:p>
            <a:pPr marL="0" indent="0">
              <a:buNone/>
            </a:pPr>
            <a:endParaRPr lang="en-US" dirty="0" smtClean="0">
              <a:latin typeface="Calibri" pitchFamily="34" charset="0"/>
            </a:endParaRPr>
          </a:p>
          <a:p>
            <a:pPr marL="0" indent="0">
              <a:buNone/>
            </a:pPr>
            <a:endParaRPr lang="en-US" dirty="0" smtClean="0">
              <a:latin typeface="Calibri" pitchFamily="34" charset="0"/>
            </a:endParaRPr>
          </a:p>
          <a:p>
            <a:endParaRPr lang="en-US" dirty="0" smtClean="0">
              <a:latin typeface="Calibri" pitchFamily="34" charset="0"/>
            </a:endParaRPr>
          </a:p>
          <a:p>
            <a:endParaRPr lang="en-US" dirty="0" smtClean="0">
              <a:latin typeface="Calibri" pitchFamily="34" charset="0"/>
            </a:endParaRPr>
          </a:p>
        </p:txBody>
      </p:sp>
    </p:spTree>
    <p:extLst>
      <p:ext uri="{BB962C8B-B14F-4D97-AF65-F5344CB8AC3E}">
        <p14:creationId xmlns:p14="http://schemas.microsoft.com/office/powerpoint/2010/main" val="2966059388"/>
      </p:ext>
    </p:extLst>
  </p:cSld>
  <p:clrMapOvr>
    <a:masterClrMapping/>
  </p:clrMapOvr>
  <p:timing>
    <p:tnLst>
      <p:par>
        <p:cTn xmlns:p14="http://schemas.microsoft.com/office/powerpoint/2010/mai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Title 1"/>
          <p:cNvSpPr>
            <a:spLocks noGrp="1"/>
          </p:cNvSpPr>
          <p:nvPr>
            <p:ph type="title" idx="4294967295"/>
          </p:nvPr>
        </p:nvSpPr>
        <p:spPr/>
        <p:txBody>
          <a:bodyPr/>
          <a:lstStyle/>
          <a:p>
            <a:r>
              <a:rPr lang="en-US" dirty="0" smtClean="0">
                <a:latin typeface="Calibri" pitchFamily="34" charset="0"/>
              </a:rPr>
              <a:t>Bash Initialization Files</a:t>
            </a:r>
          </a:p>
        </p:txBody>
      </p:sp>
      <p:sp>
        <p:nvSpPr>
          <p:cNvPr id="107523" name="Content Placeholder 2"/>
          <p:cNvSpPr>
            <a:spLocks noGrp="1"/>
          </p:cNvSpPr>
          <p:nvPr>
            <p:ph idx="4294967295"/>
          </p:nvPr>
        </p:nvSpPr>
        <p:spPr>
          <a:xfrm>
            <a:off x="457200" y="1428750"/>
            <a:ext cx="8229600" cy="4525963"/>
          </a:xfrm>
        </p:spPr>
        <p:txBody>
          <a:bodyPr/>
          <a:lstStyle/>
          <a:p>
            <a:r>
              <a:rPr lang="en-US" dirty="0" smtClean="0">
                <a:latin typeface="Calibri" pitchFamily="34" charset="0"/>
              </a:rPr>
              <a:t>Each shell uses different initialization files</a:t>
            </a:r>
          </a:p>
          <a:p>
            <a:r>
              <a:rPr lang="en-US" dirty="0" smtClean="0">
                <a:latin typeface="Calibri" pitchFamily="34" charset="0"/>
              </a:rPr>
              <a:t>Different initialization files may be used </a:t>
            </a:r>
          </a:p>
          <a:p>
            <a:pPr lvl="1"/>
            <a:r>
              <a:rPr lang="en-US" dirty="0" smtClean="0">
                <a:latin typeface="Calibri" pitchFamily="34" charset="0"/>
              </a:rPr>
              <a:t>Login shell - when the login process starts a new shell</a:t>
            </a:r>
          </a:p>
          <a:p>
            <a:pPr lvl="1"/>
            <a:r>
              <a:rPr lang="en-US" dirty="0" smtClean="0">
                <a:latin typeface="Calibri" pitchFamily="34" charset="0"/>
              </a:rPr>
              <a:t>Interactive shell - when the user opens a new terminal or executes bash</a:t>
            </a:r>
          </a:p>
          <a:p>
            <a:pPr marL="0" indent="0">
              <a:buNone/>
            </a:pPr>
            <a:endParaRPr lang="en-US" dirty="0" smtClean="0">
              <a:latin typeface="Calibri" pitchFamily="34" charset="0"/>
            </a:endParaRPr>
          </a:p>
          <a:p>
            <a:pPr marL="0" indent="0">
              <a:buNone/>
            </a:pPr>
            <a:endParaRPr lang="en-US" dirty="0" smtClean="0">
              <a:latin typeface="Calibri" pitchFamily="34" charset="0"/>
            </a:endParaRPr>
          </a:p>
          <a:p>
            <a:endParaRPr lang="en-US" dirty="0" smtClean="0">
              <a:latin typeface="Calibri" pitchFamily="34" charset="0"/>
            </a:endParaRPr>
          </a:p>
          <a:p>
            <a:endParaRPr lang="en-US" dirty="0" smtClean="0">
              <a:latin typeface="Calibri" pitchFamily="34" charset="0"/>
            </a:endParaRPr>
          </a:p>
        </p:txBody>
      </p:sp>
    </p:spTree>
    <p:extLst>
      <p:ext uri="{BB962C8B-B14F-4D97-AF65-F5344CB8AC3E}">
        <p14:creationId xmlns:p14="http://schemas.microsoft.com/office/powerpoint/2010/main" val="4039641162"/>
      </p:ext>
    </p:extLst>
  </p:cSld>
  <p:clrMapOvr>
    <a:masterClrMapping/>
  </p:clrMapOvr>
  <p:timing>
    <p:tnLst>
      <p:par>
        <p:cTn xmlns:p14="http://schemas.microsoft.com/office/powerpoint/2010/mai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Calibri" pitchFamily="34" charset="0"/>
              </a:rPr>
              <a:t>Bash Initialization Files</a:t>
            </a:r>
            <a:endParaRPr lang="en-US" dirty="0"/>
          </a:p>
        </p:txBody>
      </p:sp>
      <p:sp>
        <p:nvSpPr>
          <p:cNvPr id="3" name="Text Placeholder 2"/>
          <p:cNvSpPr>
            <a:spLocks noGrp="1"/>
          </p:cNvSpPr>
          <p:nvPr>
            <p:ph type="body" idx="1"/>
          </p:nvPr>
        </p:nvSpPr>
        <p:spPr/>
        <p:txBody>
          <a:bodyPr/>
          <a:lstStyle/>
          <a:p>
            <a:endParaRPr lang="en-US" dirty="0"/>
          </a:p>
        </p:txBody>
      </p:sp>
      <p:sp>
        <p:nvSpPr>
          <p:cNvPr id="6" name="Content Placeholder 5"/>
          <p:cNvSpPr>
            <a:spLocks noGrp="1"/>
          </p:cNvSpPr>
          <p:nvPr>
            <p:ph sz="quarter" idx="4"/>
          </p:nvPr>
        </p:nvSpPr>
        <p:spPr/>
        <p:txBody>
          <a:bodyPr/>
          <a:lstStyle/>
          <a:p>
            <a:endParaRPr lang="en-US" dirty="0"/>
          </a:p>
        </p:txBody>
      </p:sp>
      <p:sp>
        <p:nvSpPr>
          <p:cNvPr id="8" name="Content Placeholder 7"/>
          <p:cNvSpPr>
            <a:spLocks noGrp="1"/>
          </p:cNvSpPr>
          <p:nvPr>
            <p:ph sz="half" idx="2"/>
          </p:nvPr>
        </p:nvSpPr>
        <p:spPr/>
        <p:txBody>
          <a:bodyPr/>
          <a:lstStyle/>
          <a:p>
            <a:pPr marL="0" indent="0">
              <a:buNone/>
            </a:pPr>
            <a:endParaRPr lang="en-US"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98144" y="1424250"/>
            <a:ext cx="3969028" cy="4485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5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45025" y="1424249"/>
            <a:ext cx="4014630" cy="4485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222458126"/>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Calibri" pitchFamily="34" charset="0"/>
              </a:rPr>
              <a:t>Bash Initialization Files</a:t>
            </a:r>
            <a:endParaRPr lang="en-US" dirty="0"/>
          </a:p>
        </p:txBody>
      </p:sp>
      <p:sp>
        <p:nvSpPr>
          <p:cNvPr id="6" name="Content Placeholder 5"/>
          <p:cNvSpPr>
            <a:spLocks noGrp="1"/>
          </p:cNvSpPr>
          <p:nvPr>
            <p:ph sz="quarter" idx="4"/>
          </p:nvPr>
        </p:nvSpPr>
        <p:spPr>
          <a:xfrm>
            <a:off x="4645025" y="1219526"/>
            <a:ext cx="4041775" cy="3951288"/>
          </a:xfrm>
        </p:spPr>
        <p:txBody>
          <a:bodyPr/>
          <a:lstStyle/>
          <a:p>
            <a:pPr marL="0" indent="0">
              <a:buNone/>
            </a:pPr>
            <a:r>
              <a:rPr lang="en-US" dirty="0"/>
              <a:t> Most users use the ~/.</a:t>
            </a:r>
            <a:r>
              <a:rPr lang="en-US" dirty="0" err="1"/>
              <a:t>bash_profile</a:t>
            </a:r>
            <a:r>
              <a:rPr lang="en-US" dirty="0"/>
              <a:t>  file which typically also executes the ~/.</a:t>
            </a:r>
            <a:r>
              <a:rPr lang="en-US" dirty="0" err="1"/>
              <a:t>bashrc</a:t>
            </a:r>
            <a:r>
              <a:rPr lang="en-US" dirty="0"/>
              <a:t> file (which in turn executes the /</a:t>
            </a:r>
            <a:r>
              <a:rPr lang="en-US" dirty="0" err="1"/>
              <a:t>etc</a:t>
            </a:r>
            <a:r>
              <a:rPr lang="en-US" dirty="0"/>
              <a:t>/</a:t>
            </a:r>
            <a:r>
              <a:rPr lang="en-US" dirty="0" err="1"/>
              <a:t>bashrc</a:t>
            </a:r>
            <a:r>
              <a:rPr lang="en-US" dirty="0"/>
              <a:t> file). </a:t>
            </a:r>
            <a:r>
              <a:rPr lang="en-US" dirty="0" smtClean="0"/>
              <a:t>Since </a:t>
            </a:r>
            <a:r>
              <a:rPr lang="en-US" dirty="0"/>
              <a:t>the ~/.</a:t>
            </a:r>
            <a:r>
              <a:rPr lang="en-US" dirty="0" err="1"/>
              <a:t>bash_profile</a:t>
            </a:r>
            <a:r>
              <a:rPr lang="en-US" dirty="0"/>
              <a:t> file is under the control of the user, the execution of the ~/.</a:t>
            </a:r>
            <a:r>
              <a:rPr lang="en-US" dirty="0" err="1"/>
              <a:t>bashrc</a:t>
            </a:r>
            <a:r>
              <a:rPr lang="en-US" dirty="0"/>
              <a:t> and /</a:t>
            </a:r>
            <a:r>
              <a:rPr lang="en-US" dirty="0" err="1"/>
              <a:t>etc</a:t>
            </a:r>
            <a:r>
              <a:rPr lang="en-US" dirty="0"/>
              <a:t>/</a:t>
            </a:r>
            <a:r>
              <a:rPr lang="en-US" dirty="0" err="1"/>
              <a:t>bashrc</a:t>
            </a:r>
            <a:r>
              <a:rPr lang="en-US" dirty="0"/>
              <a:t> files are controllable by the user (the user remove the line that executes the ~/.</a:t>
            </a:r>
            <a:r>
              <a:rPr lang="en-US" dirty="0" err="1"/>
              <a:t>bashrc</a:t>
            </a:r>
            <a:r>
              <a:rPr lang="en-US" dirty="0"/>
              <a:t> file). </a:t>
            </a:r>
          </a:p>
        </p:txBody>
      </p:sp>
      <p:sp>
        <p:nvSpPr>
          <p:cNvPr id="8" name="Content Placeholder 7"/>
          <p:cNvSpPr>
            <a:spLocks noGrp="1"/>
          </p:cNvSpPr>
          <p:nvPr>
            <p:ph sz="half" idx="2"/>
          </p:nvPr>
        </p:nvSpPr>
        <p:spPr>
          <a:xfrm>
            <a:off x="457200" y="1205885"/>
            <a:ext cx="4040188" cy="3951288"/>
          </a:xfrm>
        </p:spPr>
        <p:txBody>
          <a:bodyPr/>
          <a:lstStyle/>
          <a:p>
            <a:pPr marL="0" lvl="0" indent="0">
              <a:buNone/>
            </a:pPr>
            <a:r>
              <a:rPr lang="en-US" dirty="0" smtClean="0"/>
              <a:t>The </a:t>
            </a:r>
            <a:r>
              <a:rPr lang="en-US" dirty="0"/>
              <a:t>/</a:t>
            </a:r>
            <a:r>
              <a:rPr lang="en-US" dirty="0" err="1"/>
              <a:t>etc</a:t>
            </a:r>
            <a:r>
              <a:rPr lang="en-US" dirty="0"/>
              <a:t>/profile file is executed first.  This file also typically executes all files ending in ".</a:t>
            </a:r>
            <a:r>
              <a:rPr lang="en-US" dirty="0" err="1"/>
              <a:t>sh</a:t>
            </a:r>
            <a:r>
              <a:rPr lang="en-US" dirty="0"/>
              <a:t>" that are found in the /</a:t>
            </a:r>
            <a:r>
              <a:rPr lang="en-US" dirty="0" err="1"/>
              <a:t>etc</a:t>
            </a:r>
            <a:r>
              <a:rPr lang="en-US" dirty="0"/>
              <a:t>/</a:t>
            </a:r>
            <a:r>
              <a:rPr lang="en-US" dirty="0" err="1"/>
              <a:t>profile.d</a:t>
            </a:r>
            <a:r>
              <a:rPr lang="en-US" dirty="0"/>
              <a:t> directory. </a:t>
            </a:r>
            <a:endParaRPr lang="en-US" b="1" dirty="0"/>
          </a:p>
          <a:p>
            <a:pPr marL="0" lvl="0" indent="0">
              <a:buNone/>
            </a:pPr>
            <a:r>
              <a:rPr lang="en-US" dirty="0"/>
              <a:t>The next file that is execute is either the ~/.</a:t>
            </a:r>
            <a:r>
              <a:rPr lang="en-US" dirty="0" err="1"/>
              <a:t>bash_profile</a:t>
            </a:r>
            <a:r>
              <a:rPr lang="en-US" dirty="0"/>
              <a:t>, ~/.</a:t>
            </a:r>
            <a:r>
              <a:rPr lang="en-US" dirty="0" err="1"/>
              <a:t>bash_login</a:t>
            </a:r>
            <a:r>
              <a:rPr lang="en-US" dirty="0"/>
              <a:t> or ~/.profile file.  Note: the ~ character represents the user's home directory. </a:t>
            </a:r>
            <a:endParaRPr lang="en-US" b="1" dirty="0"/>
          </a:p>
          <a:p>
            <a:pPr marL="0" indent="0">
              <a:buNone/>
            </a:pPr>
            <a:endParaRPr lang="en-US" dirty="0"/>
          </a:p>
        </p:txBody>
      </p:sp>
    </p:spTree>
    <p:extLst>
      <p:ext uri="{BB962C8B-B14F-4D97-AF65-F5344CB8AC3E}">
        <p14:creationId xmlns:p14="http://schemas.microsoft.com/office/powerpoint/2010/main" val="2655208513"/>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Calibri" pitchFamily="34" charset="0"/>
              </a:rPr>
              <a:t>Bash Initialization Files</a:t>
            </a:r>
            <a:endParaRPr lang="en-US" dirty="0"/>
          </a:p>
        </p:txBody>
      </p:sp>
      <p:sp>
        <p:nvSpPr>
          <p:cNvPr id="6" name="Content Placeholder 5"/>
          <p:cNvSpPr>
            <a:spLocks noGrp="1"/>
          </p:cNvSpPr>
          <p:nvPr>
            <p:ph sz="quarter" idx="4"/>
          </p:nvPr>
        </p:nvSpPr>
        <p:spPr>
          <a:xfrm>
            <a:off x="4645025" y="1219526"/>
            <a:ext cx="4041775" cy="3951288"/>
          </a:xfrm>
        </p:spPr>
        <p:txBody>
          <a:bodyPr/>
          <a:lstStyle/>
          <a:p>
            <a:pPr marL="0" indent="0">
              <a:buNone/>
            </a:pPr>
            <a:endParaRPr lang="en-US" dirty="0"/>
          </a:p>
        </p:txBody>
      </p:sp>
      <p:graphicFrame>
        <p:nvGraphicFramePr>
          <p:cNvPr id="3" name="Content Placeholder 2"/>
          <p:cNvGraphicFramePr>
            <a:graphicFrameLocks noGrp="1"/>
          </p:cNvGraphicFramePr>
          <p:nvPr>
            <p:ph sz="half" idx="2"/>
            <p:extLst>
              <p:ext uri="{D42A27DB-BD31-4B8C-83A1-F6EECF244321}">
                <p14:modId xmlns:p14="http://schemas.microsoft.com/office/powerpoint/2010/main" val="3325045690"/>
              </p:ext>
            </p:extLst>
          </p:nvPr>
        </p:nvGraphicFramePr>
        <p:xfrm>
          <a:off x="457199" y="1810544"/>
          <a:ext cx="7963469" cy="3740170"/>
        </p:xfrm>
        <a:graphic>
          <a:graphicData uri="http://schemas.openxmlformats.org/drawingml/2006/table">
            <a:tbl>
              <a:tblPr>
                <a:tableStyleId>{5C22544A-7EE6-4342-B048-85BDC9FD1C3A}</a:tableStyleId>
              </a:tblPr>
              <a:tblGrid>
                <a:gridCol w="2539351"/>
                <a:gridCol w="5424118"/>
              </a:tblGrid>
              <a:tr h="176341">
                <a:tc>
                  <a:txBody>
                    <a:bodyPr/>
                    <a:lstStyle/>
                    <a:p>
                      <a:pPr marL="0" marR="0">
                        <a:spcBef>
                          <a:spcPts val="0"/>
                        </a:spcBef>
                        <a:spcAft>
                          <a:spcPts val="0"/>
                        </a:spcAft>
                      </a:pPr>
                      <a:r>
                        <a:rPr lang="en-US" sz="1400">
                          <a:solidFill>
                            <a:schemeClr val="bg1"/>
                          </a:solidFill>
                          <a:effectLst/>
                        </a:rPr>
                        <a:t>File</a:t>
                      </a:r>
                      <a:endParaRPr lang="en-US" sz="1400" b="1">
                        <a:solidFill>
                          <a:schemeClr val="bg1"/>
                        </a:solidFill>
                        <a:effectLst/>
                        <a:latin typeface="Arial" panose="020B0604020202020204" pitchFamily="34" charset="0"/>
                        <a:ea typeface="MS Mincho" panose="02020609040205080304" pitchFamily="49" charset="-128"/>
                      </a:endParaRPr>
                    </a:p>
                  </a:txBody>
                  <a:tcPr marL="49304" marR="49304" marT="0" marB="0">
                    <a:solidFill>
                      <a:srgbClr val="8EB4E3"/>
                    </a:solidFill>
                  </a:tcPr>
                </a:tc>
                <a:tc>
                  <a:txBody>
                    <a:bodyPr/>
                    <a:lstStyle/>
                    <a:p>
                      <a:pPr marL="0" marR="0">
                        <a:spcBef>
                          <a:spcPts val="0"/>
                        </a:spcBef>
                        <a:spcAft>
                          <a:spcPts val="0"/>
                        </a:spcAft>
                      </a:pPr>
                      <a:r>
                        <a:rPr lang="en-US" sz="1400" dirty="0">
                          <a:solidFill>
                            <a:schemeClr val="bg1"/>
                          </a:solidFill>
                          <a:effectLst/>
                        </a:rPr>
                        <a:t>Purpose</a:t>
                      </a:r>
                      <a:endParaRPr lang="en-US" sz="1400" b="1" dirty="0">
                        <a:solidFill>
                          <a:schemeClr val="bg1"/>
                        </a:solidFill>
                        <a:effectLst/>
                        <a:latin typeface="Arial" panose="020B0604020202020204" pitchFamily="34" charset="0"/>
                        <a:ea typeface="MS Mincho" panose="02020609040205080304" pitchFamily="49" charset="-128"/>
                      </a:endParaRPr>
                    </a:p>
                  </a:txBody>
                  <a:tcPr marL="49304" marR="49304" marT="0" marB="0">
                    <a:solidFill>
                      <a:srgbClr val="8EB4E3"/>
                    </a:solidFill>
                  </a:tcPr>
                </a:tc>
              </a:tr>
              <a:tr h="881703">
                <a:tc>
                  <a:txBody>
                    <a:bodyPr/>
                    <a:lstStyle/>
                    <a:p>
                      <a:pPr marL="0" marR="0">
                        <a:spcBef>
                          <a:spcPts val="0"/>
                        </a:spcBef>
                        <a:spcAft>
                          <a:spcPts val="0"/>
                        </a:spcAft>
                      </a:pPr>
                      <a:r>
                        <a:rPr lang="en-US" sz="1400">
                          <a:effectLst/>
                        </a:rPr>
                        <a:t>/etc/profile</a:t>
                      </a:r>
                      <a:endParaRPr lang="en-US" sz="1400" b="1">
                        <a:solidFill>
                          <a:srgbClr val="1F497D"/>
                        </a:solidFill>
                        <a:effectLst/>
                        <a:latin typeface="Arial" panose="020B0604020202020204" pitchFamily="34" charset="0"/>
                        <a:ea typeface="MS Mincho" panose="02020609040205080304" pitchFamily="49" charset="-128"/>
                      </a:endParaRPr>
                    </a:p>
                  </a:txBody>
                  <a:tcPr marL="49304" marR="49304" marT="0" marB="0"/>
                </a:tc>
                <a:tc>
                  <a:txBody>
                    <a:bodyPr/>
                    <a:lstStyle/>
                    <a:p>
                      <a:pPr marL="0" marR="0">
                        <a:spcBef>
                          <a:spcPts val="0"/>
                        </a:spcBef>
                        <a:spcAft>
                          <a:spcPts val="0"/>
                        </a:spcAft>
                      </a:pPr>
                      <a:r>
                        <a:rPr lang="en-US" sz="1400">
                          <a:effectLst/>
                        </a:rPr>
                        <a:t>This file can only be modified by the administrator and will be executed by every user who logs in. Administrators use this file to create key environment variables, display messages to users as they log in and set key system values. </a:t>
                      </a:r>
                      <a:endParaRPr lang="en-US" sz="1400" b="1">
                        <a:solidFill>
                          <a:srgbClr val="1F497D"/>
                        </a:solidFill>
                        <a:effectLst/>
                        <a:latin typeface="Arial" panose="020B0604020202020204" pitchFamily="34" charset="0"/>
                        <a:ea typeface="MS Mincho" panose="02020609040205080304" pitchFamily="49" charset="-128"/>
                      </a:endParaRPr>
                    </a:p>
                  </a:txBody>
                  <a:tcPr marL="49304" marR="49304" marT="0" marB="0"/>
                </a:tc>
              </a:tr>
              <a:tr h="1058043">
                <a:tc>
                  <a:txBody>
                    <a:bodyPr/>
                    <a:lstStyle/>
                    <a:p>
                      <a:pPr marL="0" marR="0">
                        <a:spcBef>
                          <a:spcPts val="0"/>
                        </a:spcBef>
                        <a:spcAft>
                          <a:spcPts val="0"/>
                        </a:spcAft>
                      </a:pPr>
                      <a:r>
                        <a:rPr lang="en-US" sz="1400" dirty="0">
                          <a:effectLst/>
                        </a:rPr>
                        <a:t>~/.</a:t>
                      </a:r>
                      <a:r>
                        <a:rPr lang="en-US" sz="1400" dirty="0" err="1">
                          <a:effectLst/>
                        </a:rPr>
                        <a:t>bash_profile</a:t>
                      </a:r>
                      <a:endParaRPr lang="en-US" sz="1400" b="1" dirty="0">
                        <a:solidFill>
                          <a:srgbClr val="1F497D"/>
                        </a:solidFill>
                        <a:effectLst/>
                        <a:latin typeface="Arial" panose="020B0604020202020204" pitchFamily="34" charset="0"/>
                        <a:ea typeface="MS Mincho" panose="02020609040205080304" pitchFamily="49" charset="-128"/>
                      </a:endParaRPr>
                    </a:p>
                  </a:txBody>
                  <a:tcPr marL="49304" marR="49304" marT="0" marB="0"/>
                </a:tc>
                <a:tc>
                  <a:txBody>
                    <a:bodyPr/>
                    <a:lstStyle/>
                    <a:p>
                      <a:pPr marL="0" marR="0">
                        <a:spcBef>
                          <a:spcPts val="0"/>
                        </a:spcBef>
                        <a:spcAft>
                          <a:spcPts val="0"/>
                        </a:spcAft>
                      </a:pPr>
                      <a:r>
                        <a:rPr lang="en-US" sz="1400">
                          <a:effectLst/>
                        </a:rPr>
                        <a:t>Each user has their own .bash_profile file in their home directory.  The purpose for this file is the same as the /etc/profile file, but having this file allows a user to customize the shell to their own tastes.  Normally used to create customized environment variables.</a:t>
                      </a:r>
                      <a:endParaRPr lang="en-US" sz="1400" b="1">
                        <a:solidFill>
                          <a:srgbClr val="1F497D"/>
                        </a:solidFill>
                        <a:effectLst/>
                        <a:latin typeface="Arial" panose="020B0604020202020204" pitchFamily="34" charset="0"/>
                        <a:ea typeface="MS Mincho" panose="02020609040205080304" pitchFamily="49" charset="-128"/>
                      </a:endParaRPr>
                    </a:p>
                  </a:txBody>
                  <a:tcPr marL="49304" marR="49304" marT="0" marB="0"/>
                </a:tc>
              </a:tr>
              <a:tr h="705362">
                <a:tc>
                  <a:txBody>
                    <a:bodyPr/>
                    <a:lstStyle/>
                    <a:p>
                      <a:pPr marL="0" marR="0">
                        <a:spcBef>
                          <a:spcPts val="0"/>
                        </a:spcBef>
                        <a:spcAft>
                          <a:spcPts val="0"/>
                        </a:spcAft>
                      </a:pPr>
                      <a:r>
                        <a:rPr lang="en-US" sz="1400" dirty="0">
                          <a:effectLst/>
                        </a:rPr>
                        <a:t>~./</a:t>
                      </a:r>
                      <a:r>
                        <a:rPr lang="en-US" sz="1400" dirty="0" err="1">
                          <a:effectLst/>
                        </a:rPr>
                        <a:t>bashrc</a:t>
                      </a:r>
                      <a:endParaRPr lang="en-US" sz="1400" b="1" dirty="0">
                        <a:solidFill>
                          <a:srgbClr val="1F497D"/>
                        </a:solidFill>
                        <a:effectLst/>
                        <a:latin typeface="Arial" panose="020B0604020202020204" pitchFamily="34" charset="0"/>
                        <a:ea typeface="MS Mincho" panose="02020609040205080304" pitchFamily="49" charset="-128"/>
                      </a:endParaRPr>
                    </a:p>
                  </a:txBody>
                  <a:tcPr marL="49304" marR="49304" marT="0" marB="0"/>
                </a:tc>
                <a:tc>
                  <a:txBody>
                    <a:bodyPr/>
                    <a:lstStyle/>
                    <a:p>
                      <a:pPr marL="0" marR="0">
                        <a:spcBef>
                          <a:spcPts val="0"/>
                        </a:spcBef>
                        <a:spcAft>
                          <a:spcPts val="0"/>
                        </a:spcAft>
                      </a:pPr>
                      <a:r>
                        <a:rPr lang="en-US" sz="1400">
                          <a:effectLst/>
                        </a:rPr>
                        <a:t>Each user has their own .bashrc file in their home directory.  The purpose for this file is to generate things that need to be created for each shell, such as local variables and aliases.</a:t>
                      </a:r>
                      <a:endParaRPr lang="en-US" sz="1400" b="1">
                        <a:solidFill>
                          <a:srgbClr val="1F497D"/>
                        </a:solidFill>
                        <a:effectLst/>
                        <a:latin typeface="Arial" panose="020B0604020202020204" pitchFamily="34" charset="0"/>
                        <a:ea typeface="MS Mincho" panose="02020609040205080304" pitchFamily="49" charset="-128"/>
                      </a:endParaRPr>
                    </a:p>
                  </a:txBody>
                  <a:tcPr marL="49304" marR="49304" marT="0" marB="0"/>
                </a:tc>
              </a:tr>
              <a:tr h="881703">
                <a:tc>
                  <a:txBody>
                    <a:bodyPr/>
                    <a:lstStyle/>
                    <a:p>
                      <a:pPr marL="0" marR="0">
                        <a:spcBef>
                          <a:spcPts val="0"/>
                        </a:spcBef>
                        <a:spcAft>
                          <a:spcPts val="0"/>
                        </a:spcAft>
                      </a:pPr>
                      <a:r>
                        <a:rPr lang="en-US" sz="1400">
                          <a:effectLst/>
                        </a:rPr>
                        <a:t>/etc/bashrc</a:t>
                      </a:r>
                      <a:endParaRPr lang="en-US" sz="1400" b="1">
                        <a:solidFill>
                          <a:srgbClr val="1F497D"/>
                        </a:solidFill>
                        <a:effectLst/>
                        <a:latin typeface="Arial" panose="020B0604020202020204" pitchFamily="34" charset="0"/>
                        <a:ea typeface="MS Mincho" panose="02020609040205080304" pitchFamily="49" charset="-128"/>
                      </a:endParaRPr>
                    </a:p>
                  </a:txBody>
                  <a:tcPr marL="49304" marR="49304" marT="0" marB="0"/>
                </a:tc>
                <a:tc>
                  <a:txBody>
                    <a:bodyPr/>
                    <a:lstStyle/>
                    <a:p>
                      <a:pPr marL="0" marR="0">
                        <a:spcBef>
                          <a:spcPts val="0"/>
                        </a:spcBef>
                        <a:spcAft>
                          <a:spcPts val="0"/>
                        </a:spcAft>
                      </a:pPr>
                      <a:r>
                        <a:rPr lang="en-US" sz="1400" dirty="0">
                          <a:effectLst/>
                        </a:rPr>
                        <a:t>This file may affect every user on the system.  Only the administrator can modify this file.  Like the .</a:t>
                      </a:r>
                      <a:r>
                        <a:rPr lang="en-US" sz="1400" dirty="0" err="1">
                          <a:effectLst/>
                        </a:rPr>
                        <a:t>bashrc</a:t>
                      </a:r>
                      <a:r>
                        <a:rPr lang="en-US" sz="1400" dirty="0">
                          <a:effectLst/>
                        </a:rPr>
                        <a:t> file, the purpose for this file is to generate things that need to be created for each shell, such as local variables and aliases.</a:t>
                      </a:r>
                      <a:endParaRPr lang="en-US" sz="1400" b="1" dirty="0">
                        <a:solidFill>
                          <a:srgbClr val="1F497D"/>
                        </a:solidFill>
                        <a:effectLst/>
                        <a:latin typeface="Arial" panose="020B0604020202020204" pitchFamily="34" charset="0"/>
                        <a:ea typeface="MS Mincho" panose="02020609040205080304" pitchFamily="49" charset="-128"/>
                      </a:endParaRPr>
                    </a:p>
                  </a:txBody>
                  <a:tcPr marL="49304" marR="49304" marT="0" marB="0"/>
                </a:tc>
              </a:tr>
            </a:tbl>
          </a:graphicData>
        </a:graphic>
      </p:graphicFrame>
    </p:spTree>
    <p:extLst>
      <p:ext uri="{BB962C8B-B14F-4D97-AF65-F5344CB8AC3E}">
        <p14:creationId xmlns:p14="http://schemas.microsoft.com/office/powerpoint/2010/main" val="407350011"/>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Calibri" pitchFamily="34" charset="0"/>
              </a:rPr>
              <a:t>Modifying Initialization </a:t>
            </a:r>
            <a:r>
              <a:rPr lang="en-US" dirty="0">
                <a:latin typeface="Calibri" pitchFamily="34" charset="0"/>
              </a:rPr>
              <a:t>Files</a:t>
            </a:r>
            <a:endParaRPr lang="en-US" dirty="0"/>
          </a:p>
        </p:txBody>
      </p:sp>
      <p:sp>
        <p:nvSpPr>
          <p:cNvPr id="6" name="Content Placeholder 5"/>
          <p:cNvSpPr>
            <a:spLocks noGrp="1"/>
          </p:cNvSpPr>
          <p:nvPr>
            <p:ph sz="quarter" idx="4"/>
          </p:nvPr>
        </p:nvSpPr>
        <p:spPr>
          <a:xfrm>
            <a:off x="4645025" y="1219526"/>
            <a:ext cx="4041775" cy="3951288"/>
          </a:xfrm>
        </p:spPr>
        <p:txBody>
          <a:bodyPr/>
          <a:lstStyle/>
          <a:p>
            <a:r>
              <a:rPr lang="en-US" dirty="0" smtClean="0">
                <a:latin typeface="Calibri" panose="020F0502020204030204" pitchFamily="34" charset="0"/>
              </a:rPr>
              <a:t>Local initialization files are stored in the user's home directory ~, so a user may modify their own initialization files</a:t>
            </a:r>
          </a:p>
          <a:p>
            <a:r>
              <a:rPr lang="en-US" dirty="0" smtClean="0">
                <a:latin typeface="Calibri" panose="020F0502020204030204" pitchFamily="34" charset="0"/>
              </a:rPr>
              <a:t>Sourcing an initialization file executes the file in the context of the user's shell, and is a good way of testing.</a:t>
            </a:r>
          </a:p>
          <a:p>
            <a:r>
              <a:rPr lang="en-US" dirty="0" smtClean="0">
                <a:latin typeface="Calibri" panose="020F0502020204030204" pitchFamily="34" charset="0"/>
              </a:rPr>
              <a:t>The command </a:t>
            </a:r>
            <a:r>
              <a:rPr lang="en-US" dirty="0" smtClean="0">
                <a:latin typeface="Courier New" panose="02070309020205020404" pitchFamily="49" charset="0"/>
                <a:cs typeface="Courier New" panose="02070309020205020404" pitchFamily="49" charset="0"/>
              </a:rPr>
              <a:t>source</a:t>
            </a:r>
            <a:r>
              <a:rPr lang="en-US" dirty="0" smtClean="0">
                <a:latin typeface="Calibri" panose="020F0502020204030204" pitchFamily="34" charset="0"/>
              </a:rPr>
              <a:t> and "." are synonyms</a:t>
            </a:r>
            <a:endParaRPr lang="en-US" dirty="0">
              <a:latin typeface="Calibri" panose="020F0502020204030204" pitchFamily="34" charset="0"/>
            </a:endParaRPr>
          </a:p>
        </p:txBody>
      </p:sp>
      <p:sp>
        <p:nvSpPr>
          <p:cNvPr id="4" name="Content Placeholder 3"/>
          <p:cNvSpPr>
            <a:spLocks noGrp="1"/>
          </p:cNvSpPr>
          <p:nvPr>
            <p:ph sz="half" idx="2"/>
          </p:nvPr>
        </p:nvSpPr>
        <p:spPr>
          <a:xfrm>
            <a:off x="457200" y="1219526"/>
            <a:ext cx="4040188" cy="4906637"/>
          </a:xfrm>
        </p:spPr>
        <p:txBody>
          <a:bodyPr/>
          <a:lstStyle/>
          <a:p>
            <a:r>
              <a:rPr lang="en-US" dirty="0" smtClean="0">
                <a:latin typeface="Calibri" panose="020F0502020204030204" pitchFamily="34" charset="0"/>
              </a:rPr>
              <a:t>Global initialization files are stored in the /</a:t>
            </a:r>
            <a:r>
              <a:rPr lang="en-US" dirty="0" err="1" smtClean="0">
                <a:latin typeface="Calibri" panose="020F0502020204030204" pitchFamily="34" charset="0"/>
              </a:rPr>
              <a:t>etc</a:t>
            </a:r>
            <a:r>
              <a:rPr lang="en-US" dirty="0" smtClean="0">
                <a:latin typeface="Calibri" panose="020F0502020204030204" pitchFamily="34" charset="0"/>
              </a:rPr>
              <a:t>/ directory and require administrator privileges to modify</a:t>
            </a:r>
          </a:p>
          <a:p>
            <a:r>
              <a:rPr lang="en-US" dirty="0" smtClean="0">
                <a:latin typeface="Calibri" panose="020F0502020204030204" pitchFamily="34" charset="0"/>
              </a:rPr>
              <a:t>A backup copy should be created before modifying any initialization file</a:t>
            </a:r>
            <a:endParaRPr lang="en-US" dirty="0">
              <a:latin typeface="Calibri" panose="020F0502020204030204" pitchFamily="34" charset="0"/>
            </a:endParaRPr>
          </a:p>
        </p:txBody>
      </p:sp>
    </p:spTree>
    <p:extLst>
      <p:ext uri="{BB962C8B-B14F-4D97-AF65-F5344CB8AC3E}">
        <p14:creationId xmlns:p14="http://schemas.microsoft.com/office/powerpoint/2010/main" val="82793389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Title 1"/>
          <p:cNvSpPr>
            <a:spLocks noGrp="1"/>
          </p:cNvSpPr>
          <p:nvPr>
            <p:ph type="title" idx="4294967295"/>
          </p:nvPr>
        </p:nvSpPr>
        <p:spPr/>
        <p:txBody>
          <a:bodyPr/>
          <a:lstStyle/>
          <a:p>
            <a:r>
              <a:rPr lang="en-US" dirty="0" smtClean="0">
                <a:latin typeface="Calibri" pitchFamily="34" charset="0"/>
              </a:rPr>
              <a:t>Shell Variables</a:t>
            </a:r>
          </a:p>
        </p:txBody>
      </p:sp>
      <p:sp>
        <p:nvSpPr>
          <p:cNvPr id="95235" name="Content Placeholder 2"/>
          <p:cNvSpPr>
            <a:spLocks noGrp="1"/>
          </p:cNvSpPr>
          <p:nvPr>
            <p:ph idx="4294967295"/>
          </p:nvPr>
        </p:nvSpPr>
        <p:spPr/>
        <p:txBody>
          <a:bodyPr/>
          <a:lstStyle/>
          <a:p>
            <a:pPr marL="0" indent="0">
              <a:buNone/>
            </a:pPr>
            <a:endParaRPr lang="en-US" dirty="0" smtClean="0">
              <a:latin typeface="Calibri" pitchFamily="34" charset="0"/>
            </a:endParaRPr>
          </a:p>
          <a:p>
            <a:pPr lvl="1"/>
            <a:endParaRPr lang="en-US" dirty="0" smtClean="0">
              <a:latin typeface="Calibri" pitchFamily="34" charset="0"/>
            </a:endParaRPr>
          </a:p>
        </p:txBody>
      </p:sp>
      <p:graphicFrame>
        <p:nvGraphicFramePr>
          <p:cNvPr id="2" name="Table 1"/>
          <p:cNvGraphicFramePr>
            <a:graphicFrameLocks noGrp="1"/>
          </p:cNvGraphicFramePr>
          <p:nvPr>
            <p:extLst>
              <p:ext uri="{D42A27DB-BD31-4B8C-83A1-F6EECF244321}">
                <p14:modId xmlns:p14="http://schemas.microsoft.com/office/powerpoint/2010/main" val="519146915"/>
              </p:ext>
            </p:extLst>
          </p:nvPr>
        </p:nvGraphicFramePr>
        <p:xfrm>
          <a:off x="1107827" y="1836616"/>
          <a:ext cx="7086602" cy="1854200"/>
        </p:xfrm>
        <a:graphic>
          <a:graphicData uri="http://schemas.openxmlformats.org/drawingml/2006/table">
            <a:tbl>
              <a:tblPr firstRow="1" bandRow="1">
                <a:tableStyleId>{5C22544A-7EE6-4342-B048-85BDC9FD1C3A}</a:tableStyleId>
              </a:tblPr>
              <a:tblGrid>
                <a:gridCol w="3543301"/>
                <a:gridCol w="3543301"/>
              </a:tblGrid>
              <a:tr h="370840">
                <a:tc>
                  <a:txBody>
                    <a:bodyPr/>
                    <a:lstStyle/>
                    <a:p>
                      <a:r>
                        <a:rPr lang="en-US" dirty="0" smtClean="0"/>
                        <a:t>Valid Variable Assignments</a:t>
                      </a:r>
                      <a:endParaRPr lang="en-US"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Invalid Variable Assignments</a:t>
                      </a:r>
                    </a:p>
                  </a:txBody>
                  <a:tcPr/>
                </a:tc>
              </a:tr>
              <a:tr h="370840">
                <a:tc>
                  <a:txBody>
                    <a:bodyPr/>
                    <a:lstStyle/>
                    <a:p>
                      <a:r>
                        <a:rPr lang="en-US" dirty="0" smtClean="0"/>
                        <a:t>A=1</a:t>
                      </a:r>
                      <a:endParaRPr lang="en-US" dirty="0"/>
                    </a:p>
                  </a:txBody>
                  <a:tcPr/>
                </a:tc>
                <a:tc>
                  <a:txBody>
                    <a:bodyPr/>
                    <a:lstStyle/>
                    <a:p>
                      <a:r>
                        <a:rPr lang="en-US" dirty="0" smtClean="0"/>
                        <a:t>1=a</a:t>
                      </a:r>
                      <a:endParaRPr lang="en-US" dirty="0"/>
                    </a:p>
                  </a:txBody>
                  <a:tcPr/>
                </a:tc>
              </a:tr>
              <a:tr h="370840">
                <a:tc>
                  <a:txBody>
                    <a:bodyPr/>
                    <a:lstStyle/>
                    <a:p>
                      <a:r>
                        <a:rPr lang="en-US" dirty="0" smtClean="0"/>
                        <a:t>_1=a</a:t>
                      </a:r>
                      <a:endParaRPr lang="en-US" dirty="0"/>
                    </a:p>
                  </a:txBody>
                  <a:tcPr/>
                </a:tc>
                <a:tc>
                  <a:txBody>
                    <a:bodyPr/>
                    <a:lstStyle/>
                    <a:p>
                      <a:r>
                        <a:rPr lang="en-US" dirty="0" smtClean="0"/>
                        <a:t>A-1=3</a:t>
                      </a:r>
                      <a:endParaRPr lang="en-US" dirty="0"/>
                    </a:p>
                  </a:txBody>
                  <a:tcPr/>
                </a:tc>
              </a:tr>
              <a:tr h="370840">
                <a:tc>
                  <a:txBody>
                    <a:bodyPr/>
                    <a:lstStyle/>
                    <a:p>
                      <a:r>
                        <a:rPr lang="en-US" dirty="0" smtClean="0"/>
                        <a:t>LONG_VARIABLE=‘O K’</a:t>
                      </a:r>
                      <a:endParaRPr lang="en-US" dirty="0"/>
                    </a:p>
                  </a:txBody>
                  <a:tcPr/>
                </a:tc>
                <a:tc>
                  <a:txBody>
                    <a:bodyPr/>
                    <a:lstStyle/>
                    <a:p>
                      <a:r>
                        <a:rPr lang="en-US" dirty="0" smtClean="0"/>
                        <a:t>LONG-VARIABLE=‘WRONG’</a:t>
                      </a:r>
                      <a:endParaRPr lang="en-US" dirty="0"/>
                    </a:p>
                  </a:txBody>
                  <a:tcPr/>
                </a:tc>
              </a:tr>
              <a:tr h="370840">
                <a:tc>
                  <a:txBody>
                    <a:bodyPr/>
                    <a:lstStyle/>
                    <a:p>
                      <a:r>
                        <a:rPr lang="en-US" dirty="0" smtClean="0"/>
                        <a:t>Name=‘Jose</a:t>
                      </a:r>
                      <a:r>
                        <a:rPr lang="en-US" baseline="0" dirty="0" smtClean="0"/>
                        <a:t> Romero’</a:t>
                      </a:r>
                      <a:endParaRPr lang="en-US" dirty="0"/>
                    </a:p>
                  </a:txBody>
                  <a:tcPr/>
                </a:tc>
                <a:tc>
                  <a:txBody>
                    <a:bodyPr/>
                    <a:lstStyle/>
                    <a:p>
                      <a:r>
                        <a:rPr lang="en-US" dirty="0" smtClean="0"/>
                        <a:t>‘user name’=anything</a:t>
                      </a:r>
                      <a:endParaRPr lang="en-US" dirty="0"/>
                    </a:p>
                  </a:txBody>
                  <a:tcPr/>
                </a:tc>
              </a:tr>
            </a:tbl>
          </a:graphicData>
        </a:graphic>
      </p:graphicFrame>
    </p:spTree>
  </p:cSld>
  <p:clrMapOvr>
    <a:masterClrMapping/>
  </p:clrMapOvr>
  <p:timing>
    <p:tnLst>
      <p:par>
        <p:cTn xmlns:p14="http://schemas.microsoft.com/office/powerpoint/2010/mai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Calibri" pitchFamily="34" charset="0"/>
              </a:rPr>
              <a:t>Bash </a:t>
            </a:r>
            <a:r>
              <a:rPr lang="en-US" dirty="0" smtClean="0">
                <a:latin typeface="Calibri" pitchFamily="34" charset="0"/>
              </a:rPr>
              <a:t>Exit </a:t>
            </a:r>
            <a:r>
              <a:rPr lang="en-US" dirty="0">
                <a:latin typeface="Calibri" pitchFamily="34" charset="0"/>
              </a:rPr>
              <a:t>Files</a:t>
            </a:r>
            <a:endParaRPr lang="en-US" dirty="0"/>
          </a:p>
        </p:txBody>
      </p:sp>
      <p:sp>
        <p:nvSpPr>
          <p:cNvPr id="4" name="Content Placeholder 3"/>
          <p:cNvSpPr>
            <a:spLocks noGrp="1"/>
          </p:cNvSpPr>
          <p:nvPr>
            <p:ph sz="half" idx="2"/>
          </p:nvPr>
        </p:nvSpPr>
        <p:spPr>
          <a:xfrm>
            <a:off x="437179" y="1160059"/>
            <a:ext cx="8051728" cy="4856921"/>
          </a:xfrm>
        </p:spPr>
        <p:txBody>
          <a:bodyPr/>
          <a:lstStyle/>
          <a:p>
            <a:r>
              <a:rPr lang="en-US" dirty="0" smtClean="0"/>
              <a:t>Just as bash executes certain files when it starts up, bash will execute certain files if they exist when you exit the shell</a:t>
            </a:r>
          </a:p>
          <a:p>
            <a:r>
              <a:rPr lang="en-US" dirty="0" smtClean="0"/>
              <a:t>If the .</a:t>
            </a:r>
            <a:r>
              <a:rPr lang="en-US" dirty="0" err="1" smtClean="0"/>
              <a:t>bash_logout</a:t>
            </a:r>
            <a:r>
              <a:rPr lang="en-US" dirty="0" smtClean="0"/>
              <a:t> file is located in the user's home directory, then it will be executed upon logout</a:t>
            </a:r>
          </a:p>
          <a:p>
            <a:r>
              <a:rPr lang="en-US" dirty="0" smtClean="0"/>
              <a:t>The default ~/.</a:t>
            </a:r>
            <a:r>
              <a:rPr lang="en-US" dirty="0" err="1" smtClean="0"/>
              <a:t>bash_logout</a:t>
            </a:r>
            <a:r>
              <a:rPr lang="en-US" dirty="0" smtClean="0"/>
              <a:t> from CentOS 6.3 executes the clear command to remove any text from the screen</a:t>
            </a:r>
          </a:p>
          <a:p>
            <a:r>
              <a:rPr lang="en-US" dirty="0" smtClean="0"/>
              <a:t>If the /</a:t>
            </a:r>
            <a:r>
              <a:rPr lang="en-US" dirty="0" err="1" smtClean="0"/>
              <a:t>etc</a:t>
            </a:r>
            <a:r>
              <a:rPr lang="en-US" dirty="0" smtClean="0"/>
              <a:t>/</a:t>
            </a:r>
            <a:r>
              <a:rPr lang="en-US" dirty="0" err="1" smtClean="0"/>
              <a:t>bash_logout</a:t>
            </a:r>
            <a:r>
              <a:rPr lang="en-US" dirty="0" smtClean="0"/>
              <a:t> file exists then it will also be executed upon logout</a:t>
            </a:r>
          </a:p>
          <a:p>
            <a:r>
              <a:rPr lang="en-US" dirty="0" smtClean="0"/>
              <a:t>The /</a:t>
            </a:r>
            <a:r>
              <a:rPr lang="en-US" dirty="0" err="1" smtClean="0"/>
              <a:t>etc</a:t>
            </a:r>
            <a:r>
              <a:rPr lang="en-US" dirty="0" smtClean="0"/>
              <a:t>/</a:t>
            </a:r>
            <a:r>
              <a:rPr lang="en-US" dirty="0" err="1" smtClean="0"/>
              <a:t>bash_logout</a:t>
            </a:r>
            <a:r>
              <a:rPr lang="en-US" dirty="0" smtClean="0"/>
              <a:t> file does not exist by default </a:t>
            </a:r>
            <a:r>
              <a:rPr lang="en-US" smtClean="0"/>
              <a:t>in CentOS 6.3</a:t>
            </a:r>
            <a:endParaRPr lang="en-US" dirty="0"/>
          </a:p>
        </p:txBody>
      </p:sp>
    </p:spTree>
    <p:extLst>
      <p:ext uri="{BB962C8B-B14F-4D97-AF65-F5344CB8AC3E}">
        <p14:creationId xmlns:p14="http://schemas.microsoft.com/office/powerpoint/2010/main" val="255112411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Title 1"/>
          <p:cNvSpPr>
            <a:spLocks noGrp="1"/>
          </p:cNvSpPr>
          <p:nvPr>
            <p:ph type="title" idx="4294967295"/>
          </p:nvPr>
        </p:nvSpPr>
        <p:spPr/>
        <p:txBody>
          <a:bodyPr/>
          <a:lstStyle/>
          <a:p>
            <a:r>
              <a:rPr lang="en-US" dirty="0" smtClean="0">
                <a:latin typeface="Calibri" pitchFamily="34" charset="0"/>
              </a:rPr>
              <a:t>Shell Variables</a:t>
            </a:r>
          </a:p>
        </p:txBody>
      </p:sp>
      <p:sp>
        <p:nvSpPr>
          <p:cNvPr id="96259" name="Content Placeholder 2"/>
          <p:cNvSpPr>
            <a:spLocks noGrp="1"/>
          </p:cNvSpPr>
          <p:nvPr>
            <p:ph idx="4294967295"/>
          </p:nvPr>
        </p:nvSpPr>
        <p:spPr/>
        <p:txBody>
          <a:bodyPr/>
          <a:lstStyle/>
          <a:p>
            <a:r>
              <a:rPr lang="en-US" dirty="0" smtClean="0">
                <a:latin typeface="Calibri" pitchFamily="34" charset="0"/>
              </a:rPr>
              <a:t>The </a:t>
            </a:r>
            <a:r>
              <a:rPr lang="en-US" dirty="0" smtClean="0">
                <a:latin typeface="Courier New" panose="02070309020205020404" pitchFamily="49" charset="0"/>
                <a:cs typeface="Courier New" panose="02070309020205020404" pitchFamily="49" charset="0"/>
              </a:rPr>
              <a:t>bash</a:t>
            </a:r>
            <a:r>
              <a:rPr lang="en-US" dirty="0" smtClean="0">
                <a:latin typeface="Calibri" pitchFamily="34" charset="0"/>
              </a:rPr>
              <a:t> shell and many commands use variables to provide a means for an ordinary users to configure various preferences.</a:t>
            </a:r>
          </a:p>
          <a:p>
            <a:r>
              <a:rPr lang="en-US" dirty="0" smtClean="0">
                <a:latin typeface="Calibri" pitchFamily="34" charset="0"/>
              </a:rPr>
              <a:t>Local variables can only be used by the shell and use lowercase names by convention.</a:t>
            </a:r>
          </a:p>
          <a:p>
            <a:r>
              <a:rPr lang="en-US" dirty="0" smtClean="0">
                <a:latin typeface="Calibri" pitchFamily="34" charset="0"/>
              </a:rPr>
              <a:t>Environment variables are available to the shell and commands started from the shell and use uppercase names by convention.</a:t>
            </a:r>
          </a:p>
          <a:p>
            <a:endParaRPr lang="en-US" dirty="0" smtClean="0">
              <a:latin typeface="Calibri" pitchFamily="34" charset="0"/>
            </a:endParaRPr>
          </a:p>
          <a:p>
            <a:pPr lvl="1"/>
            <a:endParaRPr lang="en-US" dirty="0" smtClean="0">
              <a:latin typeface="Calibri" pitchFamily="34" charset="0"/>
            </a:endParaRPr>
          </a:p>
        </p:txBody>
      </p:sp>
    </p:spTree>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Title 1"/>
          <p:cNvSpPr>
            <a:spLocks noGrp="1"/>
          </p:cNvSpPr>
          <p:nvPr>
            <p:ph type="title" idx="4294967295"/>
          </p:nvPr>
        </p:nvSpPr>
        <p:spPr/>
        <p:txBody>
          <a:bodyPr/>
          <a:lstStyle/>
          <a:p>
            <a:r>
              <a:rPr lang="en-US" dirty="0" smtClean="0">
                <a:latin typeface="Calibri" pitchFamily="34" charset="0"/>
              </a:rPr>
              <a:t>Shell Variables</a:t>
            </a:r>
          </a:p>
        </p:txBody>
      </p:sp>
      <p:sp>
        <p:nvSpPr>
          <p:cNvPr id="97283" name="Content Placeholder 2"/>
          <p:cNvSpPr>
            <a:spLocks noGrp="1"/>
          </p:cNvSpPr>
          <p:nvPr>
            <p:ph idx="4294967295"/>
          </p:nvPr>
        </p:nvSpPr>
        <p:spPr>
          <a:xfrm>
            <a:off x="457200" y="1389180"/>
            <a:ext cx="8229600" cy="4525963"/>
          </a:xfrm>
        </p:spPr>
        <p:txBody>
          <a:bodyPr/>
          <a:lstStyle/>
          <a:p>
            <a:r>
              <a:rPr lang="en-US" dirty="0" smtClean="0">
                <a:latin typeface="Calibri" pitchFamily="34" charset="0"/>
              </a:rPr>
              <a:t>By default, when a variable is assigned a value it is a local variable. E.g.: </a:t>
            </a:r>
            <a:r>
              <a:rPr lang="en-US" dirty="0" smtClean="0">
                <a:latin typeface="Courier New" panose="02070309020205020404" pitchFamily="49" charset="0"/>
                <a:cs typeface="Courier New" panose="02070309020205020404" pitchFamily="49" charset="0"/>
              </a:rPr>
              <a:t>EZ=1</a:t>
            </a:r>
          </a:p>
          <a:p>
            <a:r>
              <a:rPr lang="en-US" dirty="0" smtClean="0">
                <a:latin typeface="Calibri" pitchFamily="34" charset="0"/>
              </a:rPr>
              <a:t>An existing variable can be exported to the environment:  </a:t>
            </a:r>
            <a:r>
              <a:rPr lang="en-US" dirty="0">
                <a:latin typeface="Courier New" panose="02070309020205020404" pitchFamily="49" charset="0"/>
                <a:cs typeface="Courier New" panose="02070309020205020404" pitchFamily="49" charset="0"/>
              </a:rPr>
              <a:t>export EZ</a:t>
            </a:r>
          </a:p>
          <a:p>
            <a:r>
              <a:rPr lang="en-US" dirty="0" smtClean="0">
                <a:latin typeface="Calibri" pitchFamily="34" charset="0"/>
              </a:rPr>
              <a:t>A variable can be assigned and exported in one step: </a:t>
            </a:r>
            <a:r>
              <a:rPr lang="en-US" dirty="0">
                <a:latin typeface="Courier New" panose="02070309020205020404" pitchFamily="49" charset="0"/>
                <a:cs typeface="Courier New" panose="02070309020205020404" pitchFamily="49" charset="0"/>
              </a:rPr>
              <a:t>export EY=2</a:t>
            </a:r>
          </a:p>
          <a:p>
            <a:r>
              <a:rPr lang="en-US" dirty="0">
                <a:latin typeface="Calibri" pitchFamily="34" charset="0"/>
              </a:rPr>
              <a:t>E</a:t>
            </a:r>
            <a:r>
              <a:rPr lang="en-US" dirty="0" smtClean="0">
                <a:latin typeface="Calibri" pitchFamily="34" charset="0"/>
              </a:rPr>
              <a:t>nvironment variables can also be created by:</a:t>
            </a:r>
          </a:p>
          <a:p>
            <a:pPr marL="742950" lvl="2" indent="-342900"/>
            <a:r>
              <a:rPr lang="en-US" dirty="0">
                <a:latin typeface="Courier New" panose="02070309020205020404" pitchFamily="49" charset="0"/>
                <a:cs typeface="Courier New" panose="02070309020205020404" pitchFamily="49" charset="0"/>
              </a:rPr>
              <a:t>declare -x EX=3</a:t>
            </a:r>
          </a:p>
          <a:p>
            <a:pPr marL="742950" lvl="2" indent="-342900"/>
            <a:r>
              <a:rPr lang="en-US" dirty="0">
                <a:latin typeface="Courier New" panose="02070309020205020404" pitchFamily="49" charset="0"/>
                <a:cs typeface="Courier New" panose="02070309020205020404" pitchFamily="49" charset="0"/>
              </a:rPr>
              <a:t>typeset -x EW=4</a:t>
            </a:r>
          </a:p>
          <a:p>
            <a:endParaRPr lang="en-US" dirty="0" smtClean="0">
              <a:latin typeface="Calibri" pitchFamily="34" charset="0"/>
            </a:endParaRPr>
          </a:p>
          <a:p>
            <a:pPr lvl="1"/>
            <a:endParaRPr lang="en-US" dirty="0" smtClean="0">
              <a:latin typeface="Calibri" pitchFamily="34" charset="0"/>
            </a:endParaRPr>
          </a:p>
        </p:txBody>
      </p:sp>
    </p:spTree>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Title 1"/>
          <p:cNvSpPr>
            <a:spLocks noGrp="1"/>
          </p:cNvSpPr>
          <p:nvPr>
            <p:ph type="title" idx="4294967295"/>
          </p:nvPr>
        </p:nvSpPr>
        <p:spPr/>
        <p:txBody>
          <a:bodyPr/>
          <a:lstStyle/>
          <a:p>
            <a:r>
              <a:rPr lang="en-US" dirty="0" smtClean="0">
                <a:latin typeface="Calibri" pitchFamily="34" charset="0"/>
              </a:rPr>
              <a:t>Displaying Variables</a:t>
            </a:r>
          </a:p>
        </p:txBody>
      </p:sp>
      <p:sp>
        <p:nvSpPr>
          <p:cNvPr id="98307" name="Content Placeholder 2"/>
          <p:cNvSpPr>
            <a:spLocks noGrp="1"/>
          </p:cNvSpPr>
          <p:nvPr>
            <p:ph idx="4294967295"/>
          </p:nvPr>
        </p:nvSpPr>
        <p:spPr/>
        <p:txBody>
          <a:bodyPr/>
          <a:lstStyle/>
          <a:p>
            <a:r>
              <a:rPr lang="en-US" dirty="0" smtClean="0">
                <a:latin typeface="Calibri" pitchFamily="34" charset="0"/>
              </a:rPr>
              <a:t>The </a:t>
            </a:r>
            <a:r>
              <a:rPr lang="en-US" dirty="0" smtClean="0">
                <a:latin typeface="Courier New" panose="02070309020205020404" pitchFamily="49" charset="0"/>
                <a:cs typeface="Courier New" panose="02070309020205020404" pitchFamily="49" charset="0"/>
              </a:rPr>
              <a:t>set</a:t>
            </a:r>
            <a:r>
              <a:rPr lang="en-US" dirty="0" smtClean="0">
                <a:latin typeface="Calibri" pitchFamily="34" charset="0"/>
              </a:rPr>
              <a:t> command displays all variables</a:t>
            </a:r>
          </a:p>
          <a:p>
            <a:r>
              <a:rPr lang="en-US" dirty="0" smtClean="0">
                <a:latin typeface="Calibri" pitchFamily="34" charset="0"/>
              </a:rPr>
              <a:t>Using </a:t>
            </a:r>
            <a:r>
              <a:rPr lang="en-US" dirty="0" smtClean="0">
                <a:latin typeface="Courier New" panose="02070309020205020404" pitchFamily="49" charset="0"/>
                <a:cs typeface="Courier New" panose="02070309020205020404" pitchFamily="49" charset="0"/>
              </a:rPr>
              <a:t>echo $</a:t>
            </a:r>
            <a:r>
              <a:rPr lang="en-US" dirty="0" err="1" smtClean="0">
                <a:latin typeface="Courier New" panose="02070309020205020404" pitchFamily="49" charset="0"/>
                <a:cs typeface="Courier New" panose="02070309020205020404" pitchFamily="49" charset="0"/>
              </a:rPr>
              <a:t>variable_name</a:t>
            </a:r>
            <a:r>
              <a:rPr lang="en-US" dirty="0" smtClean="0">
                <a:latin typeface="Courier New" panose="02070309020205020404" pitchFamily="49" charset="0"/>
                <a:cs typeface="Courier New" panose="02070309020205020404" pitchFamily="49" charset="0"/>
              </a:rPr>
              <a:t> </a:t>
            </a:r>
            <a:r>
              <a:rPr lang="en-US" dirty="0" smtClean="0">
                <a:latin typeface="Calibri" pitchFamily="34" charset="0"/>
              </a:rPr>
              <a:t>displays any variable named </a:t>
            </a:r>
            <a:r>
              <a:rPr lang="en-US" dirty="0" err="1" smtClean="0">
                <a:latin typeface="Courier New" panose="02070309020205020404" pitchFamily="49" charset="0"/>
                <a:cs typeface="Courier New" panose="02070309020205020404" pitchFamily="49" charset="0"/>
              </a:rPr>
              <a:t>variable_name</a:t>
            </a:r>
            <a:endParaRPr lang="en-US" dirty="0" smtClean="0">
              <a:latin typeface="Courier New" panose="02070309020205020404" pitchFamily="49" charset="0"/>
              <a:cs typeface="Courier New" panose="02070309020205020404" pitchFamily="49" charset="0"/>
            </a:endParaRPr>
          </a:p>
          <a:p>
            <a:r>
              <a:rPr lang="en-US" dirty="0" smtClean="0">
                <a:latin typeface="Calibri" pitchFamily="34" charset="0"/>
              </a:rPr>
              <a:t>The following will display only environment:</a:t>
            </a:r>
          </a:p>
          <a:p>
            <a:pPr lvl="1"/>
            <a:r>
              <a:rPr lang="en-US" dirty="0" err="1">
                <a:latin typeface="Courier New" panose="02070309020205020404" pitchFamily="49" charset="0"/>
                <a:cs typeface="Courier New" panose="02070309020205020404" pitchFamily="49" charset="0"/>
              </a:rPr>
              <a:t>env</a:t>
            </a:r>
            <a:endParaRPr lang="en-US" dirty="0">
              <a:latin typeface="Courier New" panose="02070309020205020404" pitchFamily="49" charset="0"/>
              <a:cs typeface="Courier New" panose="02070309020205020404" pitchFamily="49" charset="0"/>
            </a:endParaRPr>
          </a:p>
          <a:p>
            <a:pPr lvl="1"/>
            <a:r>
              <a:rPr lang="en-US" dirty="0">
                <a:latin typeface="Courier New" panose="02070309020205020404" pitchFamily="49" charset="0"/>
                <a:cs typeface="Courier New" panose="02070309020205020404" pitchFamily="49" charset="0"/>
              </a:rPr>
              <a:t>export -p </a:t>
            </a:r>
          </a:p>
          <a:p>
            <a:pPr lvl="1"/>
            <a:r>
              <a:rPr lang="en-US" dirty="0">
                <a:latin typeface="Courier New" panose="02070309020205020404" pitchFamily="49" charset="0"/>
                <a:cs typeface="Courier New" panose="02070309020205020404" pitchFamily="49" charset="0"/>
              </a:rPr>
              <a:t>declare -x</a:t>
            </a:r>
          </a:p>
          <a:p>
            <a:pPr lvl="1"/>
            <a:r>
              <a:rPr lang="en-US" dirty="0" smtClean="0">
                <a:latin typeface="Courier New" panose="02070309020205020404" pitchFamily="49" charset="0"/>
                <a:cs typeface="Courier New" panose="02070309020205020404" pitchFamily="49" charset="0"/>
              </a:rPr>
              <a:t>typeset -x</a:t>
            </a:r>
          </a:p>
          <a:p>
            <a:endParaRPr lang="en-US" dirty="0" smtClean="0">
              <a:latin typeface="Calibri" pitchFamily="34" charset="0"/>
            </a:endParaRPr>
          </a:p>
          <a:p>
            <a:pPr lvl="1"/>
            <a:endParaRPr lang="en-US" dirty="0" smtClean="0">
              <a:latin typeface="Calibri" pitchFamily="34" charset="0"/>
            </a:endParaRPr>
          </a:p>
        </p:txBody>
      </p:sp>
    </p:spTree>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Title 1"/>
          <p:cNvSpPr>
            <a:spLocks noGrp="1"/>
          </p:cNvSpPr>
          <p:nvPr>
            <p:ph type="title" idx="4294967295"/>
          </p:nvPr>
        </p:nvSpPr>
        <p:spPr/>
        <p:txBody>
          <a:bodyPr/>
          <a:lstStyle/>
          <a:p>
            <a:r>
              <a:rPr lang="en-US" dirty="0" smtClean="0">
                <a:latin typeface="Calibri" pitchFamily="34" charset="0"/>
              </a:rPr>
              <a:t>The unset command</a:t>
            </a:r>
          </a:p>
        </p:txBody>
      </p:sp>
      <p:sp>
        <p:nvSpPr>
          <p:cNvPr id="99331" name="Content Placeholder 2"/>
          <p:cNvSpPr>
            <a:spLocks noGrp="1"/>
          </p:cNvSpPr>
          <p:nvPr>
            <p:ph idx="4294967295"/>
          </p:nvPr>
        </p:nvSpPr>
        <p:spPr/>
        <p:txBody>
          <a:bodyPr/>
          <a:lstStyle/>
          <a:p>
            <a:r>
              <a:rPr lang="en-US" dirty="0" smtClean="0">
                <a:latin typeface="Calibri" pitchFamily="34" charset="0"/>
              </a:rPr>
              <a:t>Using the </a:t>
            </a:r>
            <a:r>
              <a:rPr lang="en-US" dirty="0" smtClean="0">
                <a:latin typeface="Courier New" panose="02070309020205020404" pitchFamily="49" charset="0"/>
                <a:cs typeface="Courier New" panose="02070309020205020404" pitchFamily="49" charset="0"/>
              </a:rPr>
              <a:t>unset</a:t>
            </a:r>
            <a:r>
              <a:rPr lang="en-US" dirty="0" smtClean="0">
                <a:latin typeface="Calibri" pitchFamily="34" charset="0"/>
              </a:rPr>
              <a:t> command will delete a variable and the value it refers to:</a:t>
            </a:r>
          </a:p>
          <a:p>
            <a:pPr lvl="1"/>
            <a:endParaRPr lang="en-US" dirty="0" smtClean="0">
              <a:latin typeface="Calibri" pitchFamily="34" charset="0"/>
            </a:endParaRPr>
          </a:p>
        </p:txBody>
      </p:sp>
      <p:pic>
        <p:nvPicPr>
          <p:cNvPr id="3" name="Picture 2"/>
          <p:cNvPicPr>
            <a:picLocks noChangeAspect="1"/>
          </p:cNvPicPr>
          <p:nvPr/>
        </p:nvPicPr>
        <p:blipFill>
          <a:blip r:embed="rId2"/>
          <a:stretch>
            <a:fillRect/>
          </a:stretch>
        </p:blipFill>
        <p:spPr>
          <a:xfrm>
            <a:off x="1032327" y="2880459"/>
            <a:ext cx="6315075" cy="2352675"/>
          </a:xfrm>
          <a:prstGeom prst="rect">
            <a:avLst/>
          </a:prstGeom>
        </p:spPr>
      </p:pic>
    </p:spTree>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Theme">
      <a:majorFont>
        <a:latin typeface=""/>
        <a:ea typeface=""/>
        <a:cs typeface=""/>
      </a:majorFont>
      <a:minorFont>
        <a:latin typeface=""/>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2284</TotalTime>
  <Words>2878</Words>
  <Application>Microsoft Macintosh PowerPoint</Application>
  <PresentationFormat>On-screen Show (4:3)</PresentationFormat>
  <Paragraphs>285</Paragraphs>
  <Slides>50</Slides>
  <Notes>0</Notes>
  <HiddenSlides>0</HiddenSlides>
  <MMClips>0</MMClips>
  <ScaleCrop>false</ScaleCrop>
  <HeadingPairs>
    <vt:vector size="4" baseType="variant">
      <vt:variant>
        <vt:lpstr>Theme</vt:lpstr>
      </vt:variant>
      <vt:variant>
        <vt:i4>1</vt:i4>
      </vt:variant>
      <vt:variant>
        <vt:lpstr>Slide Titles</vt:lpstr>
      </vt:variant>
      <vt:variant>
        <vt:i4>50</vt:i4>
      </vt:variant>
    </vt:vector>
  </HeadingPairs>
  <TitlesOfParts>
    <vt:vector size="51" baseType="lpstr">
      <vt:lpstr>Office Theme</vt:lpstr>
      <vt:lpstr>Module 1: Advanced Shell Features  Chapter 1: Shell Customization</vt:lpstr>
      <vt:lpstr>LPIC Certification Note</vt:lpstr>
      <vt:lpstr>Shell Variables</vt:lpstr>
      <vt:lpstr>Shell Variables</vt:lpstr>
      <vt:lpstr>Shell Variables</vt:lpstr>
      <vt:lpstr>Shell Variables</vt:lpstr>
      <vt:lpstr>Shell Variables</vt:lpstr>
      <vt:lpstr>Displaying Variables</vt:lpstr>
      <vt:lpstr>The unset command</vt:lpstr>
      <vt:lpstr>The PATH variable</vt:lpstr>
      <vt:lpstr>The PATH variable</vt:lpstr>
      <vt:lpstr>The PATH variable</vt:lpstr>
      <vt:lpstr>Executing outside the PATH</vt:lpstr>
      <vt:lpstr>Path Review</vt:lpstr>
      <vt:lpstr>PATH Scenario</vt:lpstr>
      <vt:lpstr>PATH Scenario</vt:lpstr>
      <vt:lpstr>PATH Scenario</vt:lpstr>
      <vt:lpstr>PATH Scenario</vt:lpstr>
      <vt:lpstr>PATH Scenario</vt:lpstr>
      <vt:lpstr>Avoiding Existing Commands</vt:lpstr>
      <vt:lpstr>The PS1 variable</vt:lpstr>
      <vt:lpstr>History variables</vt:lpstr>
      <vt:lpstr>HISTCONTROL variable</vt:lpstr>
      <vt:lpstr>HISTIGNORE variable</vt:lpstr>
      <vt:lpstr>Setting variables</vt:lpstr>
      <vt:lpstr>Aliases</vt:lpstr>
      <vt:lpstr>Alias Examples</vt:lpstr>
      <vt:lpstr>The alias command</vt:lpstr>
      <vt:lpstr>The alias command</vt:lpstr>
      <vt:lpstr>Avoiding aliases</vt:lpstr>
      <vt:lpstr>Functions</vt:lpstr>
      <vt:lpstr>Function Scenario</vt:lpstr>
      <vt:lpstr>Function Scenario</vt:lpstr>
      <vt:lpstr>Function Scenario</vt:lpstr>
      <vt:lpstr>Function Arguments</vt:lpstr>
      <vt:lpstr>Function Argument Scenario</vt:lpstr>
      <vt:lpstr>Lists</vt:lpstr>
      <vt:lpstr>Sequential Lists</vt:lpstr>
      <vt:lpstr>Background Lists</vt:lpstr>
      <vt:lpstr>Background Lists</vt:lpstr>
      <vt:lpstr>AND Lists</vt:lpstr>
      <vt:lpstr>OR Lists</vt:lpstr>
      <vt:lpstr>Hybrid Lists</vt:lpstr>
      <vt:lpstr>Initialization Files</vt:lpstr>
      <vt:lpstr>Bash Initialization Files</vt:lpstr>
      <vt:lpstr>Bash Initialization Files</vt:lpstr>
      <vt:lpstr>Bash Initialization Files</vt:lpstr>
      <vt:lpstr>Bash Initialization Files</vt:lpstr>
      <vt:lpstr>Modifying Initialization Files</vt:lpstr>
      <vt:lpstr>Bash Exit Files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1.1 Linux Evolution and Popular Operating Systems</dc:title>
  <dc:creator>Sean Walberg</dc:creator>
  <cp:lastModifiedBy>Grace Bixby</cp:lastModifiedBy>
  <cp:revision>78</cp:revision>
  <dcterms:created xsi:type="dcterms:W3CDTF">2013-10-05T00:15:43Z</dcterms:created>
  <dcterms:modified xsi:type="dcterms:W3CDTF">2015-10-20T18:08:30Z</dcterms:modified>
</cp:coreProperties>
</file>