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38"/>
  </p:notesMasterIdLst>
  <p:sldIdLst>
    <p:sldId id="275" r:id="rId2"/>
    <p:sldId id="309" r:id="rId3"/>
    <p:sldId id="325" r:id="rId4"/>
    <p:sldId id="310" r:id="rId5"/>
    <p:sldId id="322" r:id="rId6"/>
    <p:sldId id="323" r:id="rId7"/>
    <p:sldId id="328" r:id="rId8"/>
    <p:sldId id="311" r:id="rId9"/>
    <p:sldId id="324" r:id="rId10"/>
    <p:sldId id="332" r:id="rId11"/>
    <p:sldId id="331" r:id="rId12"/>
    <p:sldId id="326" r:id="rId13"/>
    <p:sldId id="329" r:id="rId14"/>
    <p:sldId id="330" r:id="rId15"/>
    <p:sldId id="333" r:id="rId16"/>
    <p:sldId id="334" r:id="rId17"/>
    <p:sldId id="335" r:id="rId18"/>
    <p:sldId id="336" r:id="rId19"/>
    <p:sldId id="337" r:id="rId20"/>
    <p:sldId id="338" r:id="rId21"/>
    <p:sldId id="339" r:id="rId22"/>
    <p:sldId id="343" r:id="rId23"/>
    <p:sldId id="340" r:id="rId24"/>
    <p:sldId id="341" r:id="rId25"/>
    <p:sldId id="342" r:id="rId26"/>
    <p:sldId id="344" r:id="rId27"/>
    <p:sldId id="345" r:id="rId28"/>
    <p:sldId id="346" r:id="rId29"/>
    <p:sldId id="347" r:id="rId30"/>
    <p:sldId id="348" r:id="rId31"/>
    <p:sldId id="313" r:id="rId32"/>
    <p:sldId id="349" r:id="rId33"/>
    <p:sldId id="352" r:id="rId34"/>
    <p:sldId id="314" r:id="rId35"/>
    <p:sldId id="350" r:id="rId36"/>
    <p:sldId id="351"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2"/>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1" autoAdjust="0"/>
    <p:restoredTop sz="94660"/>
  </p:normalViewPr>
  <p:slideViewPr>
    <p:cSldViewPr snapToGrid="0" snapToObjects="1">
      <p:cViewPr>
        <p:scale>
          <a:sx n="85" d="100"/>
          <a:sy n="85" d="100"/>
        </p:scale>
        <p:origin x="-576" y="-12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32949-6C8F-4DBB-BB61-439D46673C87}" type="datetimeFigureOut">
              <a:rPr lang="en-US" smtClean="0"/>
              <a:t>12/17/15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206A1-B11C-442C-A61F-DA3CAA72D8E1}" type="slidenum">
              <a:rPr lang="en-US" smtClean="0"/>
              <a:t>‹#›</a:t>
            </a:fld>
            <a:endParaRPr lang="en-US"/>
          </a:p>
        </p:txBody>
      </p:sp>
    </p:spTree>
    <p:extLst>
      <p:ext uri="{BB962C8B-B14F-4D97-AF65-F5344CB8AC3E}">
        <p14:creationId xmlns:p14="http://schemas.microsoft.com/office/powerpoint/2010/main" val="164104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12/17/15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12/17/15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12/17/15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12/17/15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6: System Security</a:t>
            </a:r>
            <a:br>
              <a:rPr lang="en-US" dirty="0" smtClean="0">
                <a:latin typeface="Calibri" pitchFamily="34" charset="0"/>
              </a:rPr>
            </a:br>
            <a:r>
              <a:rPr lang="en-US" dirty="0" smtClean="0">
                <a:latin typeface="Calibri" pitchFamily="34" charset="0"/>
              </a:rPr>
              <a:t>Chapter </a:t>
            </a:r>
            <a:r>
              <a:rPr lang="en-US" dirty="0" smtClean="0">
                <a:latin typeface="Calibri" pitchFamily="34" charset="0"/>
              </a:rPr>
              <a:t>19: Encryption</a:t>
            </a:r>
            <a:endParaRPr lang="en-US"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err="1"/>
              <a:t>OpenSSH</a:t>
            </a:r>
            <a:r>
              <a:rPr lang="en-US" dirty="0"/>
              <a:t> Client</a:t>
            </a:r>
            <a:endParaRPr lang="en-US" dirty="0"/>
          </a:p>
        </p:txBody>
      </p:sp>
      <p:sp>
        <p:nvSpPr>
          <p:cNvPr id="5" name="Content Placeholder 4"/>
          <p:cNvSpPr>
            <a:spLocks noGrp="1"/>
          </p:cNvSpPr>
          <p:nvPr>
            <p:ph sz="half" idx="1"/>
          </p:nvPr>
        </p:nvSpPr>
        <p:spPr>
          <a:xfrm>
            <a:off x="457200" y="1271494"/>
            <a:ext cx="8229600" cy="4525963"/>
          </a:xfrm>
        </p:spPr>
        <p:txBody>
          <a:bodyPr/>
          <a:lstStyle/>
          <a:p>
            <a:r>
              <a:rPr lang="en-US" dirty="0"/>
              <a:t>Some of the other client configuration files are listed below:</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828924309"/>
              </p:ext>
            </p:extLst>
          </p:nvPr>
        </p:nvGraphicFramePr>
        <p:xfrm>
          <a:off x="457200" y="2794000"/>
          <a:ext cx="8229600" cy="2603500"/>
        </p:xfrm>
        <a:graphic>
          <a:graphicData uri="http://schemas.openxmlformats.org/drawingml/2006/table">
            <a:tbl>
              <a:tblPr firstRow="1" bandRow="1">
                <a:tableStyleId>{5C22544A-7EE6-4342-B048-85BDC9FD1C3A}</a:tableStyleId>
              </a:tblPr>
              <a:tblGrid>
                <a:gridCol w="1993153"/>
                <a:gridCol w="6236447"/>
              </a:tblGrid>
              <a:tr h="370840">
                <a:tc>
                  <a:txBody>
                    <a:bodyPr/>
                    <a:lstStyle/>
                    <a:p>
                      <a:pPr algn="l" fontAlgn="b"/>
                      <a:r>
                        <a:rPr lang="en-US" sz="1200" b="0" i="0" u="none" strike="noStrike" dirty="0">
                          <a:solidFill>
                            <a:srgbClr val="000000"/>
                          </a:solidFill>
                          <a:effectLst/>
                          <a:latin typeface="Calibri"/>
                        </a:rPr>
                        <a:t>File</a:t>
                      </a:r>
                    </a:p>
                  </a:txBody>
                  <a:tcPr marL="12700" marR="12700" marT="12700" marB="0" anchor="b"/>
                </a:tc>
                <a:tc>
                  <a:txBody>
                    <a:bodyPr/>
                    <a:lstStyle/>
                    <a:p>
                      <a:pPr algn="l" fontAlgn="b"/>
                      <a:r>
                        <a:rPr lang="en-US" sz="1200" b="0" i="0" u="none" strike="noStrike">
                          <a:solidFill>
                            <a:srgbClr val="000000"/>
                          </a:solidFill>
                          <a:effectLst/>
                          <a:latin typeface="Calibri"/>
                        </a:rPr>
                        <a:t>Purpose</a:t>
                      </a:r>
                    </a:p>
                  </a:txBody>
                  <a:tcPr marL="12700" marR="12700" marT="12700" marB="0" anchor="b"/>
                </a:tc>
              </a:tr>
              <a:tr h="370840">
                <a:tc>
                  <a:txBody>
                    <a:bodyPr/>
                    <a:lstStyle/>
                    <a:p>
                      <a:pPr algn="l" fontAlgn="b"/>
                      <a:r>
                        <a:rPr lang="en-US" sz="1200" b="0" i="0" u="none" strike="noStrike">
                          <a:solidFill>
                            <a:srgbClr val="000000"/>
                          </a:solidFill>
                          <a:effectLst/>
                          <a:latin typeface="Calibri"/>
                        </a:rPr>
                        <a:t>~/.ssh/known_hosts</a:t>
                      </a:r>
                    </a:p>
                  </a:txBody>
                  <a:tcPr marL="12700" marR="12700" marT="12700" marB="0" anchor="b"/>
                </a:tc>
                <a:tc>
                  <a:txBody>
                    <a:bodyPr/>
                    <a:lstStyle/>
                    <a:p>
                      <a:pPr algn="l" fontAlgn="b"/>
                      <a:r>
                        <a:rPr lang="en-US" sz="1200" b="0" i="0" u="none" strike="noStrike">
                          <a:solidFill>
                            <a:srgbClr val="000000"/>
                          </a:solidFill>
                          <a:effectLst/>
                          <a:latin typeface="Calibri"/>
                        </a:rPr>
                        <a:t>List of servers, along with host keys accessed by the user</a:t>
                      </a:r>
                    </a:p>
                  </a:txBody>
                  <a:tcPr marL="12700" marR="12700" marT="12700" marB="0" anchor="b"/>
                </a:tc>
              </a:tr>
              <a:tr h="370840">
                <a:tc>
                  <a:txBody>
                    <a:bodyPr/>
                    <a:lstStyle/>
                    <a:p>
                      <a:pPr algn="l" fontAlgn="b"/>
                      <a:r>
                        <a:rPr lang="en-US" sz="1200" b="0" i="0" u="none" strike="noStrike">
                          <a:solidFill>
                            <a:srgbClr val="000000"/>
                          </a:solidFill>
                          <a:effectLst/>
                          <a:latin typeface="Calibri"/>
                        </a:rPr>
                        <a:t>~/.ssh/authorized_keys</a:t>
                      </a:r>
                    </a:p>
                  </a:txBody>
                  <a:tcPr marL="12700" marR="12700" marT="12700" marB="0" anchor="b"/>
                </a:tc>
                <a:tc>
                  <a:txBody>
                    <a:bodyPr/>
                    <a:lstStyle/>
                    <a:p>
                      <a:pPr algn="l" fontAlgn="b"/>
                      <a:r>
                        <a:rPr lang="en-US" sz="1200" b="0" i="0" u="none" strike="noStrike">
                          <a:solidFill>
                            <a:srgbClr val="000000"/>
                          </a:solidFill>
                          <a:effectLst/>
                          <a:latin typeface="Calibri"/>
                        </a:rPr>
                        <a:t>List of authorized public keys for servers, verified by the server to authenticate the user when the user attempts to login</a:t>
                      </a:r>
                    </a:p>
                  </a:txBody>
                  <a:tcPr marL="12700" marR="12700" marT="12700" marB="0" anchor="b"/>
                </a:tc>
              </a:tr>
              <a:tr h="370840">
                <a:tc>
                  <a:txBody>
                    <a:bodyPr/>
                    <a:lstStyle/>
                    <a:p>
                      <a:pPr algn="l" fontAlgn="b"/>
                      <a:r>
                        <a:rPr lang="en-US" sz="1200" b="0" i="0" u="none" strike="noStrike">
                          <a:solidFill>
                            <a:srgbClr val="000000"/>
                          </a:solidFill>
                          <a:effectLst/>
                          <a:latin typeface="Calibri"/>
                        </a:rPr>
                        <a:t>~/.ssh/id_rsa</a:t>
                      </a:r>
                    </a:p>
                  </a:txBody>
                  <a:tcPr marL="12700" marR="12700" marT="12700" marB="0" anchor="b"/>
                </a:tc>
                <a:tc>
                  <a:txBody>
                    <a:bodyPr/>
                    <a:lstStyle/>
                    <a:p>
                      <a:pPr algn="l" fontAlgn="b"/>
                      <a:r>
                        <a:rPr lang="en-US" sz="1200" b="0" i="0" u="none" strike="noStrike">
                          <a:solidFill>
                            <a:srgbClr val="000000"/>
                          </a:solidFill>
                          <a:effectLst/>
                          <a:latin typeface="Calibri"/>
                        </a:rPr>
                        <a:t>RSA private key of the user</a:t>
                      </a:r>
                    </a:p>
                  </a:txBody>
                  <a:tcPr marL="12700" marR="12700" marT="12700" marB="0" anchor="b"/>
                </a:tc>
              </a:tr>
              <a:tr h="370840">
                <a:tc>
                  <a:txBody>
                    <a:bodyPr/>
                    <a:lstStyle/>
                    <a:p>
                      <a:pPr algn="l" fontAlgn="b"/>
                      <a:r>
                        <a:rPr lang="en-US" sz="1200" b="0" i="0" u="none" strike="noStrike">
                          <a:solidFill>
                            <a:srgbClr val="000000"/>
                          </a:solidFill>
                          <a:effectLst/>
                          <a:latin typeface="Calibri"/>
                        </a:rPr>
                        <a:t>~/.ssh/id_rsa.pub</a:t>
                      </a:r>
                    </a:p>
                  </a:txBody>
                  <a:tcPr marL="12700" marR="12700" marT="12700" marB="0" anchor="b"/>
                </a:tc>
                <a:tc>
                  <a:txBody>
                    <a:bodyPr/>
                    <a:lstStyle/>
                    <a:p>
                      <a:pPr algn="l" fontAlgn="b"/>
                      <a:r>
                        <a:rPr lang="en-US" sz="1200" b="0" i="0" u="none" strike="noStrike">
                          <a:solidFill>
                            <a:srgbClr val="000000"/>
                          </a:solidFill>
                          <a:effectLst/>
                          <a:latin typeface="Calibri"/>
                        </a:rPr>
                        <a:t>RSA public key of the user</a:t>
                      </a:r>
                    </a:p>
                  </a:txBody>
                  <a:tcPr marL="12700" marR="12700" marT="12700" marB="0" anchor="b"/>
                </a:tc>
              </a:tr>
              <a:tr h="370840">
                <a:tc>
                  <a:txBody>
                    <a:bodyPr/>
                    <a:lstStyle/>
                    <a:p>
                      <a:pPr algn="l" fontAlgn="b"/>
                      <a:r>
                        <a:rPr lang="en-US" sz="1200" b="0" i="0" u="none" strike="noStrike">
                          <a:solidFill>
                            <a:srgbClr val="000000"/>
                          </a:solidFill>
                          <a:effectLst/>
                          <a:latin typeface="Calibri"/>
                        </a:rPr>
                        <a:t>~/.ssh/id_dsa</a:t>
                      </a:r>
                    </a:p>
                  </a:txBody>
                  <a:tcPr marL="12700" marR="12700" marT="12700" marB="0" anchor="b"/>
                </a:tc>
                <a:tc>
                  <a:txBody>
                    <a:bodyPr/>
                    <a:lstStyle/>
                    <a:p>
                      <a:pPr algn="l" fontAlgn="b"/>
                      <a:r>
                        <a:rPr lang="en-US" sz="1200" b="0" i="0" u="none" strike="noStrike">
                          <a:solidFill>
                            <a:srgbClr val="000000"/>
                          </a:solidFill>
                          <a:effectLst/>
                          <a:latin typeface="Calibri"/>
                        </a:rPr>
                        <a:t>DSA private key of the user</a:t>
                      </a:r>
                    </a:p>
                  </a:txBody>
                  <a:tcPr marL="12700" marR="12700" marT="12700" marB="0" anchor="b"/>
                </a:tc>
              </a:tr>
              <a:tr h="370840">
                <a:tc>
                  <a:txBody>
                    <a:bodyPr/>
                    <a:lstStyle/>
                    <a:p>
                      <a:pPr algn="l" fontAlgn="b"/>
                      <a:r>
                        <a:rPr lang="en-US" sz="1200" b="0" i="0" u="none" strike="noStrike">
                          <a:solidFill>
                            <a:srgbClr val="000000"/>
                          </a:solidFill>
                          <a:effectLst/>
                          <a:latin typeface="Calibri"/>
                        </a:rPr>
                        <a:t>~/.ssh/id_dsa.pub</a:t>
                      </a:r>
                    </a:p>
                  </a:txBody>
                  <a:tcPr marL="12700" marR="12700" marT="12700" marB="0" anchor="b"/>
                </a:tc>
                <a:tc>
                  <a:txBody>
                    <a:bodyPr/>
                    <a:lstStyle/>
                    <a:p>
                      <a:pPr algn="l" fontAlgn="b"/>
                      <a:r>
                        <a:rPr lang="en-US" sz="1200" b="0" i="0" u="none" strike="noStrike" dirty="0">
                          <a:solidFill>
                            <a:srgbClr val="000000"/>
                          </a:solidFill>
                          <a:effectLst/>
                          <a:latin typeface="Calibri"/>
                        </a:rPr>
                        <a:t>DSA public key of the user</a:t>
                      </a:r>
                    </a:p>
                  </a:txBody>
                  <a:tcPr marL="12700" marR="12700" marT="12700" marB="0" anchor="b"/>
                </a:tc>
              </a:tr>
            </a:tbl>
          </a:graphicData>
        </a:graphic>
      </p:graphicFrame>
    </p:spTree>
    <p:extLst>
      <p:ext uri="{BB962C8B-B14F-4D97-AF65-F5344CB8AC3E}">
        <p14:creationId xmlns:p14="http://schemas.microsoft.com/office/powerpoint/2010/main" val="243705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smtClean="0"/>
              <a:t>SSHD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etc</a:t>
            </a:r>
            <a:r>
              <a:rPr lang="en-US" dirty="0"/>
              <a:t>/</a:t>
            </a:r>
            <a:r>
              <a:rPr lang="en-US" dirty="0" err="1"/>
              <a:t>ssh</a:t>
            </a:r>
            <a:r>
              <a:rPr lang="en-US" dirty="0"/>
              <a:t>/</a:t>
            </a:r>
            <a:r>
              <a:rPr lang="en-US" dirty="0" err="1"/>
              <a:t>sshd_config</a:t>
            </a:r>
            <a:r>
              <a:rPr lang="en-US" dirty="0"/>
              <a:t> file is used to configure the SSH daemon. This file also contains key value pairs on each line.</a:t>
            </a:r>
            <a:endParaRPr lang="en-US" dirty="0"/>
          </a:p>
        </p:txBody>
      </p:sp>
    </p:spTree>
    <p:extLst>
      <p:ext uri="{BB962C8B-B14F-4D97-AF65-F5344CB8AC3E}">
        <p14:creationId xmlns:p14="http://schemas.microsoft.com/office/powerpoint/2010/main" val="1231465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smtClean="0"/>
              <a:t>SSHD</a:t>
            </a:r>
            <a:endParaRPr lang="en-US" dirty="0"/>
          </a:p>
        </p:txBody>
      </p:sp>
      <p:sp>
        <p:nvSpPr>
          <p:cNvPr id="5" name="Content Placeholder 4"/>
          <p:cNvSpPr>
            <a:spLocks noGrp="1"/>
          </p:cNvSpPr>
          <p:nvPr>
            <p:ph sz="half" idx="1"/>
          </p:nvPr>
        </p:nvSpPr>
        <p:spPr>
          <a:xfrm>
            <a:off x="457200" y="1137024"/>
            <a:ext cx="8229600" cy="4525963"/>
          </a:xfrm>
        </p:spPr>
        <p:txBody>
          <a:bodyPr/>
          <a:lstStyle/>
          <a:p>
            <a:r>
              <a:rPr lang="en-US" dirty="0"/>
              <a:t>The keywords and their meanings are explained in the following table: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603783318"/>
              </p:ext>
            </p:extLst>
          </p:nvPr>
        </p:nvGraphicFramePr>
        <p:xfrm>
          <a:off x="194233" y="2034278"/>
          <a:ext cx="8845178" cy="4605600"/>
        </p:xfrm>
        <a:graphic>
          <a:graphicData uri="http://schemas.openxmlformats.org/drawingml/2006/table">
            <a:tbl>
              <a:tblPr firstRow="1" bandRow="1">
                <a:tableStyleId>{5C22544A-7EE6-4342-B048-85BDC9FD1C3A}</a:tableStyleId>
              </a:tblPr>
              <a:tblGrid>
                <a:gridCol w="4422589"/>
                <a:gridCol w="4422589"/>
              </a:tblGrid>
              <a:tr h="309176">
                <a:tc>
                  <a:txBody>
                    <a:bodyPr/>
                    <a:lstStyle/>
                    <a:p>
                      <a:pPr algn="l" fontAlgn="b"/>
                      <a:r>
                        <a:rPr lang="en-US" sz="1200" b="0" i="0" u="none" strike="noStrike" dirty="0">
                          <a:solidFill>
                            <a:srgbClr val="000000"/>
                          </a:solidFill>
                          <a:effectLst/>
                          <a:latin typeface="Calibri"/>
                        </a:rPr>
                        <a:t>Keyword</a:t>
                      </a:r>
                    </a:p>
                  </a:txBody>
                  <a:tcPr marL="12700" marR="12700" marT="12700" marB="0" anchor="b"/>
                </a:tc>
                <a:tc>
                  <a:txBody>
                    <a:bodyPr/>
                    <a:lstStyle/>
                    <a:p>
                      <a:pPr algn="l" fontAlgn="b"/>
                      <a:r>
                        <a:rPr lang="en-US" sz="1200" b="0" i="0" u="none" strike="noStrike">
                          <a:solidFill>
                            <a:srgbClr val="000000"/>
                          </a:solidFill>
                          <a:effectLst/>
                          <a:latin typeface="Calibri"/>
                        </a:rPr>
                        <a:t>Meaning</a:t>
                      </a:r>
                    </a:p>
                  </a:txBody>
                  <a:tcPr marL="12700" marR="12700" marT="12700" marB="0" anchor="b"/>
                </a:tc>
              </a:tr>
              <a:tr h="315529">
                <a:tc>
                  <a:txBody>
                    <a:bodyPr/>
                    <a:lstStyle/>
                    <a:p>
                      <a:pPr algn="l" fontAlgn="b"/>
                      <a:r>
                        <a:rPr lang="en-US" sz="1200" b="0" i="0" u="none" strike="noStrike">
                          <a:solidFill>
                            <a:srgbClr val="000000"/>
                          </a:solidFill>
                          <a:effectLst/>
                          <a:latin typeface="Calibri"/>
                        </a:rPr>
                        <a:t>Port</a:t>
                      </a:r>
                    </a:p>
                  </a:txBody>
                  <a:tcPr marL="12700" marR="12700" marT="12700" marB="0" anchor="b"/>
                </a:tc>
                <a:tc>
                  <a:txBody>
                    <a:bodyPr/>
                    <a:lstStyle/>
                    <a:p>
                      <a:pPr algn="l" fontAlgn="b"/>
                      <a:r>
                        <a:rPr lang="en-US" sz="1200" b="0" i="0" u="none" strike="noStrike">
                          <a:solidFill>
                            <a:srgbClr val="000000"/>
                          </a:solidFill>
                          <a:effectLst/>
                          <a:latin typeface="Calibri"/>
                        </a:rPr>
                        <a:t>Specifies the port which sshd listens to for incoming connections, default port is 22</a:t>
                      </a:r>
                    </a:p>
                  </a:txBody>
                  <a:tcPr marL="12700" marR="12700" marT="12700" marB="0" anchor="b"/>
                </a:tc>
              </a:tr>
              <a:tr h="309176">
                <a:tc>
                  <a:txBody>
                    <a:bodyPr/>
                    <a:lstStyle/>
                    <a:p>
                      <a:pPr algn="l" fontAlgn="b"/>
                      <a:r>
                        <a:rPr lang="en-US" sz="1200" b="0" i="0" u="none" strike="noStrike">
                          <a:solidFill>
                            <a:srgbClr val="000000"/>
                          </a:solidFill>
                          <a:effectLst/>
                          <a:latin typeface="Calibri"/>
                        </a:rPr>
                        <a:t>ListenAddress</a:t>
                      </a:r>
                    </a:p>
                  </a:txBody>
                  <a:tcPr marL="12700" marR="12700" marT="12700" marB="0" anchor="b"/>
                </a:tc>
                <a:tc>
                  <a:txBody>
                    <a:bodyPr/>
                    <a:lstStyle/>
                    <a:p>
                      <a:pPr algn="l" fontAlgn="b"/>
                      <a:r>
                        <a:rPr lang="en-US" sz="1200" b="0" i="0" u="none" strike="noStrike">
                          <a:solidFill>
                            <a:srgbClr val="000000"/>
                          </a:solidFill>
                          <a:effectLst/>
                          <a:latin typeface="Calibri"/>
                        </a:rPr>
                        <a:t>Specifies the IP address on which the sshd server socket will bind</a:t>
                      </a:r>
                    </a:p>
                  </a:txBody>
                  <a:tcPr marL="12700" marR="12700" marT="12700" marB="0" anchor="b"/>
                </a:tc>
              </a:tr>
              <a:tr h="309176">
                <a:tc>
                  <a:txBody>
                    <a:bodyPr/>
                    <a:lstStyle/>
                    <a:p>
                      <a:pPr algn="l" fontAlgn="b"/>
                      <a:r>
                        <a:rPr lang="en-US" sz="1200" b="0" i="0" u="none" strike="noStrike">
                          <a:solidFill>
                            <a:srgbClr val="000000"/>
                          </a:solidFill>
                          <a:effectLst/>
                          <a:latin typeface="Calibri"/>
                        </a:rPr>
                        <a:t>HostKey</a:t>
                      </a:r>
                    </a:p>
                  </a:txBody>
                  <a:tcPr marL="12700" marR="12700" marT="12700" marB="0" anchor="b"/>
                </a:tc>
                <a:tc>
                  <a:txBody>
                    <a:bodyPr/>
                    <a:lstStyle/>
                    <a:p>
                      <a:pPr algn="l" fontAlgn="b"/>
                      <a:r>
                        <a:rPr lang="en-US" sz="1200" b="0" i="0" u="none" strike="noStrike">
                          <a:solidFill>
                            <a:srgbClr val="000000"/>
                          </a:solidFill>
                          <a:effectLst/>
                          <a:latin typeface="Calibri"/>
                        </a:rPr>
                        <a:t>Specifies where the private host key is stored</a:t>
                      </a:r>
                    </a:p>
                  </a:txBody>
                  <a:tcPr marL="12700" marR="12700" marT="12700" marB="0" anchor="b"/>
                </a:tc>
              </a:tr>
              <a:tr h="315529">
                <a:tc>
                  <a:txBody>
                    <a:bodyPr/>
                    <a:lstStyle/>
                    <a:p>
                      <a:pPr algn="l" fontAlgn="b"/>
                      <a:r>
                        <a:rPr lang="en-US" sz="1200" b="0" i="0" u="none" strike="noStrike">
                          <a:solidFill>
                            <a:srgbClr val="000000"/>
                          </a:solidFill>
                          <a:effectLst/>
                          <a:latin typeface="Calibri"/>
                        </a:rPr>
                        <a:t>KeyRegenerationInterval</a:t>
                      </a:r>
                    </a:p>
                  </a:txBody>
                  <a:tcPr marL="12700" marR="12700" marT="12700" marB="0" anchor="b"/>
                </a:tc>
                <a:tc>
                  <a:txBody>
                    <a:bodyPr/>
                    <a:lstStyle/>
                    <a:p>
                      <a:pPr algn="l" fontAlgn="b"/>
                      <a:r>
                        <a:rPr lang="en-US" sz="1200" b="0" i="0" u="none" strike="noStrike">
                          <a:solidFill>
                            <a:srgbClr val="000000"/>
                          </a:solidFill>
                          <a:effectLst/>
                          <a:latin typeface="Calibri"/>
                        </a:rPr>
                        <a:t>Specifies the time interval in seconds for the server to automatically regenerate its key</a:t>
                      </a:r>
                    </a:p>
                  </a:txBody>
                  <a:tcPr marL="12700" marR="12700" marT="12700" marB="0" anchor="b"/>
                </a:tc>
              </a:tr>
              <a:tr h="309176">
                <a:tc>
                  <a:txBody>
                    <a:bodyPr/>
                    <a:lstStyle/>
                    <a:p>
                      <a:pPr algn="l" fontAlgn="b"/>
                      <a:r>
                        <a:rPr lang="en-US" sz="1200" b="0" i="0" u="none" strike="noStrike">
                          <a:solidFill>
                            <a:srgbClr val="000000"/>
                          </a:solidFill>
                          <a:effectLst/>
                          <a:latin typeface="Calibri"/>
                        </a:rPr>
                        <a:t>ServerKeyBits</a:t>
                      </a:r>
                    </a:p>
                  </a:txBody>
                  <a:tcPr marL="12700" marR="12700" marT="12700" marB="0" anchor="b"/>
                </a:tc>
                <a:tc>
                  <a:txBody>
                    <a:bodyPr/>
                    <a:lstStyle/>
                    <a:p>
                      <a:pPr algn="l" fontAlgn="b"/>
                      <a:r>
                        <a:rPr lang="en-US" sz="1200" b="0" i="0" u="none" strike="noStrike">
                          <a:solidFill>
                            <a:srgbClr val="000000"/>
                          </a:solidFill>
                          <a:effectLst/>
                          <a:latin typeface="Calibri"/>
                        </a:rPr>
                        <a:t>Specifies the number of bits to be used by sshd for RSA key generation</a:t>
                      </a:r>
                    </a:p>
                  </a:txBody>
                  <a:tcPr marL="12700" marR="12700" marT="12700" marB="0" anchor="b"/>
                </a:tc>
              </a:tr>
              <a:tr h="315529">
                <a:tc>
                  <a:txBody>
                    <a:bodyPr/>
                    <a:lstStyle/>
                    <a:p>
                      <a:pPr algn="l" fontAlgn="b"/>
                      <a:r>
                        <a:rPr lang="en-US" sz="1200" b="0" i="0" u="none" strike="noStrike">
                          <a:solidFill>
                            <a:srgbClr val="000000"/>
                          </a:solidFill>
                          <a:effectLst/>
                          <a:latin typeface="Calibri"/>
                        </a:rPr>
                        <a:t>LoginGraceTime</a:t>
                      </a:r>
                    </a:p>
                  </a:txBody>
                  <a:tcPr marL="12700" marR="12700" marT="12700" marB="0" anchor="b"/>
                </a:tc>
                <a:tc>
                  <a:txBody>
                    <a:bodyPr/>
                    <a:lstStyle/>
                    <a:p>
                      <a:pPr algn="l" fontAlgn="b"/>
                      <a:r>
                        <a:rPr lang="en-US" sz="1200" b="0" i="0" u="none" strike="noStrike">
                          <a:solidFill>
                            <a:srgbClr val="000000"/>
                          </a:solidFill>
                          <a:effectLst/>
                          <a:latin typeface="Calibri"/>
                        </a:rPr>
                        <a:t>Specifies the time interval in seconds to wait for the user’s response before disconnecting the server</a:t>
                      </a:r>
                    </a:p>
                  </a:txBody>
                  <a:tcPr marL="12700" marR="12700" marT="12700" marB="0" anchor="b"/>
                </a:tc>
              </a:tr>
              <a:tr h="309176">
                <a:tc>
                  <a:txBody>
                    <a:bodyPr/>
                    <a:lstStyle/>
                    <a:p>
                      <a:pPr algn="l" fontAlgn="b"/>
                      <a:r>
                        <a:rPr lang="en-US" sz="1200" b="0" i="0" u="none" strike="noStrike">
                          <a:solidFill>
                            <a:srgbClr val="000000"/>
                          </a:solidFill>
                          <a:effectLst/>
                          <a:latin typeface="Calibri"/>
                        </a:rPr>
                        <a:t>PermitRootLogin</a:t>
                      </a:r>
                    </a:p>
                  </a:txBody>
                  <a:tcPr marL="12700" marR="12700" marT="12700" marB="0" anchor="b"/>
                </a:tc>
                <a:tc>
                  <a:txBody>
                    <a:bodyPr/>
                    <a:lstStyle/>
                    <a:p>
                      <a:pPr algn="l" fontAlgn="b"/>
                      <a:r>
                        <a:rPr lang="en-US" sz="1200" b="0" i="0" u="none" strike="noStrike">
                          <a:solidFill>
                            <a:srgbClr val="000000"/>
                          </a:solidFill>
                          <a:effectLst/>
                          <a:latin typeface="Calibri"/>
                        </a:rPr>
                        <a:t>Specifies if root login over SSH is permitted or not</a:t>
                      </a:r>
                    </a:p>
                  </a:txBody>
                  <a:tcPr marL="12700" marR="12700" marT="12700" marB="0" anchor="b"/>
                </a:tc>
              </a:tr>
              <a:tr h="309176">
                <a:tc>
                  <a:txBody>
                    <a:bodyPr/>
                    <a:lstStyle/>
                    <a:p>
                      <a:pPr algn="l" fontAlgn="b"/>
                      <a:r>
                        <a:rPr lang="en-US" sz="1200" b="0" i="0" u="none" strike="noStrike">
                          <a:solidFill>
                            <a:srgbClr val="000000"/>
                          </a:solidFill>
                          <a:effectLst/>
                          <a:latin typeface="Calibri"/>
                        </a:rPr>
                        <a:t>RSAAuthentication</a:t>
                      </a:r>
                    </a:p>
                  </a:txBody>
                  <a:tcPr marL="12700" marR="12700" marT="12700" marB="0" anchor="b"/>
                </a:tc>
                <a:tc>
                  <a:txBody>
                    <a:bodyPr/>
                    <a:lstStyle/>
                    <a:p>
                      <a:pPr algn="l" fontAlgn="b"/>
                      <a:r>
                        <a:rPr lang="en-US" sz="1200" b="0" i="0" u="none" strike="noStrike">
                          <a:solidFill>
                            <a:srgbClr val="000000"/>
                          </a:solidFill>
                          <a:effectLst/>
                          <a:latin typeface="Calibri"/>
                        </a:rPr>
                        <a:t>Specifies if RSA authentication can be used</a:t>
                      </a:r>
                    </a:p>
                  </a:txBody>
                  <a:tcPr marL="12700" marR="12700" marT="12700" marB="0" anchor="b"/>
                </a:tc>
              </a:tr>
              <a:tr h="309176">
                <a:tc>
                  <a:txBody>
                    <a:bodyPr/>
                    <a:lstStyle/>
                    <a:p>
                      <a:pPr algn="l" fontAlgn="b"/>
                      <a:r>
                        <a:rPr lang="en-US" sz="1200" b="0" i="0" u="none" strike="noStrike">
                          <a:solidFill>
                            <a:srgbClr val="000000"/>
                          </a:solidFill>
                          <a:effectLst/>
                          <a:latin typeface="Calibri"/>
                        </a:rPr>
                        <a:t>PermitEmptyPasswords</a:t>
                      </a:r>
                    </a:p>
                  </a:txBody>
                  <a:tcPr marL="12700" marR="12700" marT="12700" marB="0" anchor="b"/>
                </a:tc>
                <a:tc>
                  <a:txBody>
                    <a:bodyPr/>
                    <a:lstStyle/>
                    <a:p>
                      <a:pPr algn="l" fontAlgn="b"/>
                      <a:r>
                        <a:rPr lang="en-US" sz="1200" b="0" i="0" u="none" strike="noStrike">
                          <a:solidFill>
                            <a:srgbClr val="000000"/>
                          </a:solidFill>
                          <a:effectLst/>
                          <a:latin typeface="Calibri"/>
                        </a:rPr>
                        <a:t>Specifies if user logins to the server with empty password is allowed</a:t>
                      </a:r>
                    </a:p>
                  </a:txBody>
                  <a:tcPr marL="12700" marR="12700" marT="12700" marB="0" anchor="b"/>
                </a:tc>
              </a:tr>
              <a:tr h="309176">
                <a:tc>
                  <a:txBody>
                    <a:bodyPr/>
                    <a:lstStyle/>
                    <a:p>
                      <a:pPr algn="l" fontAlgn="b"/>
                      <a:r>
                        <a:rPr lang="en-US" sz="1200" b="0" i="0" u="none" strike="noStrike">
                          <a:solidFill>
                            <a:srgbClr val="000000"/>
                          </a:solidFill>
                          <a:effectLst/>
                          <a:latin typeface="Calibri"/>
                        </a:rPr>
                        <a:t>PasswordAuthentication</a:t>
                      </a:r>
                    </a:p>
                  </a:txBody>
                  <a:tcPr marL="12700" marR="12700" marT="12700" marB="0" anchor="b"/>
                </a:tc>
                <a:tc>
                  <a:txBody>
                    <a:bodyPr/>
                    <a:lstStyle/>
                    <a:p>
                      <a:pPr algn="l" fontAlgn="b"/>
                      <a:r>
                        <a:rPr lang="en-US" sz="1200" b="0" i="0" u="none" strike="noStrike">
                          <a:solidFill>
                            <a:srgbClr val="000000"/>
                          </a:solidFill>
                          <a:effectLst/>
                          <a:latin typeface="Calibri"/>
                        </a:rPr>
                        <a:t>Specifies if password based authentication must be used</a:t>
                      </a:r>
                    </a:p>
                  </a:txBody>
                  <a:tcPr marL="12700" marR="12700" marT="12700" marB="0" anchor="b"/>
                </a:tc>
              </a:tr>
              <a:tr h="315529">
                <a:tc>
                  <a:txBody>
                    <a:bodyPr/>
                    <a:lstStyle/>
                    <a:p>
                      <a:pPr algn="l" fontAlgn="b"/>
                      <a:r>
                        <a:rPr lang="en-US" sz="1200" b="0" i="0" u="none" strike="noStrike">
                          <a:solidFill>
                            <a:srgbClr val="000000"/>
                          </a:solidFill>
                          <a:effectLst/>
                          <a:latin typeface="Calibri"/>
                        </a:rPr>
                        <a:t>X11Forwarding</a:t>
                      </a:r>
                    </a:p>
                  </a:txBody>
                  <a:tcPr marL="12700" marR="12700" marT="12700" marB="0" anchor="b"/>
                </a:tc>
                <a:tc>
                  <a:txBody>
                    <a:bodyPr/>
                    <a:lstStyle/>
                    <a:p>
                      <a:pPr algn="l" fontAlgn="b"/>
                      <a:r>
                        <a:rPr lang="en-US" sz="1200" b="0" i="0" u="none" strike="noStrike">
                          <a:solidFill>
                            <a:srgbClr val="000000"/>
                          </a:solidFill>
                          <a:effectLst/>
                          <a:latin typeface="Calibri"/>
                        </a:rPr>
                        <a:t>Specifies whether X11 forwarding must be turned on or off. If GUI has been installed on the server, then this option can be enabled</a:t>
                      </a:r>
                    </a:p>
                  </a:txBody>
                  <a:tcPr marL="12700" marR="12700" marT="12700" marB="0" anchor="b"/>
                </a:tc>
              </a:tr>
              <a:tr h="309176">
                <a:tc>
                  <a:txBody>
                    <a:bodyPr/>
                    <a:lstStyle/>
                    <a:p>
                      <a:pPr algn="l" fontAlgn="b"/>
                      <a:r>
                        <a:rPr lang="en-US" sz="1200" b="0" i="0" u="none" strike="noStrike">
                          <a:solidFill>
                            <a:srgbClr val="000000"/>
                          </a:solidFill>
                          <a:effectLst/>
                          <a:latin typeface="Calibri"/>
                        </a:rPr>
                        <a:t>AllowUsers</a:t>
                      </a:r>
                    </a:p>
                  </a:txBody>
                  <a:tcPr marL="12700" marR="12700" marT="12700" marB="0" anchor="b"/>
                </a:tc>
                <a:tc>
                  <a:txBody>
                    <a:bodyPr/>
                    <a:lstStyle/>
                    <a:p>
                      <a:pPr algn="l" fontAlgn="b"/>
                      <a:r>
                        <a:rPr lang="en-US" sz="1200" b="0" i="0" u="none" strike="noStrike">
                          <a:solidFill>
                            <a:srgbClr val="000000"/>
                          </a:solidFill>
                          <a:effectLst/>
                          <a:latin typeface="Calibri"/>
                        </a:rPr>
                        <a:t>Specifies users who will be allowed access</a:t>
                      </a:r>
                    </a:p>
                  </a:txBody>
                  <a:tcPr marL="12700" marR="12700" marT="12700" marB="0" anchor="b"/>
                </a:tc>
              </a:tr>
              <a:tr h="309176">
                <a:tc>
                  <a:txBody>
                    <a:bodyPr/>
                    <a:lstStyle/>
                    <a:p>
                      <a:pPr algn="l" fontAlgn="b"/>
                      <a:r>
                        <a:rPr lang="en-US" sz="1200" b="0" i="0" u="none" strike="noStrike">
                          <a:solidFill>
                            <a:srgbClr val="000000"/>
                          </a:solidFill>
                          <a:effectLst/>
                          <a:latin typeface="Calibri"/>
                        </a:rPr>
                        <a:t>AllowGroups</a:t>
                      </a:r>
                    </a:p>
                  </a:txBody>
                  <a:tcPr marL="12700" marR="12700" marT="12700" marB="0" anchor="b"/>
                </a:tc>
                <a:tc>
                  <a:txBody>
                    <a:bodyPr/>
                    <a:lstStyle/>
                    <a:p>
                      <a:pPr algn="l" fontAlgn="b"/>
                      <a:r>
                        <a:rPr lang="en-US" sz="1200" b="0" i="0" u="none" strike="noStrike" dirty="0">
                          <a:solidFill>
                            <a:srgbClr val="000000"/>
                          </a:solidFill>
                          <a:effectLst/>
                          <a:latin typeface="Calibri"/>
                        </a:rPr>
                        <a:t>Specifies groups who will be allowed access</a:t>
                      </a:r>
                    </a:p>
                  </a:txBody>
                  <a:tcPr marL="12700" marR="12700" marT="12700" marB="0" anchor="b"/>
                </a:tc>
              </a:tr>
            </a:tbl>
          </a:graphicData>
        </a:graphic>
      </p:graphicFrame>
    </p:spTree>
    <p:extLst>
      <p:ext uri="{BB962C8B-B14F-4D97-AF65-F5344CB8AC3E}">
        <p14:creationId xmlns:p14="http://schemas.microsoft.com/office/powerpoint/2010/main" val="4111501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smtClean="0"/>
              <a:t>SSHD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Some of the other configuration files used by </a:t>
            </a:r>
            <a:r>
              <a:rPr lang="en-US" dirty="0" err="1"/>
              <a:t>sshd</a:t>
            </a:r>
            <a:r>
              <a:rPr lang="en-US" dirty="0"/>
              <a:t> are listed below</a:t>
            </a:r>
            <a:r>
              <a:rPr lang="en-US" dirty="0" smtClean="0"/>
              <a:t>:</a:t>
            </a:r>
          </a:p>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056369594"/>
              </p:ext>
            </p:extLst>
          </p:nvPr>
        </p:nvGraphicFramePr>
        <p:xfrm>
          <a:off x="457200" y="2995706"/>
          <a:ext cx="8229600" cy="2547470"/>
        </p:xfrm>
        <a:graphic>
          <a:graphicData uri="http://schemas.openxmlformats.org/drawingml/2006/table">
            <a:tbl>
              <a:tblPr firstRow="1" bandRow="1">
                <a:tableStyleId>{5C22544A-7EE6-4342-B048-85BDC9FD1C3A}</a:tableStyleId>
              </a:tblPr>
              <a:tblGrid>
                <a:gridCol w="4114800"/>
                <a:gridCol w="4114800"/>
              </a:tblGrid>
              <a:tr h="509494">
                <a:tc>
                  <a:txBody>
                    <a:bodyPr/>
                    <a:lstStyle/>
                    <a:p>
                      <a:pPr algn="l" fontAlgn="b"/>
                      <a:r>
                        <a:rPr lang="en-US" sz="1200" b="0" i="0" u="none" strike="noStrike" dirty="0">
                          <a:solidFill>
                            <a:srgbClr val="000000"/>
                          </a:solidFill>
                          <a:effectLst/>
                          <a:latin typeface="Calibri"/>
                        </a:rPr>
                        <a:t>File</a:t>
                      </a:r>
                    </a:p>
                  </a:txBody>
                  <a:tcPr marL="12700" marR="12700" marT="12700" marB="0" anchor="b"/>
                </a:tc>
                <a:tc>
                  <a:txBody>
                    <a:bodyPr/>
                    <a:lstStyle/>
                    <a:p>
                      <a:pPr algn="l" fontAlgn="b"/>
                      <a:r>
                        <a:rPr lang="en-US" sz="1200" b="0" i="0" u="none" strike="noStrike">
                          <a:solidFill>
                            <a:srgbClr val="000000"/>
                          </a:solidFill>
                          <a:effectLst/>
                          <a:latin typeface="Calibri"/>
                        </a:rPr>
                        <a:t>Purpose</a:t>
                      </a:r>
                    </a:p>
                  </a:txBody>
                  <a:tcPr marL="12700" marR="12700" marT="12700" marB="0" anchor="b"/>
                </a:tc>
              </a:tr>
              <a:tr h="509494">
                <a:tc>
                  <a:txBody>
                    <a:bodyPr/>
                    <a:lstStyle/>
                    <a:p>
                      <a:pPr algn="l" fontAlgn="b"/>
                      <a:r>
                        <a:rPr lang="en-US" sz="1200" b="0" i="0" u="none" strike="noStrike">
                          <a:solidFill>
                            <a:srgbClr val="000000"/>
                          </a:solidFill>
                          <a:effectLst/>
                          <a:latin typeface="Calibri"/>
                        </a:rPr>
                        <a:t>/etc/ssh/ssh_host_rsa_key</a:t>
                      </a:r>
                    </a:p>
                  </a:txBody>
                  <a:tcPr marL="12700" marR="12700" marT="12700" marB="0" anchor="b"/>
                </a:tc>
                <a:tc>
                  <a:txBody>
                    <a:bodyPr/>
                    <a:lstStyle/>
                    <a:p>
                      <a:pPr algn="l" fontAlgn="b"/>
                      <a:r>
                        <a:rPr lang="en-US" sz="1200" b="0" i="0" u="none" strike="noStrike">
                          <a:solidFill>
                            <a:srgbClr val="000000"/>
                          </a:solidFill>
                          <a:effectLst/>
                          <a:latin typeface="Calibri"/>
                        </a:rPr>
                        <a:t>RSA private key used by sshd</a:t>
                      </a:r>
                    </a:p>
                  </a:txBody>
                  <a:tcPr marL="12700" marR="12700" marT="12700" marB="0" anchor="b"/>
                </a:tc>
              </a:tr>
              <a:tr h="509494">
                <a:tc>
                  <a:txBody>
                    <a:bodyPr/>
                    <a:lstStyle/>
                    <a:p>
                      <a:pPr algn="l" fontAlgn="b"/>
                      <a:r>
                        <a:rPr lang="en-US" sz="1200" b="0" i="0" u="none" strike="noStrike">
                          <a:solidFill>
                            <a:srgbClr val="000000"/>
                          </a:solidFill>
                          <a:effectLst/>
                          <a:latin typeface="Calibri"/>
                        </a:rPr>
                        <a:t>/etc/ssh/ssh_host_rsa_key.pub</a:t>
                      </a:r>
                    </a:p>
                  </a:txBody>
                  <a:tcPr marL="12700" marR="12700" marT="12700" marB="0" anchor="b"/>
                </a:tc>
                <a:tc>
                  <a:txBody>
                    <a:bodyPr/>
                    <a:lstStyle/>
                    <a:p>
                      <a:pPr algn="l" fontAlgn="b"/>
                      <a:r>
                        <a:rPr lang="en-US" sz="1200" b="0" i="0" u="none" strike="noStrike">
                          <a:solidFill>
                            <a:srgbClr val="000000"/>
                          </a:solidFill>
                          <a:effectLst/>
                          <a:latin typeface="Calibri"/>
                        </a:rPr>
                        <a:t>RSA public key used by sshd</a:t>
                      </a:r>
                    </a:p>
                  </a:txBody>
                  <a:tcPr marL="12700" marR="12700" marT="12700" marB="0" anchor="b"/>
                </a:tc>
              </a:tr>
              <a:tr h="509494">
                <a:tc>
                  <a:txBody>
                    <a:bodyPr/>
                    <a:lstStyle/>
                    <a:p>
                      <a:pPr algn="l" fontAlgn="b"/>
                      <a:r>
                        <a:rPr lang="en-US" sz="1200" b="0" i="0" u="none" strike="noStrike">
                          <a:solidFill>
                            <a:srgbClr val="000000"/>
                          </a:solidFill>
                          <a:effectLst/>
                          <a:latin typeface="Calibri"/>
                        </a:rPr>
                        <a:t>/etc/ssh/ssh_host_dsa_key</a:t>
                      </a:r>
                    </a:p>
                  </a:txBody>
                  <a:tcPr marL="12700" marR="12700" marT="12700" marB="0" anchor="b"/>
                </a:tc>
                <a:tc>
                  <a:txBody>
                    <a:bodyPr/>
                    <a:lstStyle/>
                    <a:p>
                      <a:pPr algn="l" fontAlgn="b"/>
                      <a:r>
                        <a:rPr lang="en-US" sz="1200" b="0" i="0" u="none" strike="noStrike">
                          <a:solidFill>
                            <a:srgbClr val="000000"/>
                          </a:solidFill>
                          <a:effectLst/>
                          <a:latin typeface="Calibri"/>
                        </a:rPr>
                        <a:t>DSA private key used by sshd</a:t>
                      </a:r>
                    </a:p>
                  </a:txBody>
                  <a:tcPr marL="12700" marR="12700" marT="12700" marB="0" anchor="b"/>
                </a:tc>
              </a:tr>
              <a:tr h="509494">
                <a:tc>
                  <a:txBody>
                    <a:bodyPr/>
                    <a:lstStyle/>
                    <a:p>
                      <a:pPr algn="l" fontAlgn="b"/>
                      <a:r>
                        <a:rPr lang="en-US" sz="1200" b="0" i="0" u="none" strike="noStrike">
                          <a:solidFill>
                            <a:srgbClr val="000000"/>
                          </a:solidFill>
                          <a:effectLst/>
                          <a:latin typeface="Calibri"/>
                        </a:rPr>
                        <a:t>/etc/ssh/ssh_host_dsa_key.pub</a:t>
                      </a:r>
                    </a:p>
                  </a:txBody>
                  <a:tcPr marL="12700" marR="12700" marT="12700" marB="0" anchor="b"/>
                </a:tc>
                <a:tc>
                  <a:txBody>
                    <a:bodyPr/>
                    <a:lstStyle/>
                    <a:p>
                      <a:pPr algn="l" fontAlgn="b"/>
                      <a:r>
                        <a:rPr lang="en-US" sz="1200" b="0" i="0" u="none" strike="noStrike" dirty="0">
                          <a:solidFill>
                            <a:srgbClr val="000000"/>
                          </a:solidFill>
                          <a:effectLst/>
                          <a:latin typeface="Calibri"/>
                        </a:rPr>
                        <a:t>DSA public key used by </a:t>
                      </a:r>
                      <a:r>
                        <a:rPr lang="en-US" sz="1200" b="0" i="0" u="none" strike="noStrike" dirty="0" err="1">
                          <a:solidFill>
                            <a:srgbClr val="000000"/>
                          </a:solidFill>
                          <a:effectLst/>
                          <a:latin typeface="Calibri"/>
                        </a:rPr>
                        <a:t>sshd</a:t>
                      </a:r>
                      <a:endParaRPr lang="en-US" sz="1200" b="0" i="0" u="none" strike="noStrike" dirty="0">
                        <a:solidFill>
                          <a:srgbClr val="000000"/>
                        </a:solidFill>
                        <a:effectLst/>
                        <a:latin typeface="Calibri"/>
                      </a:endParaRPr>
                    </a:p>
                  </a:txBody>
                  <a:tcPr marL="12700" marR="12700" marT="12700" marB="0" anchor="b"/>
                </a:tc>
              </a:tr>
            </a:tbl>
          </a:graphicData>
        </a:graphic>
      </p:graphicFrame>
    </p:spTree>
    <p:extLst>
      <p:ext uri="{BB962C8B-B14F-4D97-AF65-F5344CB8AC3E}">
        <p14:creationId xmlns:p14="http://schemas.microsoft.com/office/powerpoint/2010/main" val="2000558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SSH supports several different authentication methods:</a:t>
            </a:r>
          </a:p>
          <a:p>
            <a:pPr lvl="1"/>
            <a:r>
              <a:rPr lang="en-US" dirty="0"/>
              <a:t>Public key authentication</a:t>
            </a:r>
          </a:p>
          <a:p>
            <a:pPr lvl="1"/>
            <a:r>
              <a:rPr lang="en-US" dirty="0"/>
              <a:t>Host based authentication</a:t>
            </a:r>
          </a:p>
          <a:p>
            <a:pPr lvl="1"/>
            <a:r>
              <a:rPr lang="en-US" dirty="0"/>
              <a:t>Password authentication</a:t>
            </a:r>
          </a:p>
          <a:p>
            <a:endParaRPr lang="en-US" dirty="0"/>
          </a:p>
        </p:txBody>
      </p:sp>
    </p:spTree>
    <p:extLst>
      <p:ext uri="{BB962C8B-B14F-4D97-AF65-F5344CB8AC3E}">
        <p14:creationId xmlns:p14="http://schemas.microsoft.com/office/powerpoint/2010/main" val="1167881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public key authentication method is the most commonly used SSH authentication method. </a:t>
            </a:r>
            <a:endParaRPr lang="en-US" dirty="0" smtClean="0"/>
          </a:p>
          <a:p>
            <a:r>
              <a:rPr lang="en-US" dirty="0" smtClean="0"/>
              <a:t>It </a:t>
            </a:r>
            <a:r>
              <a:rPr lang="en-US" dirty="0"/>
              <a:t>is implemented both on the server as well as the client side. </a:t>
            </a:r>
            <a:endParaRPr lang="en-US" dirty="0" smtClean="0"/>
          </a:p>
          <a:p>
            <a:r>
              <a:rPr lang="en-US" dirty="0" smtClean="0"/>
              <a:t>To </a:t>
            </a:r>
            <a:r>
              <a:rPr lang="en-US" dirty="0"/>
              <a:t>use this, a public-private key pair must be generated using a key generation utility. </a:t>
            </a:r>
            <a:endParaRPr lang="en-US" dirty="0" smtClean="0"/>
          </a:p>
          <a:p>
            <a:r>
              <a:rPr lang="en-US" dirty="0" smtClean="0"/>
              <a:t>RSA </a:t>
            </a:r>
            <a:r>
              <a:rPr lang="en-US" dirty="0"/>
              <a:t>is the most commonly used public key generation algorithm.</a:t>
            </a:r>
            <a:endParaRPr lang="en-US" dirty="0"/>
          </a:p>
        </p:txBody>
      </p:sp>
    </p:spTree>
    <p:extLst>
      <p:ext uri="{BB962C8B-B14F-4D97-AF65-F5344CB8AC3E}">
        <p14:creationId xmlns:p14="http://schemas.microsoft.com/office/powerpoint/2010/main" val="2797460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algorithm generates keys such that the public and private keys are linked. </a:t>
            </a:r>
            <a:endParaRPr lang="en-US" dirty="0" smtClean="0"/>
          </a:p>
          <a:p>
            <a:r>
              <a:rPr lang="en-US" dirty="0" smtClean="0"/>
              <a:t>The </a:t>
            </a:r>
            <a:r>
              <a:rPr lang="en-US" dirty="0"/>
              <a:t>private key stored on the client’s machine is protected by a passphrase (similar to a password, except it is a series of words which can also be empty) so that in the event of unauthorized access to the client machine, the passphrase would still need to be cracked to access the client’s private key.</a:t>
            </a:r>
            <a:endParaRPr lang="en-US" dirty="0"/>
          </a:p>
        </p:txBody>
      </p:sp>
    </p:spTree>
    <p:extLst>
      <p:ext uri="{BB962C8B-B14F-4D97-AF65-F5344CB8AC3E}">
        <p14:creationId xmlns:p14="http://schemas.microsoft.com/office/powerpoint/2010/main" val="3332867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system administrator can select either RSA or DSA keys while configuring the SSH public key based authentication. </a:t>
            </a:r>
            <a:endParaRPr lang="en-US" dirty="0" smtClean="0"/>
          </a:p>
          <a:p>
            <a:r>
              <a:rPr lang="en-US" dirty="0" smtClean="0"/>
              <a:t>DSA </a:t>
            </a:r>
            <a:r>
              <a:rPr lang="en-US" dirty="0"/>
              <a:t>(Digital Signature Algorithm) is a US government standard defined for digital </a:t>
            </a:r>
            <a:r>
              <a:rPr lang="en-US" dirty="0" smtClean="0"/>
              <a:t>signatures.</a:t>
            </a:r>
          </a:p>
          <a:p>
            <a:r>
              <a:rPr lang="en-US" dirty="0" smtClean="0"/>
              <a:t>RSA </a:t>
            </a:r>
            <a:r>
              <a:rPr lang="en-US" dirty="0"/>
              <a:t>is named after its creators, Ron </a:t>
            </a:r>
            <a:r>
              <a:rPr lang="en-US" dirty="0" err="1"/>
              <a:t>Rivest</a:t>
            </a:r>
            <a:r>
              <a:rPr lang="en-US" dirty="0"/>
              <a:t>, </a:t>
            </a:r>
            <a:r>
              <a:rPr lang="en-US" dirty="0" err="1"/>
              <a:t>Adi</a:t>
            </a:r>
            <a:r>
              <a:rPr lang="en-US" dirty="0"/>
              <a:t> Shamir and Leonard </a:t>
            </a:r>
            <a:r>
              <a:rPr lang="en-US" dirty="0" err="1"/>
              <a:t>Adleman</a:t>
            </a:r>
            <a:r>
              <a:rPr lang="en-US" dirty="0"/>
              <a:t>.</a:t>
            </a:r>
            <a:endParaRPr lang="en-US" dirty="0"/>
          </a:p>
        </p:txBody>
      </p:sp>
    </p:spTree>
    <p:extLst>
      <p:ext uri="{BB962C8B-B14F-4D97-AF65-F5344CB8AC3E}">
        <p14:creationId xmlns:p14="http://schemas.microsoft.com/office/powerpoint/2010/main" val="3937517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smtClean="0"/>
              <a:t>The </a:t>
            </a:r>
            <a:r>
              <a:rPr lang="en-US" dirty="0"/>
              <a:t>net time taken by both algorithms is comparable.</a:t>
            </a:r>
            <a:endParaRPr lang="en-US" dirty="0" smtClean="0"/>
          </a:p>
          <a:p>
            <a:pPr lvl="1"/>
            <a:r>
              <a:rPr lang="en-US" dirty="0" smtClean="0"/>
              <a:t>DSA </a:t>
            </a:r>
            <a:r>
              <a:rPr lang="en-US" dirty="0"/>
              <a:t>is faster while signing than </a:t>
            </a:r>
            <a:r>
              <a:rPr lang="en-US" dirty="0" smtClean="0"/>
              <a:t>RSA.</a:t>
            </a:r>
          </a:p>
          <a:p>
            <a:pPr lvl="1"/>
            <a:r>
              <a:rPr lang="en-US" dirty="0" smtClean="0"/>
              <a:t>RSA </a:t>
            </a:r>
            <a:r>
              <a:rPr lang="en-US" dirty="0"/>
              <a:t>is faster for verification. So the net time taken by both algorithms is comparable. </a:t>
            </a:r>
            <a:endParaRPr lang="en-US" dirty="0" smtClean="0"/>
          </a:p>
          <a:p>
            <a:r>
              <a:rPr lang="en-US" dirty="0" smtClean="0"/>
              <a:t>If </a:t>
            </a:r>
            <a:r>
              <a:rPr lang="en-US" dirty="0"/>
              <a:t>a 1024 bit encryption key is set up with DSA, the signature it generates will be smaller in size compared to the signature generated by RSA</a:t>
            </a:r>
            <a:r>
              <a:rPr lang="en-US" dirty="0" smtClean="0"/>
              <a:t>.</a:t>
            </a:r>
          </a:p>
          <a:p>
            <a:r>
              <a:rPr lang="en-US" dirty="0"/>
              <a:t>The </a:t>
            </a:r>
            <a:r>
              <a:rPr lang="en-US" dirty="0" err="1"/>
              <a:t>ssh-keygen</a:t>
            </a:r>
            <a:r>
              <a:rPr lang="en-US" dirty="0"/>
              <a:t> command is used to generate and manage keys used by SSH; it uses the RSA algorithm by default.</a:t>
            </a:r>
            <a:endParaRPr lang="en-US" dirty="0"/>
          </a:p>
        </p:txBody>
      </p:sp>
    </p:spTree>
    <p:extLst>
      <p:ext uri="{BB962C8B-B14F-4D97-AF65-F5344CB8AC3E}">
        <p14:creationId xmlns:p14="http://schemas.microsoft.com/office/powerpoint/2010/main" val="628917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Authentication and Keys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Some of the key options of the </a:t>
            </a:r>
            <a:r>
              <a:rPr lang="en-US" dirty="0" err="1"/>
              <a:t>ssh-keygen</a:t>
            </a:r>
            <a:r>
              <a:rPr lang="en-US" dirty="0"/>
              <a:t> command are: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675119524"/>
              </p:ext>
            </p:extLst>
          </p:nvPr>
        </p:nvGraphicFramePr>
        <p:xfrm>
          <a:off x="457200" y="3055470"/>
          <a:ext cx="8229600" cy="2664018"/>
        </p:xfrm>
        <a:graphic>
          <a:graphicData uri="http://schemas.openxmlformats.org/drawingml/2006/table">
            <a:tbl>
              <a:tblPr firstRow="1" bandRow="1">
                <a:tableStyleId>{5C22544A-7EE6-4342-B048-85BDC9FD1C3A}</a:tableStyleId>
              </a:tblPr>
              <a:tblGrid>
                <a:gridCol w="1724212"/>
                <a:gridCol w="6505388"/>
              </a:tblGrid>
              <a:tr h="429853">
                <a:tc>
                  <a:txBody>
                    <a:bodyPr/>
                    <a:lstStyle/>
                    <a:p>
                      <a:pPr algn="l" fontAlgn="b"/>
                      <a:r>
                        <a:rPr lang="en-US" sz="1800" b="0" i="0" u="none" strike="noStrike" dirty="0">
                          <a:solidFill>
                            <a:srgbClr val="000000"/>
                          </a:solidFill>
                          <a:effectLst/>
                          <a:latin typeface="Calibri"/>
                        </a:rPr>
                        <a:t>Option</a:t>
                      </a:r>
                    </a:p>
                  </a:txBody>
                  <a:tcPr marL="12700" marR="12700" marT="12700" marB="0" anchor="b"/>
                </a:tc>
                <a:tc>
                  <a:txBody>
                    <a:bodyPr/>
                    <a:lstStyle/>
                    <a:p>
                      <a:pPr algn="l" fontAlgn="b"/>
                      <a:r>
                        <a:rPr lang="en-US" sz="1800" b="0" i="0" u="none" strike="noStrike">
                          <a:solidFill>
                            <a:srgbClr val="000000"/>
                          </a:solidFill>
                          <a:effectLst/>
                          <a:latin typeface="Calibri"/>
                        </a:rPr>
                        <a:t>Meaning</a:t>
                      </a:r>
                    </a:p>
                  </a:txBody>
                  <a:tcPr marL="12700" marR="12700" marT="12700" marB="0" anchor="b"/>
                </a:tc>
              </a:tr>
              <a:tr h="650668">
                <a:tc>
                  <a:txBody>
                    <a:bodyPr/>
                    <a:lstStyle/>
                    <a:p>
                      <a:pPr algn="l" fontAlgn="b"/>
                      <a:r>
                        <a:rPr lang="en-US" sz="1800" b="0" i="0" u="none" strike="noStrike" dirty="0" smtClean="0">
                          <a:solidFill>
                            <a:srgbClr val="000000"/>
                          </a:solidFill>
                          <a:effectLst/>
                          <a:latin typeface="Calibri"/>
                        </a:rPr>
                        <a:t>-b </a:t>
                      </a:r>
                      <a:r>
                        <a:rPr lang="en-US" sz="1800" b="0" i="0" u="none" strike="noStrike" dirty="0" err="1" smtClean="0">
                          <a:solidFill>
                            <a:srgbClr val="000000"/>
                          </a:solidFill>
                          <a:effectLst/>
                          <a:latin typeface="Calibri"/>
                        </a:rPr>
                        <a:t>num_bits</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b="0" i="0" u="none" strike="noStrike">
                          <a:solidFill>
                            <a:srgbClr val="000000"/>
                          </a:solidFill>
                          <a:effectLst/>
                          <a:latin typeface="Calibri"/>
                        </a:rPr>
                        <a:t>Specifies the number of bits for the key, the range for RSA keys is 768 – 2048 bits (default is 2048 bits) while DSA keys are exactly 1024 bits</a:t>
                      </a:r>
                    </a:p>
                  </a:txBody>
                  <a:tcPr marL="12700" marR="12700" marT="12700" marB="0" anchor="b"/>
                </a:tc>
              </a:tr>
              <a:tr h="429853">
                <a:tc>
                  <a:txBody>
                    <a:bodyPr/>
                    <a:lstStyle/>
                    <a:p>
                      <a:pPr algn="l" fontAlgn="b"/>
                      <a:r>
                        <a:rPr lang="en-US" sz="1800" b="0" i="0" u="none" strike="noStrike" dirty="0" smtClean="0">
                          <a:solidFill>
                            <a:srgbClr val="000000"/>
                          </a:solidFill>
                          <a:effectLst/>
                          <a:latin typeface="Calibri"/>
                        </a:rPr>
                        <a:t>-F </a:t>
                      </a:r>
                      <a:r>
                        <a:rPr lang="en-US" sz="1800" b="0" i="0" u="none" strike="noStrike" dirty="0" err="1" smtClean="0">
                          <a:solidFill>
                            <a:srgbClr val="000000"/>
                          </a:solidFill>
                          <a:effectLst/>
                          <a:latin typeface="Calibri"/>
                        </a:rPr>
                        <a:t>host_name</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b="0" i="0" u="none" strike="noStrike">
                          <a:solidFill>
                            <a:srgbClr val="000000"/>
                          </a:solidFill>
                          <a:effectLst/>
                          <a:latin typeface="Calibri"/>
                        </a:rPr>
                        <a:t>Find the occurrence of the specified hostname in the known_hosts file</a:t>
                      </a:r>
                    </a:p>
                  </a:txBody>
                  <a:tcPr marL="12700" marR="12700" marT="12700" marB="0" anchor="b"/>
                </a:tc>
              </a:tr>
              <a:tr h="650668">
                <a:tc>
                  <a:txBody>
                    <a:bodyPr/>
                    <a:lstStyle/>
                    <a:p>
                      <a:pPr algn="l" fontAlgn="b"/>
                      <a:r>
                        <a:rPr lang="en-US" sz="1800" b="0" i="0" u="none" strike="noStrike" dirty="0">
                          <a:solidFill>
                            <a:srgbClr val="000000"/>
                          </a:solidFill>
                          <a:effectLst/>
                          <a:latin typeface="Calibri"/>
                        </a:rPr>
                        <a:t>-R </a:t>
                      </a:r>
                      <a:r>
                        <a:rPr lang="en-US" sz="1800" b="0" i="0" u="none" strike="noStrike" dirty="0" err="1">
                          <a:solidFill>
                            <a:srgbClr val="000000"/>
                          </a:solidFill>
                          <a:effectLst/>
                          <a:latin typeface="Calibri"/>
                        </a:rPr>
                        <a:t>host_name</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b="0" i="0" u="none" strike="noStrike">
                          <a:solidFill>
                            <a:srgbClr val="000000"/>
                          </a:solidFill>
                          <a:effectLst/>
                          <a:latin typeface="Calibri"/>
                        </a:rPr>
                        <a:t>Deletes all keys for the specified hostname from the known_hosts file</a:t>
                      </a:r>
                    </a:p>
                  </a:txBody>
                  <a:tcPr marL="12700" marR="12700" marT="12700" marB="0" anchor="b"/>
                </a:tc>
              </a:tr>
              <a:tr h="371489">
                <a:tc>
                  <a:txBody>
                    <a:bodyPr/>
                    <a:lstStyle/>
                    <a:p>
                      <a:pPr algn="l" fontAlgn="b"/>
                      <a:r>
                        <a:rPr lang="en-US" sz="1800" b="0" i="0" u="none" strike="noStrike" dirty="0" smtClean="0">
                          <a:solidFill>
                            <a:srgbClr val="000000"/>
                          </a:solidFill>
                          <a:effectLst/>
                          <a:latin typeface="Calibri"/>
                        </a:rPr>
                        <a:t>-f </a:t>
                      </a:r>
                      <a:r>
                        <a:rPr lang="en-US" sz="1800" b="0" i="0" u="none" strike="noStrike" dirty="0" err="1" smtClean="0">
                          <a:solidFill>
                            <a:srgbClr val="000000"/>
                          </a:solidFill>
                          <a:effectLst/>
                          <a:latin typeface="Calibri"/>
                        </a:rPr>
                        <a:t>file_name</a:t>
                      </a:r>
                      <a:endParaRPr lang="en-US" sz="1800" b="0" i="0" u="none" strike="noStrike" dirty="0">
                        <a:solidFill>
                          <a:srgbClr val="000000"/>
                        </a:solidFill>
                        <a:effectLst/>
                        <a:latin typeface="Calibri"/>
                      </a:endParaRPr>
                    </a:p>
                  </a:txBody>
                  <a:tcPr marL="12700" marR="12700" marT="12700" marB="0" anchor="b"/>
                </a:tc>
                <a:tc>
                  <a:txBody>
                    <a:bodyPr/>
                    <a:lstStyle/>
                    <a:p>
                      <a:pPr algn="l" fontAlgn="b"/>
                      <a:r>
                        <a:rPr lang="en-US" sz="1800" b="0" i="0" u="none" strike="noStrike" dirty="0">
                          <a:solidFill>
                            <a:srgbClr val="000000"/>
                          </a:solidFill>
                          <a:effectLst/>
                          <a:latin typeface="Calibri"/>
                        </a:rPr>
                        <a:t>Specifies the file name for the key</a:t>
                      </a:r>
                    </a:p>
                  </a:txBody>
                  <a:tcPr marL="12700" marR="12700" marT="12700" marB="0" anchor="b"/>
                </a:tc>
              </a:tr>
            </a:tbl>
          </a:graphicData>
        </a:graphic>
      </p:graphicFrame>
    </p:spTree>
    <p:extLst>
      <p:ext uri="{BB962C8B-B14F-4D97-AF65-F5344CB8AC3E}">
        <p14:creationId xmlns:p14="http://schemas.microsoft.com/office/powerpoint/2010/main" val="3855537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sz="half" idx="1"/>
          </p:nvPr>
        </p:nvSpPr>
        <p:spPr>
          <a:xfrm>
            <a:off x="457200" y="1419132"/>
            <a:ext cx="8229600" cy="4525963"/>
          </a:xfrm>
        </p:spPr>
        <p:txBody>
          <a:bodyPr/>
          <a:lstStyle/>
          <a:p>
            <a:r>
              <a:rPr lang="en-US" dirty="0"/>
              <a:t>Encryption is used for managing data security by converting data into a format that can be understood only by the process which holds the key to decrypt the data. SSH (secure shell) Protocol is used to provide a secure channel between two hosts on a network for the exchange of data</a:t>
            </a:r>
            <a:r>
              <a:rPr lang="en-US" dirty="0" smtClean="0"/>
              <a:t>.</a:t>
            </a:r>
          </a:p>
          <a:p>
            <a:r>
              <a:rPr lang="en-US" dirty="0"/>
              <a:t>Digital signatures are used to verify the authenticity of the sender and are used with both encrypted and non-encrypted messages or files not transferred over SSH. GPG (GNU Privacy Guard) keys can be used to create digital signatures, as well as encrypting data.</a:t>
            </a:r>
            <a:endParaRPr lang="en-US" dirty="0"/>
          </a:p>
        </p:txBody>
      </p:sp>
    </p:spTree>
    <p:extLst>
      <p:ext uri="{BB962C8B-B14F-4D97-AF65-F5344CB8AC3E}">
        <p14:creationId xmlns:p14="http://schemas.microsoft.com/office/powerpoint/2010/main" val="2130150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Host Based Authentication</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host based authentication model allows a host to authenticate on behalf of all or some users on that host</a:t>
            </a:r>
            <a:r>
              <a:rPr lang="en-US" dirty="0" smtClean="0"/>
              <a:t>.</a:t>
            </a:r>
          </a:p>
          <a:p>
            <a:r>
              <a:rPr lang="en-US" dirty="0"/>
              <a:t>The /</a:t>
            </a:r>
            <a:r>
              <a:rPr lang="en-US" dirty="0" err="1"/>
              <a:t>etc</a:t>
            </a:r>
            <a:r>
              <a:rPr lang="en-US" dirty="0"/>
              <a:t>/</a:t>
            </a:r>
            <a:r>
              <a:rPr lang="en-US" dirty="0" err="1"/>
              <a:t>ssh</a:t>
            </a:r>
            <a:r>
              <a:rPr lang="en-US" dirty="0"/>
              <a:t>/</a:t>
            </a:r>
            <a:r>
              <a:rPr lang="en-US" dirty="0" err="1"/>
              <a:t>ssh_known_hosts</a:t>
            </a:r>
            <a:r>
              <a:rPr lang="en-US" dirty="0"/>
              <a:t> file on the server must hold the public keys of all the hosts that need to be authenticated. </a:t>
            </a:r>
            <a:endParaRPr lang="en-US" dirty="0" smtClean="0"/>
          </a:p>
          <a:p>
            <a:r>
              <a:rPr lang="en-US" dirty="0" smtClean="0"/>
              <a:t>The </a:t>
            </a:r>
            <a:r>
              <a:rPr lang="en-US" dirty="0"/>
              <a:t>entry in this file implies that the host is trusted by the server and knows its public key</a:t>
            </a:r>
            <a:r>
              <a:rPr lang="en-US" dirty="0" smtClean="0"/>
              <a:t>.</a:t>
            </a:r>
          </a:p>
          <a:p>
            <a:endParaRPr lang="en-US" dirty="0"/>
          </a:p>
        </p:txBody>
      </p:sp>
    </p:spTree>
    <p:extLst>
      <p:ext uri="{BB962C8B-B14F-4D97-AF65-F5344CB8AC3E}">
        <p14:creationId xmlns:p14="http://schemas.microsoft.com/office/powerpoint/2010/main" val="1901834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Host Based Authentication</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 This file contains three fields for each record: </a:t>
            </a:r>
            <a:endParaRPr lang="en-US" dirty="0" smtClean="0"/>
          </a:p>
          <a:p>
            <a:pPr lvl="1"/>
            <a:r>
              <a:rPr lang="en-US" dirty="0" smtClean="0"/>
              <a:t>hostname or IP address</a:t>
            </a:r>
            <a:endParaRPr lang="en-US" dirty="0"/>
          </a:p>
          <a:p>
            <a:pPr lvl="1"/>
            <a:r>
              <a:rPr lang="en-US" dirty="0" smtClean="0"/>
              <a:t>key </a:t>
            </a:r>
            <a:r>
              <a:rPr lang="en-US" dirty="0"/>
              <a:t>type </a:t>
            </a:r>
          </a:p>
          <a:p>
            <a:pPr lvl="1"/>
            <a:r>
              <a:rPr lang="en-US" dirty="0" smtClean="0"/>
              <a:t>the </a:t>
            </a:r>
            <a:r>
              <a:rPr lang="en-US" dirty="0"/>
              <a:t>public key </a:t>
            </a:r>
            <a:r>
              <a:rPr lang="en-US" dirty="0" smtClean="0"/>
              <a:t>itself</a:t>
            </a:r>
          </a:p>
          <a:p>
            <a:r>
              <a:rPr lang="en-US" dirty="0"/>
              <a:t>T</a:t>
            </a:r>
            <a:r>
              <a:rPr lang="en-US" dirty="0" smtClean="0"/>
              <a:t>he </a:t>
            </a:r>
            <a:r>
              <a:rPr lang="en-US" dirty="0"/>
              <a:t>/</a:t>
            </a:r>
            <a:r>
              <a:rPr lang="en-US" dirty="0" err="1"/>
              <a:t>etc</a:t>
            </a:r>
            <a:r>
              <a:rPr lang="en-US" dirty="0"/>
              <a:t>/</a:t>
            </a:r>
            <a:r>
              <a:rPr lang="en-US" dirty="0" err="1"/>
              <a:t>ssh</a:t>
            </a:r>
            <a:r>
              <a:rPr lang="en-US" dirty="0"/>
              <a:t>/</a:t>
            </a:r>
            <a:r>
              <a:rPr lang="en-US" dirty="0" err="1"/>
              <a:t>sshd_config</a:t>
            </a:r>
            <a:r>
              <a:rPr lang="en-US" dirty="0"/>
              <a:t> file must be updated to enable host based authentication by setting the value to </a:t>
            </a:r>
            <a:r>
              <a:rPr lang="en-US" dirty="0" smtClean="0"/>
              <a:t>yes. This </a:t>
            </a:r>
            <a:r>
              <a:rPr lang="en-US" dirty="0"/>
              <a:t>will enable host based authentication for all users of the host. </a:t>
            </a:r>
            <a:endParaRPr lang="en-US" dirty="0" smtClean="0"/>
          </a:p>
          <a:p>
            <a:r>
              <a:rPr lang="en-US" dirty="0" smtClean="0"/>
              <a:t>To </a:t>
            </a:r>
            <a:r>
              <a:rPr lang="en-US" dirty="0"/>
              <a:t>filter a subset of users, add the criteria to the /</a:t>
            </a:r>
            <a:r>
              <a:rPr lang="en-US" dirty="0" err="1"/>
              <a:t>etc</a:t>
            </a:r>
            <a:r>
              <a:rPr lang="en-US" dirty="0"/>
              <a:t>/</a:t>
            </a:r>
            <a:r>
              <a:rPr lang="en-US" dirty="0" err="1"/>
              <a:t>ssh</a:t>
            </a:r>
            <a:r>
              <a:rPr lang="en-US" dirty="0"/>
              <a:t>/</a:t>
            </a:r>
            <a:r>
              <a:rPr lang="en-US" dirty="0" err="1" smtClean="0"/>
              <a:t>sshd_config</a:t>
            </a:r>
            <a:r>
              <a:rPr lang="en-US" dirty="0" smtClean="0"/>
              <a:t>.</a:t>
            </a:r>
            <a:endParaRPr lang="en-US" dirty="0"/>
          </a:p>
        </p:txBody>
      </p:sp>
    </p:spTree>
    <p:extLst>
      <p:ext uri="{BB962C8B-B14F-4D97-AF65-F5344CB8AC3E}">
        <p14:creationId xmlns:p14="http://schemas.microsoft.com/office/powerpoint/2010/main" val="610973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t>
            </a:r>
            <a:r>
              <a:rPr lang="en-US" smtClean="0"/>
              <a:t>Client Utilities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openssh</a:t>
            </a:r>
            <a:r>
              <a:rPr lang="en-US" dirty="0"/>
              <a:t> and </a:t>
            </a:r>
            <a:r>
              <a:rPr lang="en-US" dirty="0" err="1"/>
              <a:t>openssh</a:t>
            </a:r>
            <a:r>
              <a:rPr lang="en-US" dirty="0"/>
              <a:t>-clients packages must be installed on the client machine to connect to an </a:t>
            </a:r>
            <a:r>
              <a:rPr lang="en-US" dirty="0" err="1"/>
              <a:t>OpenSSH</a:t>
            </a:r>
            <a:r>
              <a:rPr lang="en-US" dirty="0"/>
              <a:t> server. </a:t>
            </a:r>
            <a:endParaRPr lang="en-US" dirty="0" smtClean="0"/>
          </a:p>
          <a:p>
            <a:r>
              <a:rPr lang="en-US" dirty="0" smtClean="0"/>
              <a:t>The </a:t>
            </a:r>
            <a:r>
              <a:rPr lang="en-US" dirty="0" err="1"/>
              <a:t>ssh</a:t>
            </a:r>
            <a:r>
              <a:rPr lang="en-US" dirty="0"/>
              <a:t> command is the remote login client packaged by </a:t>
            </a:r>
            <a:r>
              <a:rPr lang="en-US" dirty="0" err="1"/>
              <a:t>OpenSSH</a:t>
            </a:r>
            <a:r>
              <a:rPr lang="en-US" dirty="0"/>
              <a:t>. </a:t>
            </a:r>
            <a:endParaRPr lang="en-US" dirty="0" smtClean="0"/>
          </a:p>
          <a:p>
            <a:r>
              <a:rPr lang="en-US" dirty="0" smtClean="0"/>
              <a:t>The </a:t>
            </a:r>
            <a:r>
              <a:rPr lang="en-US" dirty="0" err="1"/>
              <a:t>slogin</a:t>
            </a:r>
            <a:r>
              <a:rPr lang="en-US" dirty="0"/>
              <a:t> executable is actually a symbolic link, which references /</a:t>
            </a:r>
            <a:r>
              <a:rPr lang="en-US" dirty="0" err="1"/>
              <a:t>usr</a:t>
            </a:r>
            <a:r>
              <a:rPr lang="en-US" dirty="0"/>
              <a:t>/bin/</a:t>
            </a:r>
            <a:r>
              <a:rPr lang="en-US" dirty="0" err="1" smtClean="0"/>
              <a:t>ssh</a:t>
            </a:r>
            <a:endParaRPr lang="en-US" dirty="0"/>
          </a:p>
        </p:txBody>
      </p:sp>
    </p:spTree>
    <p:extLst>
      <p:ext uri="{BB962C8B-B14F-4D97-AF65-F5344CB8AC3E}">
        <p14:creationId xmlns:p14="http://schemas.microsoft.com/office/powerpoint/2010/main" val="2774286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Client Utilities</a:t>
            </a:r>
            <a:endParaRPr lang="en-US" dirty="0"/>
          </a:p>
        </p:txBody>
      </p:sp>
      <p:sp>
        <p:nvSpPr>
          <p:cNvPr id="5" name="Content Placeholder 4"/>
          <p:cNvSpPr>
            <a:spLocks noGrp="1"/>
          </p:cNvSpPr>
          <p:nvPr>
            <p:ph sz="half" idx="1"/>
          </p:nvPr>
        </p:nvSpPr>
        <p:spPr>
          <a:xfrm>
            <a:off x="457200" y="1600200"/>
            <a:ext cx="8686800" cy="4525963"/>
          </a:xfrm>
        </p:spPr>
        <p:txBody>
          <a:bodyPr/>
          <a:lstStyle/>
          <a:p>
            <a:r>
              <a:rPr lang="en-US" dirty="0"/>
              <a:t>To login using </a:t>
            </a:r>
            <a:r>
              <a:rPr lang="en-US" dirty="0" err="1"/>
              <a:t>ssh</a:t>
            </a:r>
            <a:r>
              <a:rPr lang="en-US" dirty="0"/>
              <a:t>, execute the command:</a:t>
            </a:r>
          </a:p>
          <a:p>
            <a:pPr marL="0" indent="0">
              <a:buNone/>
            </a:pPr>
            <a:r>
              <a:rPr lang="en-US" b="1" dirty="0" smtClean="0"/>
              <a:t>	</a:t>
            </a:r>
            <a:r>
              <a:rPr lang="en-US" sz="2000" b="1" dirty="0" err="1" smtClean="0">
                <a:latin typeface="Courier New"/>
                <a:cs typeface="Courier New"/>
              </a:rPr>
              <a:t>sysadmin</a:t>
            </a:r>
            <a:r>
              <a:rPr lang="en-US" sz="2000" b="1" dirty="0" err="1">
                <a:latin typeface="Courier New"/>
                <a:cs typeface="Courier New"/>
              </a:rPr>
              <a:t>@localhost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ssh</a:t>
            </a:r>
            <a:r>
              <a:rPr lang="en-US" sz="2000" dirty="0">
                <a:latin typeface="Courier New"/>
                <a:cs typeface="Courier New"/>
              </a:rPr>
              <a:t> user1@netdevgroup1.com</a:t>
            </a:r>
          </a:p>
          <a:p>
            <a:pPr marL="0" indent="0">
              <a:buNone/>
            </a:pPr>
            <a:r>
              <a:rPr lang="en-US" dirty="0"/>
              <a:t>OR</a:t>
            </a:r>
          </a:p>
          <a:p>
            <a:pPr marL="0" indent="0">
              <a:buNone/>
            </a:pPr>
            <a:r>
              <a:rPr lang="en-US" b="1" dirty="0" smtClean="0"/>
              <a:t>	</a:t>
            </a:r>
            <a:r>
              <a:rPr lang="en-US" sz="2000" b="1" dirty="0" err="1" smtClean="0">
                <a:latin typeface="Courier New"/>
                <a:cs typeface="Courier New"/>
              </a:rPr>
              <a:t>sysadmin</a:t>
            </a:r>
            <a:r>
              <a:rPr lang="en-US" sz="2000" b="1" dirty="0" err="1">
                <a:latin typeface="Courier New"/>
                <a:cs typeface="Courier New"/>
              </a:rPr>
              <a:t>@localhost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ssh</a:t>
            </a:r>
            <a:r>
              <a:rPr lang="en-US" sz="2000" dirty="0">
                <a:latin typeface="Courier New"/>
                <a:cs typeface="Courier New"/>
              </a:rPr>
              <a:t> -l user1 netdevgroup1.com</a:t>
            </a:r>
            <a:endParaRPr lang="en-US" sz="2000" dirty="0">
              <a:latin typeface="Courier New"/>
              <a:cs typeface="Courier New"/>
            </a:endParaRPr>
          </a:p>
        </p:txBody>
      </p:sp>
    </p:spTree>
    <p:extLst>
      <p:ext uri="{BB962C8B-B14F-4D97-AF65-F5344CB8AC3E}">
        <p14:creationId xmlns:p14="http://schemas.microsoft.com/office/powerpoint/2010/main" val="478602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t>
            </a:r>
            <a:r>
              <a:rPr lang="en-US" smtClean="0"/>
              <a:t>Client Utilities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If this is the first login attempt to netdevgroup1.com, then the output will look like:</a:t>
            </a:r>
          </a:p>
          <a:p>
            <a:pPr marL="400050" lvl="1" indent="0">
              <a:buNone/>
            </a:pPr>
            <a:r>
              <a:rPr lang="en-US" sz="1600" dirty="0">
                <a:latin typeface="Courier New"/>
                <a:cs typeface="Courier New"/>
              </a:rPr>
              <a:t>The authenticity of host 'netdevgroup1.com (212.18.12.34)' can't be established. RSA key fingerprint is 33:a4:ae:c5:61:10:29:2b:69:48:bc:e1:f6:45:h1:9c. Are you sure you want to continue connecting (yes/no)? yes Warning: Permanently added 'netdevgroup1.com' (RSA) to the list of known hosts.</a:t>
            </a:r>
          </a:p>
          <a:p>
            <a:r>
              <a:rPr lang="en-US" dirty="0"/>
              <a:t>This will add the server to the client’s list of known hosts as seen in the last line of the output above.</a:t>
            </a:r>
            <a:endParaRPr lang="en-US" dirty="0"/>
          </a:p>
        </p:txBody>
      </p:sp>
    </p:spTree>
    <p:extLst>
      <p:ext uri="{BB962C8B-B14F-4D97-AF65-F5344CB8AC3E}">
        <p14:creationId xmlns:p14="http://schemas.microsoft.com/office/powerpoint/2010/main" val="3405523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t>
            </a:r>
            <a:r>
              <a:rPr lang="en-US" smtClean="0"/>
              <a:t>Client Utilities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To execute only the single </a:t>
            </a:r>
            <a:r>
              <a:rPr lang="en-US" dirty="0" err="1"/>
              <a:t>ls</a:t>
            </a:r>
            <a:r>
              <a:rPr lang="en-US" dirty="0"/>
              <a:t> command without logging on, execute the command:</a:t>
            </a:r>
          </a:p>
          <a:p>
            <a:pPr marL="0" indent="0">
              <a:buNone/>
            </a:pPr>
            <a:r>
              <a:rPr lang="en-US" sz="2000" b="1" dirty="0" err="1">
                <a:latin typeface="Courier New"/>
                <a:cs typeface="Courier New"/>
              </a:rPr>
              <a:t>sysadmin@localhost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ssh</a:t>
            </a:r>
            <a:r>
              <a:rPr lang="en-US" sz="2000" dirty="0">
                <a:latin typeface="Courier New"/>
                <a:cs typeface="Courier New"/>
              </a:rPr>
              <a:t> -l user1 netdevgroup1.com “</a:t>
            </a:r>
            <a:r>
              <a:rPr lang="en-US" sz="2000" dirty="0" err="1">
                <a:latin typeface="Courier New"/>
                <a:cs typeface="Courier New"/>
              </a:rPr>
              <a:t>ls</a:t>
            </a:r>
            <a:r>
              <a:rPr lang="en-US" sz="2000" dirty="0">
                <a:latin typeface="Courier New"/>
                <a:cs typeface="Courier New"/>
              </a:rPr>
              <a:t> -l /</a:t>
            </a:r>
            <a:r>
              <a:rPr lang="en-US" sz="2000" dirty="0" err="1">
                <a:latin typeface="Courier New"/>
                <a:cs typeface="Courier New"/>
              </a:rPr>
              <a:t>usr</a:t>
            </a:r>
            <a:r>
              <a:rPr lang="en-US" sz="2000" dirty="0">
                <a:latin typeface="Courier New"/>
                <a:cs typeface="Courier New"/>
              </a:rPr>
              <a:t>/games</a:t>
            </a:r>
            <a:r>
              <a:rPr lang="en-US" sz="2000" dirty="0" smtClean="0">
                <a:latin typeface="Courier New"/>
                <a:cs typeface="Courier New"/>
              </a:rPr>
              <a:t>”</a:t>
            </a:r>
          </a:p>
          <a:p>
            <a:r>
              <a:rPr lang="en-US" dirty="0"/>
              <a:t>To pass configuration options to </a:t>
            </a:r>
            <a:r>
              <a:rPr lang="en-US" dirty="0" err="1"/>
              <a:t>ssh</a:t>
            </a:r>
            <a:r>
              <a:rPr lang="en-US" dirty="0"/>
              <a:t>, execute the command:</a:t>
            </a:r>
          </a:p>
          <a:p>
            <a:pPr marL="400050" lvl="1" indent="0">
              <a:buNone/>
            </a:pPr>
            <a:r>
              <a:rPr lang="en-US" sz="2000" b="1" dirty="0" err="1" smtClean="0">
                <a:latin typeface="Courier New"/>
                <a:cs typeface="Courier New"/>
              </a:rPr>
              <a:t>sysadmin</a:t>
            </a:r>
            <a:r>
              <a:rPr lang="en-US" sz="2000" b="1" dirty="0" err="1">
                <a:latin typeface="Courier New"/>
                <a:cs typeface="Courier New"/>
              </a:rPr>
              <a:t>@localhost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ssh</a:t>
            </a:r>
            <a:r>
              <a:rPr lang="en-US" sz="2000" dirty="0">
                <a:latin typeface="Courier New"/>
                <a:cs typeface="Courier New"/>
              </a:rPr>
              <a:t> -o “Compression=yes” -l user1 netdevgroup1.com</a:t>
            </a:r>
            <a:endParaRPr lang="en-US" sz="2000" dirty="0">
              <a:latin typeface="Courier New"/>
              <a:cs typeface="Courier New"/>
            </a:endParaRPr>
          </a:p>
        </p:txBody>
      </p:sp>
    </p:spTree>
    <p:extLst>
      <p:ext uri="{BB962C8B-B14F-4D97-AF65-F5344CB8AC3E}">
        <p14:creationId xmlns:p14="http://schemas.microsoft.com/office/powerpoint/2010/main" val="40275937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a:t>
            </a:r>
            <a:r>
              <a:rPr lang="en-US" smtClean="0"/>
              <a:t>Client Utilities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Some of the key options of the </a:t>
            </a:r>
            <a:r>
              <a:rPr lang="en-US" dirty="0" err="1"/>
              <a:t>ssh</a:t>
            </a:r>
            <a:r>
              <a:rPr lang="en-US" dirty="0"/>
              <a:t> command are as </a:t>
            </a:r>
            <a:r>
              <a:rPr lang="en-US" dirty="0" smtClean="0"/>
              <a:t>follows:</a:t>
            </a:r>
          </a:p>
          <a:p>
            <a:endParaRPr lang="en-US" dirty="0">
              <a:latin typeface="Courier New"/>
              <a:cs typeface="Courier New"/>
            </a:endParaRPr>
          </a:p>
        </p:txBody>
      </p:sp>
      <p:graphicFrame>
        <p:nvGraphicFramePr>
          <p:cNvPr id="2" name="Table 1"/>
          <p:cNvGraphicFramePr>
            <a:graphicFrameLocks noGrp="1"/>
          </p:cNvGraphicFramePr>
          <p:nvPr>
            <p:extLst>
              <p:ext uri="{D42A27DB-BD31-4B8C-83A1-F6EECF244321}">
                <p14:modId xmlns:p14="http://schemas.microsoft.com/office/powerpoint/2010/main" val="1318554187"/>
              </p:ext>
            </p:extLst>
          </p:nvPr>
        </p:nvGraphicFramePr>
        <p:xfrm>
          <a:off x="642471" y="2631722"/>
          <a:ext cx="8044328" cy="3035299"/>
        </p:xfrm>
        <a:graphic>
          <a:graphicData uri="http://schemas.openxmlformats.org/drawingml/2006/table">
            <a:tbl>
              <a:tblPr firstRow="1" bandRow="1">
                <a:tableStyleId>{5C22544A-7EE6-4342-B048-85BDC9FD1C3A}</a:tableStyleId>
              </a:tblPr>
              <a:tblGrid>
                <a:gridCol w="2241176"/>
                <a:gridCol w="5803152"/>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rowSpan="2">
                  <a:txBody>
                    <a:bodyPr/>
                    <a:lstStyle/>
                    <a:p>
                      <a:pPr algn="l" fontAlgn="b"/>
                      <a:r>
                        <a:rPr lang="en-US" sz="1300" b="0" i="0" u="none" strike="noStrike">
                          <a:solidFill>
                            <a:srgbClr val="C7254E"/>
                          </a:solidFill>
                          <a:effectLst/>
                          <a:latin typeface="Courier New"/>
                        </a:rPr>
                        <a:t>-F config_file</a:t>
                      </a:r>
                    </a:p>
                  </a:txBody>
                  <a:tcPr marL="12700" marR="12700" marT="12700" marB="0" anchor="b"/>
                </a:tc>
                <a:tc>
                  <a:txBody>
                    <a:bodyPr/>
                    <a:lstStyle/>
                    <a:p>
                      <a:pPr algn="l" fontAlgn="b"/>
                      <a:r>
                        <a:rPr lang="en-US" sz="1400" b="0" i="0" u="none" strike="noStrike">
                          <a:solidFill>
                            <a:srgbClr val="333333"/>
                          </a:solidFill>
                          <a:effectLst/>
                          <a:latin typeface="Helvetica Neue"/>
                        </a:rPr>
                        <a:t>Specifies the configuration file to be used</a:t>
                      </a:r>
                    </a:p>
                  </a:txBody>
                  <a:tcPr marL="12700" marR="12700" marT="12700" marB="0" anchor="b"/>
                </a:tc>
              </a:tr>
              <a:tr h="370840">
                <a:tc vMerge="1">
                  <a:txBody>
                    <a:bodyPr/>
                    <a:lstStyle/>
                    <a:p>
                      <a:endParaRPr lang="en-US"/>
                    </a:p>
                  </a:txBody>
                  <a:tcPr/>
                </a:tc>
                <a:tc>
                  <a:txBody>
                    <a:bodyPr/>
                    <a:lstStyle/>
                    <a:p>
                      <a:pPr algn="l" fontAlgn="b"/>
                      <a:r>
                        <a:rPr lang="en-US" sz="1400" b="0" i="0" u="none" strike="noStrike">
                          <a:solidFill>
                            <a:srgbClr val="333333"/>
                          </a:solidFill>
                          <a:effectLst/>
                          <a:latin typeface="Helvetica Neue"/>
                        </a:rPr>
                        <a:t>Default file is </a:t>
                      </a:r>
                      <a:r>
                        <a:rPr lang="en-US" sz="1400" b="0" i="0" u="none" strike="noStrike">
                          <a:solidFill>
                            <a:srgbClr val="333333"/>
                          </a:solidFill>
                          <a:effectLst/>
                          <a:latin typeface="Courier New"/>
                        </a:rPr>
                        <a:t>/etc/ssh/ssh_config</a:t>
                      </a:r>
                      <a:endParaRPr lang="en-US" sz="1400" b="0" i="0" u="none" strike="noStrike">
                        <a:solidFill>
                          <a:srgbClr val="333333"/>
                        </a:solidFill>
                        <a:effectLst/>
                        <a:latin typeface="Helvetica Neue"/>
                      </a:endParaRPr>
                    </a:p>
                  </a:txBody>
                  <a:tcPr marL="12700" marR="12700" marT="12700" marB="0" anchor="b"/>
                </a:tc>
              </a:tr>
              <a:tr h="370840">
                <a:tc rowSpan="2">
                  <a:txBody>
                    <a:bodyPr/>
                    <a:lstStyle/>
                    <a:p>
                      <a:pPr algn="l" fontAlgn="b"/>
                      <a:r>
                        <a:rPr lang="en-US" sz="1300" b="0" i="0" u="none" strike="noStrike" dirty="0">
                          <a:solidFill>
                            <a:srgbClr val="C7254E"/>
                          </a:solidFill>
                          <a:effectLst/>
                          <a:latin typeface="Courier New"/>
                        </a:rPr>
                        <a:t>-</a:t>
                      </a:r>
                      <a:r>
                        <a:rPr lang="en-US" sz="1300" b="0" i="0" u="none" strike="noStrike" dirty="0" err="1">
                          <a:solidFill>
                            <a:srgbClr val="C7254E"/>
                          </a:solidFill>
                          <a:effectLst/>
                          <a:latin typeface="Courier New"/>
                        </a:rPr>
                        <a:t>i</a:t>
                      </a:r>
                      <a:r>
                        <a:rPr lang="en-US" sz="1300" b="0" i="0" u="none" strike="noStrike" dirty="0">
                          <a:solidFill>
                            <a:srgbClr val="C7254E"/>
                          </a:solidFill>
                          <a:effectLst/>
                          <a:latin typeface="Courier New"/>
                        </a:rPr>
                        <a:t> </a:t>
                      </a:r>
                      <a:r>
                        <a:rPr lang="en-US" sz="1300" b="0" i="0" u="none" strike="noStrike" dirty="0" err="1">
                          <a:solidFill>
                            <a:srgbClr val="C7254E"/>
                          </a:solidFill>
                          <a:effectLst/>
                          <a:latin typeface="Courier New"/>
                        </a:rPr>
                        <a:t>identity_file</a:t>
                      </a:r>
                      <a:endParaRPr lang="en-US" sz="1300" b="0" i="0" u="none" strike="noStrike" dirty="0">
                        <a:solidFill>
                          <a:srgbClr val="C7254E"/>
                        </a:solidFill>
                        <a:effectLst/>
                        <a:latin typeface="Courier New"/>
                      </a:endParaRPr>
                    </a:p>
                  </a:txBody>
                  <a:tcPr marL="12700" marR="12700" marT="12700" marB="0" anchor="b"/>
                </a:tc>
                <a:tc>
                  <a:txBody>
                    <a:bodyPr/>
                    <a:lstStyle/>
                    <a:p>
                      <a:pPr algn="l" fontAlgn="b"/>
                      <a:r>
                        <a:rPr lang="en-US" sz="1400" b="0" i="0" u="none" strike="noStrike">
                          <a:solidFill>
                            <a:srgbClr val="333333"/>
                          </a:solidFill>
                          <a:effectLst/>
                          <a:latin typeface="Helvetica Neue"/>
                        </a:rPr>
                        <a:t>Specifies the file to read private key information</a:t>
                      </a:r>
                    </a:p>
                  </a:txBody>
                  <a:tcPr marL="12700" marR="12700" marT="12700" marB="0" anchor="b"/>
                </a:tc>
              </a:tr>
              <a:tr h="370840">
                <a:tc vMerge="1">
                  <a:txBody>
                    <a:bodyPr/>
                    <a:lstStyle/>
                    <a:p>
                      <a:endParaRPr lang="en-US"/>
                    </a:p>
                  </a:txBody>
                  <a:tcPr/>
                </a:tc>
                <a:tc>
                  <a:txBody>
                    <a:bodyPr/>
                    <a:lstStyle/>
                    <a:p>
                      <a:pPr algn="l" fontAlgn="b"/>
                      <a:r>
                        <a:rPr lang="en-US" sz="1400" b="0" i="0" u="none" strike="noStrike">
                          <a:solidFill>
                            <a:srgbClr val="333333"/>
                          </a:solidFill>
                          <a:effectLst/>
                          <a:latin typeface="Helvetica Neue"/>
                        </a:rPr>
                        <a:t>Default files for SSH protocol version 2 are </a:t>
                      </a:r>
                      <a:r>
                        <a:rPr lang="en-US" sz="1400" b="0" i="0" u="none" strike="noStrike">
                          <a:solidFill>
                            <a:srgbClr val="333333"/>
                          </a:solidFill>
                          <a:effectLst/>
                          <a:latin typeface="Courier New"/>
                        </a:rPr>
                        <a:t>~/.ssh/id_rsa</a:t>
                      </a:r>
                      <a:r>
                        <a:rPr lang="en-US" sz="1400" b="0" i="0" u="none" strike="noStrike">
                          <a:solidFill>
                            <a:srgbClr val="333333"/>
                          </a:solidFill>
                          <a:effectLst/>
                          <a:latin typeface="Helvetica Neue"/>
                        </a:rPr>
                        <a:t> or</a:t>
                      </a:r>
                      <a:r>
                        <a:rPr lang="en-US" sz="1400" b="0" i="0" u="none" strike="noStrike">
                          <a:solidFill>
                            <a:srgbClr val="333333"/>
                          </a:solidFill>
                          <a:effectLst/>
                          <a:latin typeface="Courier New"/>
                        </a:rPr>
                        <a:t>~/.ssh/id_dsa</a:t>
                      </a:r>
                      <a:endParaRPr lang="en-US" sz="1400" b="0" i="0" u="none" strike="noStrike">
                        <a:solidFill>
                          <a:srgbClr val="333333"/>
                        </a:solidFill>
                        <a:effectLst/>
                        <a:latin typeface="Helvetica Neue"/>
                      </a:endParaRPr>
                    </a:p>
                  </a:txBody>
                  <a:tcPr marL="12700" marR="12700" marT="12700" marB="0" anchor="b"/>
                </a:tc>
              </a:tr>
              <a:tr h="370840">
                <a:tc>
                  <a:txBody>
                    <a:bodyPr/>
                    <a:lstStyle/>
                    <a:p>
                      <a:pPr algn="l" fontAlgn="b"/>
                      <a:r>
                        <a:rPr lang="en-US" sz="1300" b="0" i="0" u="none" strike="noStrike" dirty="0">
                          <a:solidFill>
                            <a:srgbClr val="C7254E"/>
                          </a:solidFill>
                          <a:effectLst/>
                          <a:latin typeface="Courier New"/>
                        </a:rPr>
                        <a:t>-p </a:t>
                      </a:r>
                      <a:r>
                        <a:rPr lang="en-US" sz="1300" b="0" i="0" u="none" strike="noStrike" dirty="0" err="1">
                          <a:solidFill>
                            <a:srgbClr val="C7254E"/>
                          </a:solidFill>
                          <a:effectLst/>
                          <a:latin typeface="Courier New"/>
                        </a:rPr>
                        <a:t>port_num</a:t>
                      </a:r>
                      <a:endParaRPr lang="en-US" sz="1300" b="0" i="0" u="none" strike="noStrike" dirty="0">
                        <a:solidFill>
                          <a:srgbClr val="C7254E"/>
                        </a:solidFill>
                        <a:effectLst/>
                        <a:latin typeface="Courier New"/>
                      </a:endParaRPr>
                    </a:p>
                  </a:txBody>
                  <a:tcPr marL="12700" marR="12700" marT="12700" marB="0" anchor="b"/>
                </a:tc>
                <a:tc>
                  <a:txBody>
                    <a:bodyPr/>
                    <a:lstStyle/>
                    <a:p>
                      <a:pPr algn="l" fontAlgn="b"/>
                      <a:r>
                        <a:rPr lang="en-US" sz="1400" b="0" i="0" u="none" strike="noStrike">
                          <a:solidFill>
                            <a:srgbClr val="333333"/>
                          </a:solidFill>
                          <a:effectLst/>
                          <a:latin typeface="Helvetica Neue"/>
                        </a:rPr>
                        <a:t>Specifies the port to connect to on the remote server</a:t>
                      </a:r>
                    </a:p>
                  </a:txBody>
                  <a:tcPr marL="12700" marR="12700" marT="12700" marB="0" anchor="b"/>
                </a:tc>
              </a:tr>
              <a:tr h="370840">
                <a:tc rowSpan="2">
                  <a:txBody>
                    <a:bodyPr/>
                    <a:lstStyle/>
                    <a:p>
                      <a:pPr algn="l" fontAlgn="b"/>
                      <a:r>
                        <a:rPr lang="en-US" sz="1300" b="0" i="0" u="none" strike="noStrike">
                          <a:solidFill>
                            <a:srgbClr val="C7254E"/>
                          </a:solidFill>
                          <a:effectLst/>
                          <a:latin typeface="Courier New"/>
                        </a:rPr>
                        <a:t>-e escape_char</a:t>
                      </a:r>
                    </a:p>
                  </a:txBody>
                  <a:tcPr marL="12700" marR="12700" marT="12700" marB="0" anchor="b"/>
                </a:tc>
                <a:tc>
                  <a:txBody>
                    <a:bodyPr/>
                    <a:lstStyle/>
                    <a:p>
                      <a:pPr algn="l" fontAlgn="b"/>
                      <a:r>
                        <a:rPr lang="en-US" sz="1400" b="0" i="0" u="none" strike="noStrike">
                          <a:solidFill>
                            <a:srgbClr val="333333"/>
                          </a:solidFill>
                          <a:effectLst/>
                          <a:latin typeface="Helvetica Neue"/>
                        </a:rPr>
                        <a:t>Sets the escape character for the session</a:t>
                      </a:r>
                    </a:p>
                  </a:txBody>
                  <a:tcPr marL="12700" marR="12700" marT="12700" marB="0" anchor="b"/>
                </a:tc>
              </a:tr>
              <a:tr h="370840">
                <a:tc vMerge="1">
                  <a:txBody>
                    <a:bodyPr/>
                    <a:lstStyle/>
                    <a:p>
                      <a:endParaRPr lang="en-US"/>
                    </a:p>
                  </a:txBody>
                  <a:tcPr/>
                </a:tc>
                <a:tc>
                  <a:txBody>
                    <a:bodyPr/>
                    <a:lstStyle/>
                    <a:p>
                      <a:pPr algn="l" fontAlgn="b"/>
                      <a:r>
                        <a:rPr lang="en-US" sz="1400" b="0" i="0" u="none" strike="noStrike" dirty="0">
                          <a:solidFill>
                            <a:srgbClr val="333333"/>
                          </a:solidFill>
                          <a:effectLst/>
                          <a:latin typeface="Helvetica Neue"/>
                        </a:rPr>
                        <a:t>The default is </a:t>
                      </a:r>
                      <a:r>
                        <a:rPr lang="en-US" sz="1400" b="0" i="0" u="none" strike="noStrike" dirty="0">
                          <a:solidFill>
                            <a:srgbClr val="333333"/>
                          </a:solidFill>
                          <a:effectLst/>
                          <a:latin typeface="Courier New"/>
                        </a:rPr>
                        <a:t>~</a:t>
                      </a:r>
                      <a:endParaRPr lang="en-US" sz="1400" b="0" i="0" u="none" strike="noStrike" dirty="0">
                        <a:solidFill>
                          <a:srgbClr val="333333"/>
                        </a:solidFill>
                        <a:effectLst/>
                        <a:latin typeface="Helvetica Neue"/>
                      </a:endParaRPr>
                    </a:p>
                  </a:txBody>
                  <a:tcPr marL="12700" marR="12700" marT="12700" marB="0" anchor="b"/>
                </a:tc>
              </a:tr>
            </a:tbl>
          </a:graphicData>
        </a:graphic>
      </p:graphicFrame>
    </p:spTree>
    <p:extLst>
      <p:ext uri="{BB962C8B-B14F-4D97-AF65-F5344CB8AC3E}">
        <p14:creationId xmlns:p14="http://schemas.microsoft.com/office/powerpoint/2010/main" val="2458820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Understanding SSH Agent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SSH agent is an application, which is used to cache the decrypted private key and provide them to SSH client programs when required. </a:t>
            </a:r>
            <a:endParaRPr lang="en-US" dirty="0" smtClean="0"/>
          </a:p>
          <a:p>
            <a:r>
              <a:rPr lang="en-US" dirty="0" smtClean="0"/>
              <a:t>This </a:t>
            </a:r>
            <a:r>
              <a:rPr lang="en-US" dirty="0"/>
              <a:t>effectively means the passphrase has to be entered only once by the user. </a:t>
            </a:r>
            <a:endParaRPr lang="en-US" dirty="0" smtClean="0"/>
          </a:p>
          <a:p>
            <a:r>
              <a:rPr lang="en-US" dirty="0" smtClean="0"/>
              <a:t>Generally</a:t>
            </a:r>
            <a:r>
              <a:rPr lang="en-US" dirty="0"/>
              <a:t>, the agent runs after the user logs in and maintains the cached information for the duration of the session. </a:t>
            </a:r>
            <a:endParaRPr lang="en-US" dirty="0" smtClean="0"/>
          </a:p>
          <a:p>
            <a:r>
              <a:rPr lang="en-US" dirty="0" smtClean="0"/>
              <a:t>There </a:t>
            </a:r>
            <a:r>
              <a:rPr lang="en-US" dirty="0"/>
              <a:t>are several SSH agents available for Linux. The </a:t>
            </a:r>
            <a:r>
              <a:rPr lang="en-US" dirty="0" err="1"/>
              <a:t>OpenSSH</a:t>
            </a:r>
            <a:r>
              <a:rPr lang="en-US" dirty="0"/>
              <a:t> package includes the </a:t>
            </a:r>
            <a:r>
              <a:rPr lang="en-US" dirty="0" err="1"/>
              <a:t>ssh</a:t>
            </a:r>
            <a:r>
              <a:rPr lang="en-US" dirty="0"/>
              <a:t>-agent program.</a:t>
            </a:r>
            <a:endParaRPr lang="en-US" dirty="0"/>
          </a:p>
        </p:txBody>
      </p:sp>
    </p:spTree>
    <p:extLst>
      <p:ext uri="{BB962C8B-B14F-4D97-AF65-F5344CB8AC3E}">
        <p14:creationId xmlns:p14="http://schemas.microsoft.com/office/powerpoint/2010/main" val="2586436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Understanding SSH Agent</a:t>
            </a:r>
            <a:endParaRPr lang="en-US" dirty="0"/>
          </a:p>
        </p:txBody>
      </p:sp>
      <p:sp>
        <p:nvSpPr>
          <p:cNvPr id="5" name="Content Placeholder 4"/>
          <p:cNvSpPr>
            <a:spLocks noGrp="1"/>
          </p:cNvSpPr>
          <p:nvPr>
            <p:ph sz="half" idx="1"/>
          </p:nvPr>
        </p:nvSpPr>
        <p:spPr>
          <a:xfrm>
            <a:off x="457200" y="1475629"/>
            <a:ext cx="8229600" cy="4525963"/>
          </a:xfrm>
        </p:spPr>
        <p:txBody>
          <a:bodyPr/>
          <a:lstStyle/>
          <a:p>
            <a:r>
              <a:rPr lang="en-US" sz="2400" dirty="0"/>
              <a:t>The </a:t>
            </a:r>
            <a:r>
              <a:rPr lang="en-US" sz="2400" dirty="0" err="1"/>
              <a:t>ssh</a:t>
            </a:r>
            <a:r>
              <a:rPr lang="en-US" sz="2400" dirty="0"/>
              <a:t>-add command is used to add private keys to the agent’s repository. </a:t>
            </a:r>
            <a:endParaRPr lang="en-US" sz="2400" dirty="0" smtClean="0"/>
          </a:p>
          <a:p>
            <a:r>
              <a:rPr lang="en-US" sz="2400" dirty="0" smtClean="0"/>
              <a:t>The </a:t>
            </a:r>
            <a:r>
              <a:rPr lang="en-US" sz="2400" dirty="0"/>
              <a:t>agent will be running on the user's terminal or desktop and authentication data is not shared with any other system over the network. </a:t>
            </a:r>
            <a:endParaRPr lang="en-US" sz="2400" dirty="0" smtClean="0"/>
          </a:p>
          <a:p>
            <a:r>
              <a:rPr lang="en-US" sz="2400" dirty="0" smtClean="0"/>
              <a:t>The </a:t>
            </a:r>
            <a:r>
              <a:rPr lang="en-US" sz="2400" dirty="0"/>
              <a:t>connection to the agent is forwarded to SSH remote logins and when any process needs to access the private key, the agent will service the request and return the result. </a:t>
            </a:r>
            <a:endParaRPr lang="en-US" sz="2400" dirty="0" smtClean="0"/>
          </a:p>
          <a:p>
            <a:r>
              <a:rPr lang="en-US" sz="2400" dirty="0" smtClean="0"/>
              <a:t>The </a:t>
            </a:r>
            <a:r>
              <a:rPr lang="en-US" sz="2400" dirty="0"/>
              <a:t>agent thus keeps the private key protected and also makes it convenient for the user to use SSH programs without entering the passphrase repeatedly.</a:t>
            </a:r>
            <a:endParaRPr lang="en-US" sz="2400" dirty="0"/>
          </a:p>
        </p:txBody>
      </p:sp>
    </p:spTree>
    <p:extLst>
      <p:ext uri="{BB962C8B-B14F-4D97-AF65-F5344CB8AC3E}">
        <p14:creationId xmlns:p14="http://schemas.microsoft.com/office/powerpoint/2010/main" val="1932061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Understanding SSH Agent</a:t>
            </a:r>
            <a:endParaRPr lang="en-US" dirty="0"/>
          </a:p>
        </p:txBody>
      </p:sp>
      <p:sp>
        <p:nvSpPr>
          <p:cNvPr id="5" name="Content Placeholder 4"/>
          <p:cNvSpPr>
            <a:spLocks noGrp="1"/>
          </p:cNvSpPr>
          <p:nvPr>
            <p:ph sz="half" idx="1"/>
          </p:nvPr>
        </p:nvSpPr>
        <p:spPr>
          <a:xfrm>
            <a:off x="248023" y="1600200"/>
            <a:ext cx="9030447" cy="4525963"/>
          </a:xfrm>
        </p:spPr>
        <p:txBody>
          <a:bodyPr/>
          <a:lstStyle/>
          <a:p>
            <a:r>
              <a:rPr lang="en-US" dirty="0" smtClean="0"/>
              <a:t>To </a:t>
            </a:r>
            <a:r>
              <a:rPr lang="en-US" dirty="0"/>
              <a:t>automatically run the </a:t>
            </a:r>
            <a:r>
              <a:rPr lang="en-US" dirty="0" err="1"/>
              <a:t>ssh</a:t>
            </a:r>
            <a:r>
              <a:rPr lang="en-US" dirty="0"/>
              <a:t>-agent for all users, add the entry to start the agent to the /</a:t>
            </a:r>
            <a:r>
              <a:rPr lang="en-US" dirty="0" err="1"/>
              <a:t>etc</a:t>
            </a:r>
            <a:r>
              <a:rPr lang="en-US" dirty="0"/>
              <a:t>/profile file</a:t>
            </a:r>
            <a:r>
              <a:rPr lang="en-US" dirty="0" smtClean="0"/>
              <a:t>.</a:t>
            </a:r>
          </a:p>
          <a:p>
            <a:r>
              <a:rPr lang="en-US" dirty="0"/>
              <a:t>Alternatively if the users start X sessions, then it can be started with each session as follows:</a:t>
            </a:r>
          </a:p>
          <a:p>
            <a:pPr marL="0" indent="0">
              <a:buNone/>
            </a:pPr>
            <a:r>
              <a:rPr lang="en-US" b="1" dirty="0" smtClean="0"/>
              <a:t>	</a:t>
            </a:r>
            <a:r>
              <a:rPr lang="en-US" b="1" dirty="0" err="1" smtClean="0">
                <a:latin typeface="Courier New"/>
                <a:cs typeface="Courier New"/>
              </a:rPr>
              <a:t>sysadmin</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ssh</a:t>
            </a:r>
            <a:r>
              <a:rPr lang="en-US" dirty="0">
                <a:latin typeface="Courier New"/>
                <a:cs typeface="Courier New"/>
              </a:rPr>
              <a:t>-agent </a:t>
            </a:r>
            <a:r>
              <a:rPr lang="en-US" dirty="0" err="1">
                <a:latin typeface="Courier New"/>
                <a:cs typeface="Courier New"/>
              </a:rPr>
              <a:t>startx</a:t>
            </a:r>
            <a:endParaRPr lang="en-US" dirty="0">
              <a:latin typeface="Courier New"/>
              <a:cs typeface="Courier New"/>
            </a:endParaRPr>
          </a:p>
        </p:txBody>
      </p:sp>
    </p:spTree>
    <p:extLst>
      <p:ext uri="{BB962C8B-B14F-4D97-AF65-F5344CB8AC3E}">
        <p14:creationId xmlns:p14="http://schemas.microsoft.com/office/powerpoint/2010/main" val="3986302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OpenSSH</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SSH protocol is used to provide secure remote login and other services. </a:t>
            </a:r>
            <a:endParaRPr lang="en-US" dirty="0" smtClean="0"/>
          </a:p>
          <a:p>
            <a:r>
              <a:rPr lang="en-US" dirty="0" smtClean="0"/>
              <a:t>The </a:t>
            </a:r>
            <a:r>
              <a:rPr lang="en-US" dirty="0"/>
              <a:t>SSH protocol uses public key cryptography for authenticating the remote host and providing an encrypted channel. </a:t>
            </a:r>
            <a:endParaRPr lang="en-US" dirty="0" smtClean="0"/>
          </a:p>
        </p:txBody>
      </p:sp>
    </p:spTree>
    <p:extLst>
      <p:ext uri="{BB962C8B-B14F-4D97-AF65-F5344CB8AC3E}">
        <p14:creationId xmlns:p14="http://schemas.microsoft.com/office/powerpoint/2010/main" val="700523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ssh</a:t>
            </a:r>
            <a:r>
              <a:rPr lang="en-US" dirty="0"/>
              <a:t>-add Utility</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ssh</a:t>
            </a:r>
            <a:r>
              <a:rPr lang="en-US" dirty="0"/>
              <a:t>-add utility is a helper program and is used to add RSA or DSA identities to the SSH agent’s repository. </a:t>
            </a:r>
            <a:endParaRPr lang="en-US" dirty="0" smtClean="0"/>
          </a:p>
          <a:p>
            <a:r>
              <a:rPr lang="en-US" dirty="0" smtClean="0"/>
              <a:t>If </a:t>
            </a:r>
            <a:r>
              <a:rPr lang="en-US" dirty="0"/>
              <a:t>no file is specified, the </a:t>
            </a:r>
            <a:r>
              <a:rPr lang="en-US" dirty="0" err="1"/>
              <a:t>ssh</a:t>
            </a:r>
            <a:r>
              <a:rPr lang="en-US" dirty="0"/>
              <a:t>-add utility will add the keys to the ~/.</a:t>
            </a:r>
            <a:r>
              <a:rPr lang="en-US" dirty="0" err="1"/>
              <a:t>ssh</a:t>
            </a:r>
            <a:r>
              <a:rPr lang="en-US" dirty="0"/>
              <a:t>/</a:t>
            </a:r>
            <a:r>
              <a:rPr lang="en-US" dirty="0" err="1"/>
              <a:t>id_rsa</a:t>
            </a:r>
            <a:r>
              <a:rPr lang="en-US" dirty="0"/>
              <a:t> and ~/.</a:t>
            </a:r>
            <a:r>
              <a:rPr lang="en-US" dirty="0" err="1"/>
              <a:t>ssh</a:t>
            </a:r>
            <a:r>
              <a:rPr lang="en-US" dirty="0"/>
              <a:t>/</a:t>
            </a:r>
            <a:r>
              <a:rPr lang="en-US" dirty="0" err="1"/>
              <a:t>id_dsa</a:t>
            </a:r>
            <a:r>
              <a:rPr lang="en-US" dirty="0"/>
              <a:t> files by default. </a:t>
            </a:r>
            <a:endParaRPr lang="en-US" dirty="0" smtClean="0"/>
          </a:p>
          <a:p>
            <a:r>
              <a:rPr lang="en-US" dirty="0" smtClean="0"/>
              <a:t>If </a:t>
            </a:r>
            <a:r>
              <a:rPr lang="en-US" dirty="0"/>
              <a:t>the identity file requires a passphrase then the user will be prompted to enter the passphrase.</a:t>
            </a:r>
            <a:endParaRPr lang="en-US" dirty="0"/>
          </a:p>
        </p:txBody>
      </p:sp>
    </p:spTree>
    <p:extLst>
      <p:ext uri="{BB962C8B-B14F-4D97-AF65-F5344CB8AC3E}">
        <p14:creationId xmlns:p14="http://schemas.microsoft.com/office/powerpoint/2010/main" val="432803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ssh</a:t>
            </a:r>
            <a:r>
              <a:rPr lang="en-US" dirty="0"/>
              <a:t>-add program works only if the </a:t>
            </a:r>
            <a:r>
              <a:rPr lang="en-US" dirty="0" err="1"/>
              <a:t>ssh</a:t>
            </a:r>
            <a:r>
              <a:rPr lang="en-US" dirty="0"/>
              <a:t>-agent process is running. </a:t>
            </a:r>
            <a:endParaRPr lang="en-US" dirty="0" smtClean="0"/>
          </a:p>
          <a:p>
            <a:r>
              <a:rPr lang="en-US" dirty="0" smtClean="0"/>
              <a:t>The </a:t>
            </a:r>
            <a:r>
              <a:rPr lang="en-US" dirty="0"/>
              <a:t>identity files should be readable only to the user, if they can be read by other users then it indicates possible incorrect configuration or some unauthorized access</a:t>
            </a:r>
            <a:r>
              <a:rPr lang="en-US" dirty="0" smtClean="0"/>
              <a:t>.</a:t>
            </a:r>
          </a:p>
          <a:p>
            <a:r>
              <a:rPr lang="en-US" dirty="0" smtClean="0"/>
              <a:t>The </a:t>
            </a:r>
            <a:r>
              <a:rPr lang="en-US" dirty="0" err="1"/>
              <a:t>ssh</a:t>
            </a:r>
            <a:r>
              <a:rPr lang="en-US" dirty="0"/>
              <a:t>-add program will not add such identity files.</a:t>
            </a:r>
            <a:endParaRPr lang="en-US" dirty="0"/>
          </a:p>
        </p:txBody>
      </p:sp>
      <p:sp>
        <p:nvSpPr>
          <p:cNvPr id="6" name="Title 3"/>
          <p:cNvSpPr>
            <a:spLocks noGrp="1"/>
          </p:cNvSpPr>
          <p:nvPr>
            <p:ph type="title"/>
          </p:nvPr>
        </p:nvSpPr>
        <p:spPr/>
        <p:txBody>
          <a:bodyPr/>
          <a:lstStyle/>
          <a:p>
            <a:r>
              <a:rPr lang="en-US" dirty="0" err="1"/>
              <a:t>ssh</a:t>
            </a:r>
            <a:r>
              <a:rPr lang="en-US" dirty="0"/>
              <a:t>-add Utility</a:t>
            </a:r>
            <a:endParaRPr lang="en-US" dirty="0"/>
          </a:p>
        </p:txBody>
      </p:sp>
    </p:spTree>
    <p:extLst>
      <p:ext uri="{BB962C8B-B14F-4D97-AF65-F5344CB8AC3E}">
        <p14:creationId xmlns:p14="http://schemas.microsoft.com/office/powerpoint/2010/main" val="3570290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600200"/>
            <a:ext cx="8229600" cy="4525963"/>
          </a:xfrm>
        </p:spPr>
        <p:txBody>
          <a:bodyPr/>
          <a:lstStyle/>
          <a:p>
            <a:r>
              <a:rPr lang="en-US" dirty="0"/>
              <a:t>Some of the most useful options of the </a:t>
            </a:r>
            <a:r>
              <a:rPr lang="en-US" dirty="0" err="1"/>
              <a:t>ssh</a:t>
            </a:r>
            <a:r>
              <a:rPr lang="en-US" dirty="0"/>
              <a:t>-add command are as follows</a:t>
            </a:r>
            <a:r>
              <a:rPr lang="en-US" dirty="0" smtClean="0"/>
              <a:t>:</a:t>
            </a:r>
          </a:p>
          <a:p>
            <a:endParaRPr lang="en-US" dirty="0"/>
          </a:p>
        </p:txBody>
      </p:sp>
      <p:sp>
        <p:nvSpPr>
          <p:cNvPr id="6" name="Title 3"/>
          <p:cNvSpPr>
            <a:spLocks noGrp="1"/>
          </p:cNvSpPr>
          <p:nvPr>
            <p:ph type="title"/>
          </p:nvPr>
        </p:nvSpPr>
        <p:spPr/>
        <p:txBody>
          <a:bodyPr/>
          <a:lstStyle/>
          <a:p>
            <a:r>
              <a:rPr lang="en-US" dirty="0" err="1"/>
              <a:t>ssh</a:t>
            </a:r>
            <a:r>
              <a:rPr lang="en-US" dirty="0"/>
              <a:t>-add Utility</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652984247"/>
              </p:ext>
            </p:extLst>
          </p:nvPr>
        </p:nvGraphicFramePr>
        <p:xfrm>
          <a:off x="457200" y="2786529"/>
          <a:ext cx="8229600" cy="2876176"/>
        </p:xfrm>
        <a:graphic>
          <a:graphicData uri="http://schemas.openxmlformats.org/drawingml/2006/table">
            <a:tbl>
              <a:tblPr firstRow="1" bandRow="1">
                <a:tableStyleId>{5C22544A-7EE6-4342-B048-85BDC9FD1C3A}</a:tableStyleId>
              </a:tblPr>
              <a:tblGrid>
                <a:gridCol w="1485153"/>
                <a:gridCol w="6744447"/>
              </a:tblGrid>
              <a:tr h="42675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505669">
                <a:tc>
                  <a:txBody>
                    <a:bodyPr/>
                    <a:lstStyle/>
                    <a:p>
                      <a:pPr algn="l" fontAlgn="b"/>
                      <a:r>
                        <a:rPr lang="en-US" sz="1300" b="0" i="0" u="none" strike="noStrike">
                          <a:solidFill>
                            <a:srgbClr val="C7254E"/>
                          </a:solidFill>
                          <a:effectLst/>
                          <a:latin typeface="Courier New"/>
                        </a:rPr>
                        <a:t>-d id_file</a:t>
                      </a:r>
                    </a:p>
                  </a:txBody>
                  <a:tcPr marL="12700" marR="12700" marT="12700" marB="0" anchor="b"/>
                </a:tc>
                <a:tc>
                  <a:txBody>
                    <a:bodyPr/>
                    <a:lstStyle/>
                    <a:p>
                      <a:pPr algn="l" fontAlgn="b"/>
                      <a:r>
                        <a:rPr lang="en-US" sz="1400" b="0" i="0" u="none" strike="noStrike">
                          <a:solidFill>
                            <a:srgbClr val="333333"/>
                          </a:solidFill>
                          <a:effectLst/>
                          <a:latin typeface="Helvetica Neue"/>
                        </a:rPr>
                        <a:t>Deletes the identity specified by the file from the agent</a:t>
                      </a:r>
                    </a:p>
                  </a:txBody>
                  <a:tcPr marL="12700" marR="12700" marT="12700" marB="0" anchor="b"/>
                </a:tc>
              </a:tr>
              <a:tr h="505669">
                <a:tc>
                  <a:txBody>
                    <a:bodyPr/>
                    <a:lstStyle/>
                    <a:p>
                      <a:pPr algn="l" fontAlgn="b"/>
                      <a:r>
                        <a:rPr lang="de-DE" sz="1300" b="0" i="0" u="none" strike="noStrike">
                          <a:solidFill>
                            <a:srgbClr val="C7254E"/>
                          </a:solidFill>
                          <a:effectLst/>
                          <a:latin typeface="Courier New"/>
                        </a:rPr>
                        <a:t>-D</a:t>
                      </a:r>
                    </a:p>
                  </a:txBody>
                  <a:tcPr marL="12700" marR="12700" marT="12700" marB="0" anchor="b"/>
                </a:tc>
                <a:tc>
                  <a:txBody>
                    <a:bodyPr/>
                    <a:lstStyle/>
                    <a:p>
                      <a:pPr algn="l" fontAlgn="b"/>
                      <a:r>
                        <a:rPr lang="en-US" sz="1400" b="0" i="0" u="none" strike="noStrike">
                          <a:solidFill>
                            <a:srgbClr val="333333"/>
                          </a:solidFill>
                          <a:effectLst/>
                          <a:latin typeface="Helvetica Neue"/>
                        </a:rPr>
                        <a:t>Deletes all identities stored by the agent</a:t>
                      </a:r>
                    </a:p>
                  </a:txBody>
                  <a:tcPr marL="12700" marR="12700" marT="12700" marB="0" anchor="b"/>
                </a:tc>
              </a:tr>
              <a:tr h="505669">
                <a:tc rowSpan="2">
                  <a:txBody>
                    <a:bodyPr/>
                    <a:lstStyle/>
                    <a:p>
                      <a:pPr algn="l" fontAlgn="b"/>
                      <a:r>
                        <a:rPr lang="en-US" sz="1300" b="0" i="0" u="none" strike="noStrike">
                          <a:solidFill>
                            <a:srgbClr val="C7254E"/>
                          </a:solidFill>
                          <a:effectLst/>
                          <a:latin typeface="Courier New"/>
                        </a:rPr>
                        <a:t>-x</a:t>
                      </a:r>
                    </a:p>
                  </a:txBody>
                  <a:tcPr marL="12700" marR="12700" marT="12700" marB="0" anchor="b"/>
                </a:tc>
                <a:tc>
                  <a:txBody>
                    <a:bodyPr/>
                    <a:lstStyle/>
                    <a:p>
                      <a:pPr algn="l" fontAlgn="b"/>
                      <a:r>
                        <a:rPr lang="en-US" sz="1400" b="0" i="0" u="none" strike="noStrike">
                          <a:solidFill>
                            <a:srgbClr val="333333"/>
                          </a:solidFill>
                          <a:effectLst/>
                          <a:latin typeface="Helvetica Neue"/>
                        </a:rPr>
                        <a:t>Locks the </a:t>
                      </a:r>
                      <a:r>
                        <a:rPr lang="en-US" sz="1400" b="0" i="0" u="none" strike="noStrike">
                          <a:solidFill>
                            <a:srgbClr val="333333"/>
                          </a:solidFill>
                          <a:effectLst/>
                          <a:latin typeface="Courier New"/>
                        </a:rPr>
                        <a:t>ssh-agent</a:t>
                      </a:r>
                      <a:r>
                        <a:rPr lang="en-US" sz="1400" b="0" i="0" u="none" strike="noStrike">
                          <a:solidFill>
                            <a:srgbClr val="333333"/>
                          </a:solidFill>
                          <a:effectLst/>
                          <a:latin typeface="Helvetica Neue"/>
                        </a:rPr>
                        <a:t> with a password</a:t>
                      </a:r>
                    </a:p>
                  </a:txBody>
                  <a:tcPr marL="12700" marR="12700" marT="12700" marB="0" anchor="b"/>
                </a:tc>
              </a:tr>
              <a:tr h="505669">
                <a:tc vMerge="1">
                  <a:txBody>
                    <a:bodyPr/>
                    <a:lstStyle/>
                    <a:p>
                      <a:endParaRPr lang="en-US"/>
                    </a:p>
                  </a:txBody>
                  <a:tcPr/>
                </a:tc>
                <a:tc>
                  <a:txBody>
                    <a:bodyPr/>
                    <a:lstStyle/>
                    <a:p>
                      <a:pPr algn="l" fontAlgn="b"/>
                      <a:r>
                        <a:rPr lang="en-US" sz="1400" b="0" i="0" u="none" strike="noStrike">
                          <a:solidFill>
                            <a:srgbClr val="333333"/>
                          </a:solidFill>
                          <a:effectLst/>
                          <a:latin typeface="Helvetica Neue"/>
                        </a:rPr>
                        <a:t>This will restrict addition, deletion and listing of identity entries</a:t>
                      </a:r>
                    </a:p>
                  </a:txBody>
                  <a:tcPr marL="12700" marR="12700" marT="12700" marB="0" anchor="b"/>
                </a:tc>
              </a:tr>
              <a:tr h="426750">
                <a:tc>
                  <a:txBody>
                    <a:bodyPr/>
                    <a:lstStyle/>
                    <a:p>
                      <a:pPr algn="l" fontAlgn="b"/>
                      <a:r>
                        <a:rPr lang="en-US" sz="1300" b="0" i="0" u="none" strike="noStrike">
                          <a:solidFill>
                            <a:srgbClr val="C7254E"/>
                          </a:solidFill>
                          <a:effectLst/>
                          <a:latin typeface="Courier New"/>
                        </a:rPr>
                        <a:t>-X</a:t>
                      </a:r>
                    </a:p>
                  </a:txBody>
                  <a:tcPr marL="12700" marR="12700" marT="12700" marB="0" anchor="b"/>
                </a:tc>
                <a:tc>
                  <a:txBody>
                    <a:bodyPr/>
                    <a:lstStyle/>
                    <a:p>
                      <a:pPr algn="l" fontAlgn="b"/>
                      <a:r>
                        <a:rPr lang="en-US" sz="1400" b="0" i="0" u="none" strike="noStrike" dirty="0">
                          <a:solidFill>
                            <a:srgbClr val="333333"/>
                          </a:solidFill>
                          <a:effectLst/>
                          <a:latin typeface="Helvetica Neue"/>
                        </a:rPr>
                        <a:t>Unlocks the </a:t>
                      </a:r>
                      <a:r>
                        <a:rPr lang="en-US" sz="1400" b="0" i="0" u="none" strike="noStrike" dirty="0" err="1">
                          <a:solidFill>
                            <a:srgbClr val="333333"/>
                          </a:solidFill>
                          <a:effectLst/>
                          <a:latin typeface="Courier New"/>
                        </a:rPr>
                        <a:t>ssh</a:t>
                      </a:r>
                      <a:r>
                        <a:rPr lang="en-US" sz="1400" b="0" i="0" u="none" strike="noStrike" dirty="0">
                          <a:solidFill>
                            <a:srgbClr val="333333"/>
                          </a:solidFill>
                          <a:effectLst/>
                          <a:latin typeface="Courier New"/>
                        </a:rPr>
                        <a:t>-agent</a:t>
                      </a:r>
                      <a:endParaRPr lang="en-US" sz="1400" b="0" i="0" u="none" strike="noStrike" dirty="0">
                        <a:solidFill>
                          <a:srgbClr val="333333"/>
                        </a:solidFill>
                        <a:effectLst/>
                        <a:latin typeface="Helvetica Neue"/>
                      </a:endParaRPr>
                    </a:p>
                  </a:txBody>
                  <a:tcPr marL="12700" marR="12700" marT="12700" marB="0" anchor="b"/>
                </a:tc>
              </a:tr>
            </a:tbl>
          </a:graphicData>
        </a:graphic>
      </p:graphicFrame>
    </p:spTree>
    <p:extLst>
      <p:ext uri="{BB962C8B-B14F-4D97-AF65-F5344CB8AC3E}">
        <p14:creationId xmlns:p14="http://schemas.microsoft.com/office/powerpoint/2010/main" val="4220456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Tunneling</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When a client connects to a host via programs such as telnet, ftp or </a:t>
            </a:r>
            <a:r>
              <a:rPr lang="en-US" dirty="0" err="1"/>
              <a:t>ssh</a:t>
            </a:r>
            <a:r>
              <a:rPr lang="en-US" dirty="0"/>
              <a:t> the socket created for communication on each side uses the IP address and the port number of the service. </a:t>
            </a:r>
            <a:endParaRPr lang="en-US" dirty="0" smtClean="0"/>
          </a:p>
          <a:p>
            <a:r>
              <a:rPr lang="en-US" dirty="0" smtClean="0"/>
              <a:t>By </a:t>
            </a:r>
            <a:r>
              <a:rPr lang="en-US" dirty="0"/>
              <a:t>default, TCP/IP is not a secure connection stream and is open to network attacks. SSH encapsulates the TCP/IP connections in a secure layer and thus creates a tunnel for communication. </a:t>
            </a:r>
            <a:endParaRPr lang="en-US" dirty="0" smtClean="0"/>
          </a:p>
          <a:p>
            <a:r>
              <a:rPr lang="en-US" dirty="0" smtClean="0"/>
              <a:t>The </a:t>
            </a:r>
            <a:r>
              <a:rPr lang="en-US" dirty="0"/>
              <a:t>data passing through the tunnel is encrypted as well as verified for integrity. As per the requirements of the users, multiple tunnels can be created. This feature is called SSH Tunneling or SSH Port Forwarding.</a:t>
            </a:r>
            <a:endParaRPr lang="en-US" dirty="0"/>
          </a:p>
        </p:txBody>
      </p:sp>
    </p:spTree>
    <p:extLst>
      <p:ext uri="{BB962C8B-B14F-4D97-AF65-F5344CB8AC3E}">
        <p14:creationId xmlns:p14="http://schemas.microsoft.com/office/powerpoint/2010/main" val="1998394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Tunneling</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As per the requirements of the users, multiple tunnels can be created. This feature is called SSH Tunneling or SSH Port Forwarding.</a:t>
            </a:r>
          </a:p>
          <a:p>
            <a:r>
              <a:rPr lang="en-US" dirty="0"/>
              <a:t>To use this feature, the </a:t>
            </a:r>
            <a:r>
              <a:rPr lang="en-US" dirty="0" err="1"/>
              <a:t>AllowTcpForwarding</a:t>
            </a:r>
            <a:r>
              <a:rPr lang="en-US" dirty="0"/>
              <a:t> option in the SSH daemon’s configuration file must be set to yes. </a:t>
            </a:r>
            <a:endParaRPr lang="en-US" dirty="0" smtClean="0"/>
          </a:p>
          <a:p>
            <a:r>
              <a:rPr lang="en-US" dirty="0" smtClean="0"/>
              <a:t>The </a:t>
            </a:r>
            <a:r>
              <a:rPr lang="en-US" dirty="0"/>
              <a:t>port forwarding implementation maps the local port of the user with the remote port on the server and forwards all the network traffic bound for the local port to the remote port.</a:t>
            </a:r>
            <a:endParaRPr lang="en-US" dirty="0"/>
          </a:p>
        </p:txBody>
      </p:sp>
    </p:spTree>
    <p:extLst>
      <p:ext uri="{BB962C8B-B14F-4D97-AF65-F5344CB8AC3E}">
        <p14:creationId xmlns:p14="http://schemas.microsoft.com/office/powerpoint/2010/main" val="1147795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Tunneling</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For example, if the system administrator wants to protect the network traffic of users accessing sensitive Oracle data, they can setup and use SSH Tunneling. </a:t>
            </a:r>
            <a:endParaRPr lang="en-US" dirty="0" smtClean="0"/>
          </a:p>
          <a:p>
            <a:r>
              <a:rPr lang="en-US" dirty="0" smtClean="0"/>
              <a:t>The </a:t>
            </a:r>
            <a:r>
              <a:rPr lang="en-US" dirty="0"/>
              <a:t>host where the Oracle server is running should have the SSH server setup and the clients who are accessing the Oracle server instance should have the SSH client installed. </a:t>
            </a:r>
            <a:endParaRPr lang="en-US" dirty="0"/>
          </a:p>
        </p:txBody>
      </p:sp>
    </p:spTree>
    <p:extLst>
      <p:ext uri="{BB962C8B-B14F-4D97-AF65-F5344CB8AC3E}">
        <p14:creationId xmlns:p14="http://schemas.microsoft.com/office/powerpoint/2010/main" val="3372196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SSH Tunneling</a:t>
            </a:r>
            <a:endParaRPr lang="en-US" dirty="0"/>
          </a:p>
        </p:txBody>
      </p:sp>
      <p:sp>
        <p:nvSpPr>
          <p:cNvPr id="5" name="Content Placeholder 4"/>
          <p:cNvSpPr>
            <a:spLocks noGrp="1"/>
          </p:cNvSpPr>
          <p:nvPr>
            <p:ph sz="half" idx="1"/>
          </p:nvPr>
        </p:nvSpPr>
        <p:spPr>
          <a:xfrm>
            <a:off x="457200" y="1166906"/>
            <a:ext cx="8229600" cy="4525963"/>
          </a:xfrm>
        </p:spPr>
        <p:txBody>
          <a:bodyPr/>
          <a:lstStyle/>
          <a:p>
            <a:r>
              <a:rPr lang="en-US" dirty="0"/>
              <a:t>The following steps should be followed</a:t>
            </a:r>
            <a:r>
              <a:rPr lang="en-US" dirty="0" smtClean="0"/>
              <a:t>:</a:t>
            </a:r>
            <a:endParaRPr lang="en-US" dirty="0"/>
          </a:p>
          <a:p>
            <a:pPr lvl="1"/>
            <a:r>
              <a:rPr lang="en-US" dirty="0"/>
              <a:t>Add a data source in the /</a:t>
            </a:r>
            <a:r>
              <a:rPr lang="en-US" dirty="0" err="1"/>
              <a:t>etc</a:t>
            </a:r>
            <a:r>
              <a:rPr lang="en-US" dirty="0"/>
              <a:t>/</a:t>
            </a:r>
            <a:r>
              <a:rPr lang="en-US" dirty="0" err="1"/>
              <a:t>odbc.ini</a:t>
            </a:r>
            <a:r>
              <a:rPr lang="en-US" dirty="0"/>
              <a:t> file</a:t>
            </a:r>
            <a:r>
              <a:rPr lang="en-US" dirty="0" smtClean="0"/>
              <a:t>:</a:t>
            </a:r>
          </a:p>
          <a:p>
            <a:pPr marL="857250" lvl="2" indent="0">
              <a:buNone/>
            </a:pPr>
            <a:r>
              <a:rPr lang="en-US" dirty="0">
                <a:latin typeface="Courier New"/>
                <a:cs typeface="Courier New"/>
              </a:rPr>
              <a:t>[ORACLE_SSH]</a:t>
            </a:r>
          </a:p>
          <a:p>
            <a:pPr marL="857250" lvl="2" indent="0">
              <a:buNone/>
            </a:pPr>
            <a:r>
              <a:rPr lang="de-DE" dirty="0">
                <a:latin typeface="Courier New"/>
                <a:cs typeface="Courier New"/>
              </a:rPr>
              <a:t> Driver          = ORACLE</a:t>
            </a:r>
          </a:p>
          <a:p>
            <a:pPr marL="857250" lvl="2" indent="0">
              <a:buNone/>
            </a:pPr>
            <a:r>
              <a:rPr lang="de-DE" dirty="0">
                <a:latin typeface="Courier New"/>
                <a:cs typeface="Courier New"/>
              </a:rPr>
              <a:t> Database        = //localhost:9102/</a:t>
            </a:r>
            <a:r>
              <a:rPr lang="de-DE" dirty="0" err="1">
                <a:latin typeface="Courier New"/>
                <a:cs typeface="Courier New"/>
              </a:rPr>
              <a:t>mydb</a:t>
            </a:r>
            <a:endParaRPr lang="de-DE" dirty="0">
              <a:latin typeface="Courier New"/>
              <a:cs typeface="Courier New"/>
            </a:endParaRPr>
          </a:p>
          <a:p>
            <a:pPr marL="857250" lvl="2" indent="0">
              <a:buNone/>
            </a:pPr>
            <a:r>
              <a:rPr lang="de-DE" dirty="0">
                <a:latin typeface="Courier New"/>
                <a:cs typeface="Courier New"/>
              </a:rPr>
              <a:t> User            = </a:t>
            </a:r>
            <a:r>
              <a:rPr lang="de-DE" dirty="0" err="1">
                <a:latin typeface="Courier New"/>
                <a:cs typeface="Courier New"/>
              </a:rPr>
              <a:t>testdbuser</a:t>
            </a:r>
            <a:endParaRPr lang="de-DE" dirty="0">
              <a:latin typeface="Courier New"/>
              <a:cs typeface="Courier New"/>
            </a:endParaRPr>
          </a:p>
          <a:p>
            <a:pPr marL="857250" lvl="2" indent="0">
              <a:buNone/>
            </a:pPr>
            <a:r>
              <a:rPr lang="de-DE" dirty="0">
                <a:latin typeface="Courier New"/>
                <a:cs typeface="Courier New"/>
              </a:rPr>
              <a:t> Password        = </a:t>
            </a:r>
            <a:r>
              <a:rPr lang="de-DE" dirty="0" err="1" smtClean="0">
                <a:latin typeface="Courier New"/>
                <a:cs typeface="Courier New"/>
              </a:rPr>
              <a:t>testdbpassword</a:t>
            </a:r>
            <a:endParaRPr lang="de-DE" dirty="0" smtClean="0">
              <a:latin typeface="Courier New"/>
              <a:cs typeface="Courier New"/>
            </a:endParaRPr>
          </a:p>
          <a:p>
            <a:pPr lvl="1"/>
            <a:r>
              <a:rPr lang="en-US" dirty="0"/>
              <a:t>Start the SSH daemon on the Oracle server.</a:t>
            </a:r>
          </a:p>
          <a:p>
            <a:pPr lvl="1"/>
            <a:r>
              <a:rPr lang="en-US" dirty="0"/>
              <a:t>To setup port forwarding on the client machine, execute the command</a:t>
            </a:r>
            <a:r>
              <a:rPr lang="en-US" dirty="0" smtClean="0"/>
              <a:t>:</a:t>
            </a:r>
          </a:p>
          <a:p>
            <a:pPr marL="914400" lvl="2" indent="0">
              <a:buNone/>
            </a:pPr>
            <a:r>
              <a:rPr lang="en-US" dirty="0" err="1">
                <a:latin typeface="Courier New"/>
                <a:cs typeface="Courier New"/>
              </a:rPr>
              <a:t>ssh</a:t>
            </a:r>
            <a:r>
              <a:rPr lang="en-US" dirty="0">
                <a:latin typeface="Courier New"/>
                <a:cs typeface="Courier New"/>
              </a:rPr>
              <a:t> -L 9102:testdbhost:1521 </a:t>
            </a:r>
            <a:r>
              <a:rPr lang="en-US" dirty="0" err="1" smtClean="0">
                <a:latin typeface="Courier New"/>
                <a:cs typeface="Courier New"/>
              </a:rPr>
              <a:t>testdbhost</a:t>
            </a:r>
            <a:endParaRPr lang="en-US" dirty="0" smtClean="0">
              <a:latin typeface="Courier New"/>
              <a:cs typeface="Courier New"/>
            </a:endParaRPr>
          </a:p>
          <a:p>
            <a:pPr lvl="1"/>
            <a:r>
              <a:rPr lang="en-US" dirty="0"/>
              <a:t>If the client accesses the database now, then all network traffic from port 9102 will be forwarded to port 1521 on the Oracle server.</a:t>
            </a:r>
            <a:endParaRPr lang="en-US" dirty="0">
              <a:latin typeface="Courier New"/>
              <a:cs typeface="Courier New"/>
            </a:endParaRPr>
          </a:p>
        </p:txBody>
      </p:sp>
    </p:spTree>
    <p:extLst>
      <p:ext uri="{BB962C8B-B14F-4D97-AF65-F5344CB8AC3E}">
        <p14:creationId xmlns:p14="http://schemas.microsoft.com/office/powerpoint/2010/main" val="1218978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dirty="0" err="1"/>
              <a:t>OpenSSH</a:t>
            </a:r>
            <a:endParaRPr lang="en-US" dirty="0"/>
          </a:p>
        </p:txBody>
      </p:sp>
      <p:sp>
        <p:nvSpPr>
          <p:cNvPr id="5" name="Content Placeholder 4"/>
          <p:cNvSpPr>
            <a:spLocks noGrp="1"/>
          </p:cNvSpPr>
          <p:nvPr>
            <p:ph sz="half" idx="1"/>
          </p:nvPr>
        </p:nvSpPr>
        <p:spPr>
          <a:xfrm>
            <a:off x="457200" y="1463956"/>
            <a:ext cx="8229600" cy="4525963"/>
          </a:xfrm>
        </p:spPr>
        <p:txBody>
          <a:bodyPr/>
          <a:lstStyle/>
          <a:p>
            <a:r>
              <a:rPr lang="en-US" dirty="0"/>
              <a:t>The implementation consists of three main components:</a:t>
            </a:r>
          </a:p>
          <a:p>
            <a:pPr lvl="1"/>
            <a:r>
              <a:rPr lang="en-US" dirty="0"/>
              <a:t>SSH-TRANS: The transport layer protocol manages server authentication, privacy and data integrity. Generally, this layer runs over a TCP connection but can be used with any reliable connection stream.</a:t>
            </a:r>
          </a:p>
          <a:p>
            <a:pPr lvl="1"/>
            <a:r>
              <a:rPr lang="en-US" dirty="0"/>
              <a:t>SSH-USERAUTH: The user authentication protocol runs on the transport layer and authenticates the client’s credentials to the server.</a:t>
            </a:r>
          </a:p>
          <a:p>
            <a:pPr lvl="1"/>
            <a:r>
              <a:rPr lang="en-US" dirty="0"/>
              <a:t>SSH-CONNECT: The connection protocol runs above the user authentication protocol to multiplex the single encrypted channel into multiple logical channels.</a:t>
            </a:r>
          </a:p>
          <a:p>
            <a:endParaRPr lang="en-US" dirty="0"/>
          </a:p>
        </p:txBody>
      </p:sp>
    </p:spTree>
    <p:extLst>
      <p:ext uri="{BB962C8B-B14F-4D97-AF65-F5344CB8AC3E}">
        <p14:creationId xmlns:p14="http://schemas.microsoft.com/office/powerpoint/2010/main" val="1325643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OpenSSH</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OpenSSH</a:t>
            </a:r>
            <a:r>
              <a:rPr lang="en-US" dirty="0"/>
              <a:t> suite is an open source package developed by the </a:t>
            </a:r>
            <a:r>
              <a:rPr lang="en-US" dirty="0" err="1"/>
              <a:t>OpenBSD</a:t>
            </a:r>
            <a:r>
              <a:rPr lang="en-US" dirty="0"/>
              <a:t> </a:t>
            </a:r>
            <a:r>
              <a:rPr lang="en-US" dirty="0" smtClean="0"/>
              <a:t>team.</a:t>
            </a:r>
          </a:p>
          <a:p>
            <a:r>
              <a:rPr lang="en-US" dirty="0"/>
              <a:t>It provides programs such </a:t>
            </a:r>
            <a:r>
              <a:rPr lang="en-US" dirty="0" smtClean="0"/>
              <a:t>as: </a:t>
            </a:r>
          </a:p>
          <a:p>
            <a:pPr lvl="1"/>
            <a:r>
              <a:rPr lang="en-US" dirty="0" err="1" smtClean="0"/>
              <a:t>sshd</a:t>
            </a:r>
            <a:endParaRPr lang="en-US" dirty="0" smtClean="0"/>
          </a:p>
          <a:p>
            <a:pPr lvl="1"/>
            <a:r>
              <a:rPr lang="en-US" dirty="0" err="1" smtClean="0"/>
              <a:t>ssh</a:t>
            </a:r>
            <a:r>
              <a:rPr lang="en-US" dirty="0" smtClean="0"/>
              <a:t> </a:t>
            </a:r>
            <a:r>
              <a:rPr lang="en-US" dirty="0"/>
              <a:t>(secure </a:t>
            </a:r>
            <a:r>
              <a:rPr lang="en-US" dirty="0" err="1"/>
              <a:t>sh</a:t>
            </a:r>
            <a:r>
              <a:rPr lang="en-US" dirty="0"/>
              <a:t> command; replaces telnet</a:t>
            </a:r>
            <a:r>
              <a:rPr lang="en-US" dirty="0" smtClean="0"/>
              <a:t>)</a:t>
            </a:r>
            <a:endParaRPr lang="en-US" dirty="0"/>
          </a:p>
          <a:p>
            <a:pPr lvl="1"/>
            <a:r>
              <a:rPr lang="en-US" dirty="0" err="1" smtClean="0"/>
              <a:t>scp</a:t>
            </a:r>
            <a:r>
              <a:rPr lang="en-US" dirty="0" smtClean="0"/>
              <a:t> </a:t>
            </a:r>
            <a:r>
              <a:rPr lang="en-US" dirty="0"/>
              <a:t>(secure </a:t>
            </a:r>
            <a:r>
              <a:rPr lang="en-US" dirty="0" err="1"/>
              <a:t>cp</a:t>
            </a:r>
            <a:r>
              <a:rPr lang="en-US" dirty="0"/>
              <a:t> command; replaces </a:t>
            </a:r>
            <a:r>
              <a:rPr lang="en-US" dirty="0" err="1"/>
              <a:t>rcp</a:t>
            </a:r>
            <a:r>
              <a:rPr lang="en-US" dirty="0"/>
              <a:t>) </a:t>
            </a:r>
            <a:endParaRPr lang="en-US" dirty="0"/>
          </a:p>
          <a:p>
            <a:pPr lvl="1"/>
            <a:r>
              <a:rPr lang="en-US" dirty="0" err="1" smtClean="0"/>
              <a:t>sftp</a:t>
            </a:r>
            <a:r>
              <a:rPr lang="en-US" dirty="0" smtClean="0"/>
              <a:t> </a:t>
            </a:r>
            <a:r>
              <a:rPr lang="en-US" dirty="0"/>
              <a:t>(secure ftp command; replaces ftp</a:t>
            </a:r>
            <a:r>
              <a:rPr lang="en-US" dirty="0" smtClean="0"/>
              <a:t>)</a:t>
            </a:r>
            <a:endParaRPr lang="en-US" dirty="0"/>
          </a:p>
        </p:txBody>
      </p:sp>
    </p:spTree>
    <p:extLst>
      <p:ext uri="{BB962C8B-B14F-4D97-AF65-F5344CB8AC3E}">
        <p14:creationId xmlns:p14="http://schemas.microsoft.com/office/powerpoint/2010/main" val="706127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OpenSSH</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err="1"/>
              <a:t>OpenSSH</a:t>
            </a:r>
            <a:r>
              <a:rPr lang="en-US" dirty="0"/>
              <a:t> has largely replaced telnet as a remote client because telnet sends all data, including usernames and passwords, in clear (unencrypted) text whereas SSH encryption begins even before username authentication.</a:t>
            </a:r>
            <a:endParaRPr lang="en-US" dirty="0"/>
          </a:p>
        </p:txBody>
      </p:sp>
    </p:spTree>
    <p:extLst>
      <p:ext uri="{BB962C8B-B14F-4D97-AF65-F5344CB8AC3E}">
        <p14:creationId xmlns:p14="http://schemas.microsoft.com/office/powerpoint/2010/main" val="2792919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err="1"/>
              <a:t>OpenSSH</a:t>
            </a:r>
            <a:r>
              <a:rPr lang="en-US"/>
              <a:t> Client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SSH configuration file, /</a:t>
            </a:r>
            <a:r>
              <a:rPr lang="en-US" dirty="0" err="1"/>
              <a:t>etc</a:t>
            </a:r>
            <a:r>
              <a:rPr lang="en-US" dirty="0"/>
              <a:t>/</a:t>
            </a:r>
            <a:r>
              <a:rPr lang="en-US" dirty="0" err="1"/>
              <a:t>ssh</a:t>
            </a:r>
            <a:r>
              <a:rPr lang="en-US" dirty="0"/>
              <a:t>/</a:t>
            </a:r>
            <a:r>
              <a:rPr lang="en-US" dirty="0" err="1"/>
              <a:t>ssh_config</a:t>
            </a:r>
            <a:r>
              <a:rPr lang="en-US" dirty="0"/>
              <a:t>, is used to configure the options for client programs such as </a:t>
            </a:r>
            <a:r>
              <a:rPr lang="en-US" dirty="0" err="1"/>
              <a:t>ssh</a:t>
            </a:r>
            <a:r>
              <a:rPr lang="en-US" dirty="0"/>
              <a:t>, </a:t>
            </a:r>
            <a:r>
              <a:rPr lang="en-US" dirty="0" err="1"/>
              <a:t>sftp</a:t>
            </a:r>
            <a:r>
              <a:rPr lang="en-US" dirty="0"/>
              <a:t> and </a:t>
            </a:r>
            <a:r>
              <a:rPr lang="en-US" dirty="0" err="1"/>
              <a:t>scp</a:t>
            </a:r>
            <a:r>
              <a:rPr lang="en-US" dirty="0"/>
              <a:t> and contains key-value pairs on each line. </a:t>
            </a:r>
            <a:endParaRPr lang="en-US" dirty="0" smtClean="0"/>
          </a:p>
          <a:p>
            <a:r>
              <a:rPr lang="en-US" dirty="0" smtClean="0"/>
              <a:t>A </a:t>
            </a:r>
            <a:r>
              <a:rPr lang="en-US" dirty="0"/>
              <a:t>snippet of the /</a:t>
            </a:r>
            <a:r>
              <a:rPr lang="en-US" dirty="0" err="1"/>
              <a:t>etc</a:t>
            </a:r>
            <a:r>
              <a:rPr lang="en-US" dirty="0"/>
              <a:t>/</a:t>
            </a:r>
            <a:r>
              <a:rPr lang="en-US" dirty="0" err="1"/>
              <a:t>ssh</a:t>
            </a:r>
            <a:r>
              <a:rPr lang="en-US" dirty="0"/>
              <a:t>/</a:t>
            </a:r>
            <a:r>
              <a:rPr lang="en-US" dirty="0" err="1"/>
              <a:t>ssh_config</a:t>
            </a:r>
            <a:r>
              <a:rPr lang="en-US" dirty="0"/>
              <a:t> file is </a:t>
            </a:r>
            <a:r>
              <a:rPr lang="en-US" dirty="0" smtClean="0"/>
              <a:t>on the next slide. </a:t>
            </a:r>
          </a:p>
          <a:p>
            <a:r>
              <a:rPr lang="en-US" dirty="0" smtClean="0"/>
              <a:t>Note </a:t>
            </a:r>
            <a:r>
              <a:rPr lang="en-US" dirty="0"/>
              <a:t>that many of the keywords are commented out. Edit the file and add or change as necessary.</a:t>
            </a:r>
            <a:endParaRPr lang="en-US" dirty="0"/>
          </a:p>
        </p:txBody>
      </p:sp>
    </p:spTree>
    <p:extLst>
      <p:ext uri="{BB962C8B-B14F-4D97-AF65-F5344CB8AC3E}">
        <p14:creationId xmlns:p14="http://schemas.microsoft.com/office/powerpoint/2010/main" val="3255751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509494"/>
            <a:ext cx="8229600" cy="4525963"/>
          </a:xfrm>
        </p:spPr>
        <p:txBody>
          <a:bodyPr/>
          <a:lstStyle/>
          <a:p>
            <a:pPr marL="0" indent="0">
              <a:buNone/>
            </a:pPr>
            <a:r>
              <a:rPr lang="en-US" sz="1600" b="1" dirty="0" err="1">
                <a:latin typeface="Courier New"/>
                <a:cs typeface="Courier New"/>
              </a:rPr>
              <a:t>sysadmin@localhost</a:t>
            </a:r>
            <a:r>
              <a:rPr lang="en-US" sz="1600" b="1" dirty="0">
                <a:latin typeface="Courier New"/>
                <a:cs typeface="Courier New"/>
              </a:rPr>
              <a:t>:~$</a:t>
            </a:r>
            <a:r>
              <a:rPr lang="en-US" sz="1600" dirty="0">
                <a:latin typeface="Courier New"/>
                <a:cs typeface="Courier New"/>
              </a:rPr>
              <a:t> cat /</a:t>
            </a:r>
            <a:r>
              <a:rPr lang="en-US" sz="1600" dirty="0" err="1">
                <a:latin typeface="Courier New"/>
                <a:cs typeface="Courier New"/>
              </a:rPr>
              <a:t>etc</a:t>
            </a:r>
            <a:r>
              <a:rPr lang="en-US" sz="1600" dirty="0">
                <a:latin typeface="Courier New"/>
                <a:cs typeface="Courier New"/>
              </a:rPr>
              <a:t>/</a:t>
            </a:r>
            <a:r>
              <a:rPr lang="en-US" sz="1600" dirty="0" err="1">
                <a:latin typeface="Courier New"/>
                <a:cs typeface="Courier New"/>
              </a:rPr>
              <a:t>ssh</a:t>
            </a:r>
            <a:r>
              <a:rPr lang="en-US" sz="1600" dirty="0">
                <a:latin typeface="Courier New"/>
                <a:cs typeface="Courier New"/>
              </a:rPr>
              <a:t>/</a:t>
            </a:r>
            <a:r>
              <a:rPr lang="en-US" sz="1600" dirty="0" err="1">
                <a:latin typeface="Courier New"/>
                <a:cs typeface="Courier New"/>
              </a:rPr>
              <a:t>ssh_config</a:t>
            </a:r>
            <a:endParaRPr lang="en-US" sz="1600" dirty="0">
              <a:latin typeface="Courier New"/>
              <a:cs typeface="Courier New"/>
            </a:endParaRPr>
          </a:p>
          <a:p>
            <a:pPr marL="0" indent="0">
              <a:buNone/>
            </a:pPr>
            <a:r>
              <a:rPr lang="en-US" sz="1600" dirty="0">
                <a:latin typeface="Courier New"/>
                <a:cs typeface="Courier New"/>
              </a:rPr>
              <a:t># This is the </a:t>
            </a:r>
            <a:r>
              <a:rPr lang="en-US" sz="1600" dirty="0" err="1">
                <a:latin typeface="Courier New"/>
                <a:cs typeface="Courier New"/>
              </a:rPr>
              <a:t>ssh</a:t>
            </a:r>
            <a:r>
              <a:rPr lang="en-US" sz="1600" dirty="0">
                <a:latin typeface="Courier New"/>
                <a:cs typeface="Courier New"/>
              </a:rPr>
              <a:t> client system-wide configuration file.  See                   </a:t>
            </a:r>
          </a:p>
          <a:p>
            <a:pPr marL="0" indent="0">
              <a:buNone/>
            </a:pPr>
            <a:r>
              <a:rPr lang="en-US" sz="1600" dirty="0">
                <a:latin typeface="Courier New"/>
                <a:cs typeface="Courier New"/>
              </a:rPr>
              <a:t># </a:t>
            </a:r>
            <a:r>
              <a:rPr lang="en-US" sz="1600" dirty="0" err="1">
                <a:latin typeface="Courier New"/>
                <a:cs typeface="Courier New"/>
              </a:rPr>
              <a:t>ssh_config</a:t>
            </a:r>
            <a:r>
              <a:rPr lang="en-US" sz="1600" dirty="0">
                <a:latin typeface="Courier New"/>
                <a:cs typeface="Courier New"/>
              </a:rPr>
              <a:t>(5) for more information.  This file provides defaults for          </a:t>
            </a:r>
          </a:p>
          <a:p>
            <a:pPr marL="0" indent="0">
              <a:buNone/>
            </a:pPr>
            <a:r>
              <a:rPr lang="en-US" sz="1600" dirty="0">
                <a:latin typeface="Courier New"/>
                <a:cs typeface="Courier New"/>
              </a:rPr>
              <a:t># users, and the values can be changed in per-user configuration files          </a:t>
            </a:r>
          </a:p>
          <a:p>
            <a:pPr marL="0" indent="0">
              <a:buNone/>
            </a:pPr>
            <a:r>
              <a:rPr lang="en-US" sz="1600" dirty="0">
                <a:latin typeface="Courier New"/>
                <a:cs typeface="Courier New"/>
              </a:rPr>
              <a:t># or on the command line.                                                       </a:t>
            </a:r>
          </a:p>
          <a:p>
            <a:pPr marL="0" indent="0">
              <a:buNone/>
            </a:pPr>
            <a:r>
              <a:rPr lang="de-DE" sz="1600" dirty="0">
                <a:latin typeface="Courier New"/>
                <a:cs typeface="Courier New"/>
              </a:rPr>
              <a:t>&lt;Output </a:t>
            </a:r>
            <a:r>
              <a:rPr lang="de-DE" sz="1600" dirty="0" err="1">
                <a:latin typeface="Courier New"/>
                <a:cs typeface="Courier New"/>
              </a:rPr>
              <a:t>omitted</a:t>
            </a:r>
            <a:r>
              <a:rPr lang="de-DE" sz="1600" dirty="0">
                <a:latin typeface="Courier New"/>
                <a:cs typeface="Courier New"/>
              </a:rPr>
              <a:t>&gt;                                                                                </a:t>
            </a:r>
          </a:p>
          <a:p>
            <a:pPr marL="0" indent="0">
              <a:buNone/>
            </a:pPr>
            <a:r>
              <a:rPr lang="de-DE" sz="1600" dirty="0">
                <a:latin typeface="Courier New"/>
                <a:cs typeface="Courier New"/>
              </a:rPr>
              <a:t>Host *                                                                          </a:t>
            </a:r>
          </a:p>
          <a:p>
            <a:pPr marL="0" indent="0">
              <a:buNone/>
            </a:pPr>
            <a:r>
              <a:rPr lang="de-DE" sz="1600" dirty="0">
                <a:latin typeface="Courier New"/>
                <a:cs typeface="Courier New"/>
              </a:rPr>
              <a:t>#   </a:t>
            </a:r>
            <a:r>
              <a:rPr lang="de-DE" sz="1600" dirty="0" err="1">
                <a:latin typeface="Courier New"/>
                <a:cs typeface="Courier New"/>
              </a:rPr>
              <a:t>ForwardAgent</a:t>
            </a:r>
            <a:r>
              <a:rPr lang="de-DE" sz="1600" dirty="0">
                <a:latin typeface="Courier New"/>
                <a:cs typeface="Courier New"/>
              </a:rPr>
              <a:t> </a:t>
            </a:r>
            <a:r>
              <a:rPr lang="de-DE" sz="1600" dirty="0" err="1">
                <a:latin typeface="Courier New"/>
                <a:cs typeface="Courier New"/>
              </a:rPr>
              <a:t>no</a:t>
            </a:r>
            <a:endParaRPr lang="de-DE" sz="1600" dirty="0">
              <a:latin typeface="Courier New"/>
              <a:cs typeface="Courier New"/>
            </a:endParaRPr>
          </a:p>
          <a:p>
            <a:pPr marL="0" indent="0">
              <a:buNone/>
            </a:pPr>
            <a:r>
              <a:rPr lang="de-DE" sz="1600" dirty="0">
                <a:latin typeface="Courier New"/>
                <a:cs typeface="Courier New"/>
              </a:rPr>
              <a:t>#   ForwardX11Trusted </a:t>
            </a:r>
            <a:r>
              <a:rPr lang="de-DE" sz="1600" dirty="0" err="1">
                <a:latin typeface="Courier New"/>
                <a:cs typeface="Courier New"/>
              </a:rPr>
              <a:t>yes</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RSAAuthentication</a:t>
            </a:r>
            <a:r>
              <a:rPr lang="de-DE" sz="1600" dirty="0">
                <a:latin typeface="Courier New"/>
                <a:cs typeface="Courier New"/>
              </a:rPr>
              <a:t> </a:t>
            </a:r>
            <a:r>
              <a:rPr lang="de-DE" sz="1600" dirty="0" err="1">
                <a:latin typeface="Courier New"/>
                <a:cs typeface="Courier New"/>
              </a:rPr>
              <a:t>yes</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PasswordAuthentication</a:t>
            </a:r>
            <a:r>
              <a:rPr lang="de-DE" sz="1600" dirty="0">
                <a:latin typeface="Courier New"/>
                <a:cs typeface="Courier New"/>
              </a:rPr>
              <a:t> </a:t>
            </a:r>
            <a:r>
              <a:rPr lang="de-DE" sz="1600" dirty="0" err="1">
                <a:latin typeface="Courier New"/>
                <a:cs typeface="Courier New"/>
              </a:rPr>
              <a:t>yes</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BatchMode</a:t>
            </a:r>
            <a:r>
              <a:rPr lang="de-DE" sz="1600" dirty="0">
                <a:latin typeface="Courier New"/>
                <a:cs typeface="Courier New"/>
              </a:rPr>
              <a:t> </a:t>
            </a:r>
            <a:r>
              <a:rPr lang="de-DE" sz="1600" dirty="0" err="1">
                <a:latin typeface="Courier New"/>
                <a:cs typeface="Courier New"/>
              </a:rPr>
              <a:t>no</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CheckHostIP</a:t>
            </a:r>
            <a:r>
              <a:rPr lang="de-DE" sz="1600" dirty="0">
                <a:latin typeface="Courier New"/>
                <a:cs typeface="Courier New"/>
              </a:rPr>
              <a:t> </a:t>
            </a:r>
            <a:r>
              <a:rPr lang="de-DE" sz="1600" dirty="0" err="1">
                <a:latin typeface="Courier New"/>
                <a:cs typeface="Courier New"/>
              </a:rPr>
              <a:t>yes</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StrictHostKeyChecking</a:t>
            </a:r>
            <a:r>
              <a:rPr lang="de-DE" sz="1600" dirty="0">
                <a:latin typeface="Courier New"/>
                <a:cs typeface="Courier New"/>
              </a:rPr>
              <a:t> </a:t>
            </a:r>
            <a:r>
              <a:rPr lang="de-DE" sz="1600" dirty="0" err="1">
                <a:latin typeface="Courier New"/>
                <a:cs typeface="Courier New"/>
              </a:rPr>
              <a:t>ask</a:t>
            </a:r>
            <a:endParaRPr lang="de-DE" sz="1600" dirty="0">
              <a:latin typeface="Courier New"/>
              <a:cs typeface="Courier New"/>
            </a:endParaRPr>
          </a:p>
          <a:p>
            <a:pPr marL="0" indent="0">
              <a:buNone/>
            </a:pPr>
            <a:r>
              <a:rPr lang="de-DE" sz="1600" dirty="0">
                <a:latin typeface="Courier New"/>
                <a:cs typeface="Courier New"/>
              </a:rPr>
              <a:t>#   </a:t>
            </a:r>
            <a:r>
              <a:rPr lang="de-DE" sz="1600" dirty="0" err="1">
                <a:latin typeface="Courier New"/>
                <a:cs typeface="Courier New"/>
              </a:rPr>
              <a:t>IdentityFile</a:t>
            </a:r>
            <a:r>
              <a:rPr lang="de-DE" sz="1600" dirty="0">
                <a:latin typeface="Courier New"/>
                <a:cs typeface="Courier New"/>
              </a:rPr>
              <a:t> ~/.</a:t>
            </a:r>
            <a:r>
              <a:rPr lang="de-DE" sz="1600" dirty="0" err="1">
                <a:latin typeface="Courier New"/>
                <a:cs typeface="Courier New"/>
              </a:rPr>
              <a:t>ssh</a:t>
            </a:r>
            <a:r>
              <a:rPr lang="de-DE" sz="1600" dirty="0">
                <a:latin typeface="Courier New"/>
                <a:cs typeface="Courier New"/>
              </a:rPr>
              <a:t>/</a:t>
            </a:r>
            <a:r>
              <a:rPr lang="de-DE" sz="1600" dirty="0" err="1">
                <a:latin typeface="Courier New"/>
                <a:cs typeface="Courier New"/>
              </a:rPr>
              <a:t>id_rsa</a:t>
            </a:r>
            <a:endParaRPr lang="de-DE" sz="1600" dirty="0">
              <a:latin typeface="Courier New"/>
              <a:cs typeface="Courier New"/>
            </a:endParaRPr>
          </a:p>
          <a:p>
            <a:pPr marL="0" indent="0">
              <a:buNone/>
            </a:pPr>
            <a:r>
              <a:rPr lang="de-DE" sz="1600" dirty="0">
                <a:latin typeface="Courier New"/>
                <a:cs typeface="Courier New"/>
              </a:rPr>
              <a:t>#   Port 22</a:t>
            </a:r>
          </a:p>
          <a:p>
            <a:pPr marL="0" indent="0">
              <a:buNone/>
            </a:pPr>
            <a:r>
              <a:rPr lang="de-DE" sz="1600" dirty="0">
                <a:latin typeface="Courier New"/>
                <a:cs typeface="Courier New"/>
              </a:rPr>
              <a:t>#   </a:t>
            </a:r>
            <a:r>
              <a:rPr lang="de-DE" sz="1600" dirty="0" err="1">
                <a:latin typeface="Courier New"/>
                <a:cs typeface="Courier New"/>
              </a:rPr>
              <a:t>Cipher</a:t>
            </a:r>
            <a:r>
              <a:rPr lang="de-DE" sz="1600" dirty="0">
                <a:latin typeface="Courier New"/>
                <a:cs typeface="Courier New"/>
              </a:rPr>
              <a:t> 3des</a:t>
            </a:r>
          </a:p>
          <a:p>
            <a:pPr marL="0" indent="0">
              <a:buNone/>
            </a:pPr>
            <a:r>
              <a:rPr lang="de-DE" sz="1600" dirty="0">
                <a:latin typeface="Courier New"/>
                <a:cs typeface="Courier New"/>
              </a:rPr>
              <a:t>&lt;Output </a:t>
            </a:r>
            <a:r>
              <a:rPr lang="de-DE" sz="1600" dirty="0" err="1">
                <a:latin typeface="Courier New"/>
                <a:cs typeface="Courier New"/>
              </a:rPr>
              <a:t>omitted</a:t>
            </a:r>
            <a:r>
              <a:rPr lang="de-DE" sz="1600" dirty="0">
                <a:latin typeface="Courier New"/>
                <a:cs typeface="Courier New"/>
              </a:rPr>
              <a:t>&gt;</a:t>
            </a:r>
            <a:endParaRPr lang="en-US" sz="1600" dirty="0">
              <a:latin typeface="Courier New"/>
              <a:cs typeface="Courier New"/>
            </a:endParaRPr>
          </a:p>
        </p:txBody>
      </p:sp>
    </p:spTree>
    <p:extLst>
      <p:ext uri="{BB962C8B-B14F-4D97-AF65-F5344CB8AC3E}">
        <p14:creationId xmlns:p14="http://schemas.microsoft.com/office/powerpoint/2010/main" val="2182903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a:t>
            </a:r>
            <a:r>
              <a:rPr lang="en-US" dirty="0" err="1"/>
              <a:t>OpenSSH</a:t>
            </a:r>
            <a:r>
              <a:rPr lang="en-US" dirty="0"/>
              <a:t> Client</a:t>
            </a:r>
            <a:endParaRPr lang="en-US" dirty="0"/>
          </a:p>
        </p:txBody>
      </p:sp>
      <p:sp>
        <p:nvSpPr>
          <p:cNvPr id="5" name="Content Placeholder 4"/>
          <p:cNvSpPr>
            <a:spLocks noGrp="1"/>
          </p:cNvSpPr>
          <p:nvPr>
            <p:ph sz="half" idx="1"/>
          </p:nvPr>
        </p:nvSpPr>
        <p:spPr>
          <a:xfrm>
            <a:off x="457200" y="1271494"/>
            <a:ext cx="8229600" cy="4525963"/>
          </a:xfrm>
        </p:spPr>
        <p:txBody>
          <a:bodyPr/>
          <a:lstStyle/>
          <a:p>
            <a:r>
              <a:rPr lang="en-US" dirty="0"/>
              <a:t>The important keywords and their meanings are explained below</a:t>
            </a:r>
            <a:r>
              <a:rPr lang="en-US" dirty="0" smtClean="0"/>
              <a:t>:</a:t>
            </a:r>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524714703"/>
              </p:ext>
            </p:extLst>
          </p:nvPr>
        </p:nvGraphicFramePr>
        <p:xfrm>
          <a:off x="328706" y="2392680"/>
          <a:ext cx="8606118" cy="4465320"/>
        </p:xfrm>
        <a:graphic>
          <a:graphicData uri="http://schemas.openxmlformats.org/drawingml/2006/table">
            <a:tbl>
              <a:tblPr firstRow="1" bandRow="1">
                <a:tableStyleId>{5C22544A-7EE6-4342-B048-85BDC9FD1C3A}</a:tableStyleId>
              </a:tblPr>
              <a:tblGrid>
                <a:gridCol w="1763059"/>
                <a:gridCol w="6843059"/>
              </a:tblGrid>
              <a:tr h="37084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Key</a:t>
                      </a:r>
                    </a:p>
                  </a:txBody>
                  <a:tcPr marL="12700" marR="12700" marT="12700" marB="0" anchor="b"/>
                </a:tc>
                <a:tc>
                  <a:txBody>
                    <a:bodyPr/>
                    <a:lstStyle/>
                    <a:p>
                      <a:pPr algn="l" fontAlgn="b"/>
                      <a:r>
                        <a:rPr lang="en-US" sz="1200" b="0" i="0" u="none" strike="noStrike" dirty="0" smtClean="0">
                          <a:solidFill>
                            <a:srgbClr val="000000"/>
                          </a:solidFill>
                          <a:effectLst/>
                          <a:latin typeface="Calibri"/>
                        </a:rPr>
                        <a:t>Description</a:t>
                      </a:r>
                    </a:p>
                  </a:txBody>
                  <a:tcPr marL="12700" marR="12700" marT="12700" marB="0" anchor="b"/>
                </a:tc>
              </a:tr>
              <a:tr h="370840">
                <a:tc>
                  <a:txBody>
                    <a:bodyPr/>
                    <a:lstStyle/>
                    <a:p>
                      <a:pPr algn="l" fontAlgn="b"/>
                      <a:r>
                        <a:rPr lang="en-US" sz="1200" b="0" i="0" u="none" strike="noStrike" dirty="0">
                          <a:solidFill>
                            <a:srgbClr val="000000"/>
                          </a:solidFill>
                          <a:effectLst/>
                          <a:latin typeface="Calibri"/>
                        </a:rPr>
                        <a:t>Host</a:t>
                      </a:r>
                    </a:p>
                  </a:txBody>
                  <a:tcPr marL="12700" marR="12700" marT="12700" marB="0" anchor="b"/>
                </a:tc>
                <a:tc>
                  <a:txBody>
                    <a:bodyPr/>
                    <a:lstStyle/>
                    <a:p>
                      <a:pPr algn="l" fontAlgn="b"/>
                      <a:r>
                        <a:rPr lang="en-US" sz="1200" b="0" i="0" u="none" strike="noStrike">
                          <a:solidFill>
                            <a:srgbClr val="000000"/>
                          </a:solidFill>
                          <a:effectLst/>
                          <a:latin typeface="Calibri"/>
                        </a:rPr>
                        <a:t>Applies all forwarded declarations and options in the configuration file for those hosts that match one of the patterns given after the Host keyword</a:t>
                      </a:r>
                    </a:p>
                  </a:txBody>
                  <a:tcPr marL="12700" marR="12700" marT="12700" marB="0" anchor="b"/>
                </a:tc>
              </a:tr>
              <a:tr h="370840">
                <a:tc>
                  <a:txBody>
                    <a:bodyPr/>
                    <a:lstStyle/>
                    <a:p>
                      <a:pPr algn="l" fontAlgn="b"/>
                      <a:r>
                        <a:rPr lang="en-US" sz="1200" b="0" i="0" u="none" strike="noStrike" dirty="0" err="1">
                          <a:solidFill>
                            <a:srgbClr val="000000"/>
                          </a:solidFill>
                          <a:effectLst/>
                          <a:latin typeface="Calibri"/>
                        </a:rPr>
                        <a:t>ForwardAgent</a:t>
                      </a:r>
                      <a:endParaRPr lang="en-US" sz="1200" b="0" i="0" u="none" strike="noStrike" dirty="0">
                        <a:solidFill>
                          <a:srgbClr val="000000"/>
                        </a:solidFill>
                        <a:effectLst/>
                        <a:latin typeface="Calibri"/>
                      </a:endParaRPr>
                    </a:p>
                  </a:txBody>
                  <a:tcPr marL="12700" marR="12700" marT="12700" marB="0" anchor="b"/>
                </a:tc>
                <a:tc>
                  <a:txBody>
                    <a:bodyPr/>
                    <a:lstStyle/>
                    <a:p>
                      <a:pPr algn="l" fontAlgn="b"/>
                      <a:r>
                        <a:rPr lang="en-US" sz="1200" b="0" i="0" u="none" strike="noStrike">
                          <a:solidFill>
                            <a:srgbClr val="000000"/>
                          </a:solidFill>
                          <a:effectLst/>
                          <a:latin typeface="Calibri"/>
                        </a:rPr>
                        <a:t>Specifies which connection authentication agent should be forwarded to the remote machine</a:t>
                      </a:r>
                    </a:p>
                  </a:txBody>
                  <a:tcPr marL="12700" marR="12700" marT="12700" marB="0" anchor="b"/>
                </a:tc>
              </a:tr>
              <a:tr h="370840">
                <a:tc>
                  <a:txBody>
                    <a:bodyPr/>
                    <a:lstStyle/>
                    <a:p>
                      <a:pPr algn="l" fontAlgn="b"/>
                      <a:r>
                        <a:rPr lang="en-US" sz="1200" b="0" i="0" u="none" strike="noStrike">
                          <a:solidFill>
                            <a:srgbClr val="000000"/>
                          </a:solidFill>
                          <a:effectLst/>
                          <a:latin typeface="Calibri"/>
                        </a:rPr>
                        <a:t>ForwardX11Trusted</a:t>
                      </a:r>
                    </a:p>
                  </a:txBody>
                  <a:tcPr marL="12700" marR="12700" marT="12700" marB="0" anchor="b"/>
                </a:tc>
                <a:tc>
                  <a:txBody>
                    <a:bodyPr/>
                    <a:lstStyle/>
                    <a:p>
                      <a:pPr algn="l" fontAlgn="b"/>
                      <a:r>
                        <a:rPr lang="en-US" sz="1200" b="0" i="0" u="none" strike="noStrike">
                          <a:solidFill>
                            <a:srgbClr val="000000"/>
                          </a:solidFill>
                          <a:effectLst/>
                          <a:latin typeface="Calibri"/>
                        </a:rPr>
                        <a:t>Specifies if X11 sessions should be automatically redirected to the remote machine</a:t>
                      </a:r>
                    </a:p>
                  </a:txBody>
                  <a:tcPr marL="12700" marR="12700" marT="12700" marB="0" anchor="b"/>
                </a:tc>
              </a:tr>
              <a:tr h="370840">
                <a:tc>
                  <a:txBody>
                    <a:bodyPr/>
                    <a:lstStyle/>
                    <a:p>
                      <a:pPr algn="l" fontAlgn="b"/>
                      <a:r>
                        <a:rPr lang="en-US" sz="1200" b="0" i="0" u="none" strike="noStrike">
                          <a:solidFill>
                            <a:srgbClr val="000000"/>
                          </a:solidFill>
                          <a:effectLst/>
                          <a:latin typeface="Calibri"/>
                        </a:rPr>
                        <a:t>RSAAuthentication</a:t>
                      </a:r>
                    </a:p>
                  </a:txBody>
                  <a:tcPr marL="12700" marR="12700" marT="12700" marB="0" anchor="b"/>
                </a:tc>
                <a:tc>
                  <a:txBody>
                    <a:bodyPr/>
                    <a:lstStyle/>
                    <a:p>
                      <a:pPr algn="l" fontAlgn="b"/>
                      <a:r>
                        <a:rPr lang="en-US" sz="1200" b="0" i="0" u="none" strike="noStrike">
                          <a:solidFill>
                            <a:srgbClr val="000000"/>
                          </a:solidFill>
                          <a:effectLst/>
                          <a:latin typeface="Calibri"/>
                        </a:rPr>
                        <a:t>Specifies if RSA authentication is to be used</a:t>
                      </a:r>
                    </a:p>
                  </a:txBody>
                  <a:tcPr marL="12700" marR="12700" marT="12700" marB="0" anchor="b"/>
                </a:tc>
              </a:tr>
              <a:tr h="370840">
                <a:tc>
                  <a:txBody>
                    <a:bodyPr/>
                    <a:lstStyle/>
                    <a:p>
                      <a:pPr algn="l" fontAlgn="b"/>
                      <a:r>
                        <a:rPr lang="en-US" sz="1200" b="0" i="0" u="none" strike="noStrike">
                          <a:solidFill>
                            <a:srgbClr val="000000"/>
                          </a:solidFill>
                          <a:effectLst/>
                          <a:latin typeface="Calibri"/>
                        </a:rPr>
                        <a:t>PasswordAuthentication</a:t>
                      </a:r>
                    </a:p>
                  </a:txBody>
                  <a:tcPr marL="12700" marR="12700" marT="12700" marB="0" anchor="b"/>
                </a:tc>
                <a:tc>
                  <a:txBody>
                    <a:bodyPr/>
                    <a:lstStyle/>
                    <a:p>
                      <a:pPr algn="l" fontAlgn="b"/>
                      <a:r>
                        <a:rPr lang="en-US" sz="1200" b="0" i="0" u="none" strike="noStrike">
                          <a:solidFill>
                            <a:srgbClr val="000000"/>
                          </a:solidFill>
                          <a:effectLst/>
                          <a:latin typeface="Calibri"/>
                        </a:rPr>
                        <a:t>Set to yes to use password based authentication; no otherwise</a:t>
                      </a:r>
                    </a:p>
                  </a:txBody>
                  <a:tcPr marL="12700" marR="12700" marT="12700" marB="0" anchor="b"/>
                </a:tc>
              </a:tr>
              <a:tr h="370840">
                <a:tc>
                  <a:txBody>
                    <a:bodyPr/>
                    <a:lstStyle/>
                    <a:p>
                      <a:pPr algn="l" fontAlgn="b"/>
                      <a:r>
                        <a:rPr lang="en-US" sz="1200" b="0" i="0" u="none" strike="noStrike">
                          <a:solidFill>
                            <a:srgbClr val="000000"/>
                          </a:solidFill>
                          <a:effectLst/>
                          <a:latin typeface="Calibri"/>
                        </a:rPr>
                        <a:t>BatchMode</a:t>
                      </a:r>
                    </a:p>
                  </a:txBody>
                  <a:tcPr marL="12700" marR="12700" marT="12700" marB="0" anchor="b"/>
                </a:tc>
                <a:tc>
                  <a:txBody>
                    <a:bodyPr/>
                    <a:lstStyle/>
                    <a:p>
                      <a:pPr algn="l" fontAlgn="b"/>
                      <a:r>
                        <a:rPr lang="en-US" sz="1200" b="0" i="0" u="none" strike="noStrike">
                          <a:solidFill>
                            <a:srgbClr val="000000"/>
                          </a:solidFill>
                          <a:effectLst/>
                          <a:latin typeface="Calibri"/>
                        </a:rPr>
                        <a:t>Specifies if username and password check on connection will be disabled. This option is generally used while invoking ssh from scripts to provide a non-interactive mode of operation.</a:t>
                      </a:r>
                    </a:p>
                  </a:txBody>
                  <a:tcPr marL="12700" marR="12700" marT="12700" marB="0" anchor="b"/>
                </a:tc>
              </a:tr>
              <a:tr h="370840">
                <a:tc>
                  <a:txBody>
                    <a:bodyPr/>
                    <a:lstStyle/>
                    <a:p>
                      <a:pPr algn="l" fontAlgn="b"/>
                      <a:r>
                        <a:rPr lang="en-US" sz="1200" b="0" i="0" u="none" strike="noStrike">
                          <a:solidFill>
                            <a:srgbClr val="000000"/>
                          </a:solidFill>
                          <a:effectLst/>
                          <a:latin typeface="Calibri"/>
                        </a:rPr>
                        <a:t>CheckHostIP</a:t>
                      </a:r>
                    </a:p>
                  </a:txBody>
                  <a:tcPr marL="12700" marR="12700" marT="12700" marB="0" anchor="b"/>
                </a:tc>
                <a:tc>
                  <a:txBody>
                    <a:bodyPr/>
                    <a:lstStyle/>
                    <a:p>
                      <a:pPr algn="l" fontAlgn="b"/>
                      <a:r>
                        <a:rPr lang="en-US" sz="1200" b="0" i="0" u="none" strike="noStrike">
                          <a:solidFill>
                            <a:srgbClr val="000000"/>
                          </a:solidFill>
                          <a:effectLst/>
                          <a:latin typeface="Calibri"/>
                        </a:rPr>
                        <a:t>Specifies if the IP address of the host should be checked for DNS spoofing</a:t>
                      </a:r>
                    </a:p>
                  </a:txBody>
                  <a:tcPr marL="12700" marR="12700" marT="12700" marB="0" anchor="b"/>
                </a:tc>
              </a:tr>
              <a:tr h="370840">
                <a:tc>
                  <a:txBody>
                    <a:bodyPr/>
                    <a:lstStyle/>
                    <a:p>
                      <a:pPr algn="l" fontAlgn="b"/>
                      <a:r>
                        <a:rPr lang="en-US" sz="1200" b="0" i="0" u="none" strike="noStrike">
                          <a:solidFill>
                            <a:srgbClr val="000000"/>
                          </a:solidFill>
                          <a:effectLst/>
                          <a:latin typeface="Calibri"/>
                        </a:rPr>
                        <a:t>StrictHostKeyChecking</a:t>
                      </a:r>
                    </a:p>
                  </a:txBody>
                  <a:tcPr marL="12700" marR="12700" marT="12700" marB="0" anchor="b"/>
                </a:tc>
                <a:tc>
                  <a:txBody>
                    <a:bodyPr/>
                    <a:lstStyle/>
                    <a:p>
                      <a:pPr algn="l" fontAlgn="b"/>
                      <a:r>
                        <a:rPr lang="en-US" sz="1200" b="0" i="0" u="none" strike="noStrike">
                          <a:solidFill>
                            <a:srgbClr val="000000"/>
                          </a:solidFill>
                          <a:effectLst/>
                          <a:latin typeface="Calibri"/>
                        </a:rPr>
                        <a:t>Specifies if new hosts should be automatically added by ssh to the .ssh/known_hosts file</a:t>
                      </a:r>
                    </a:p>
                  </a:txBody>
                  <a:tcPr marL="12700" marR="12700" marT="12700" marB="0" anchor="b"/>
                </a:tc>
              </a:tr>
              <a:tr h="370840">
                <a:tc>
                  <a:txBody>
                    <a:bodyPr/>
                    <a:lstStyle/>
                    <a:p>
                      <a:pPr algn="l" fontAlgn="b"/>
                      <a:r>
                        <a:rPr lang="en-US" sz="1200" b="0" i="0" u="none" strike="noStrike">
                          <a:solidFill>
                            <a:srgbClr val="000000"/>
                          </a:solidFill>
                          <a:effectLst/>
                          <a:latin typeface="Calibri"/>
                        </a:rPr>
                        <a:t>IdentityFile</a:t>
                      </a:r>
                    </a:p>
                  </a:txBody>
                  <a:tcPr marL="12700" marR="12700" marT="12700" marB="0" anchor="b"/>
                </a:tc>
                <a:tc>
                  <a:txBody>
                    <a:bodyPr/>
                    <a:lstStyle/>
                    <a:p>
                      <a:pPr algn="l" fontAlgn="b"/>
                      <a:r>
                        <a:rPr lang="en-US" sz="1200" b="0" i="0" u="none" strike="noStrike">
                          <a:solidFill>
                            <a:srgbClr val="000000"/>
                          </a:solidFill>
                          <a:effectLst/>
                          <a:latin typeface="Calibri"/>
                        </a:rPr>
                        <a:t>Specifies an alternate RSA authentication identity file to use</a:t>
                      </a:r>
                    </a:p>
                  </a:txBody>
                  <a:tcPr marL="12700" marR="12700" marT="12700" marB="0" anchor="b"/>
                </a:tc>
              </a:tr>
              <a:tr h="370840">
                <a:tc>
                  <a:txBody>
                    <a:bodyPr/>
                    <a:lstStyle/>
                    <a:p>
                      <a:pPr algn="l" fontAlgn="b"/>
                      <a:r>
                        <a:rPr lang="en-US" sz="1200" b="0" i="0" u="none" strike="noStrike">
                          <a:solidFill>
                            <a:srgbClr val="000000"/>
                          </a:solidFill>
                          <a:effectLst/>
                          <a:latin typeface="Calibri"/>
                        </a:rPr>
                        <a:t>Port</a:t>
                      </a:r>
                    </a:p>
                  </a:txBody>
                  <a:tcPr marL="12700" marR="12700" marT="12700" marB="0" anchor="b"/>
                </a:tc>
                <a:tc>
                  <a:txBody>
                    <a:bodyPr/>
                    <a:lstStyle/>
                    <a:p>
                      <a:pPr algn="l" fontAlgn="b"/>
                      <a:r>
                        <a:rPr lang="en-US" sz="1200" b="0" i="0" u="none" strike="noStrike">
                          <a:solidFill>
                            <a:srgbClr val="000000"/>
                          </a:solidFill>
                          <a:effectLst/>
                          <a:latin typeface="Calibri"/>
                        </a:rPr>
                        <a:t>Specifies the port number on which ssh connects to the remote host (default value is 22)</a:t>
                      </a:r>
                    </a:p>
                  </a:txBody>
                  <a:tcPr marL="12700" marR="12700" marT="12700" marB="0" anchor="b"/>
                </a:tc>
              </a:tr>
              <a:tr h="370840">
                <a:tc>
                  <a:txBody>
                    <a:bodyPr/>
                    <a:lstStyle/>
                    <a:p>
                      <a:pPr algn="l" fontAlgn="b"/>
                      <a:r>
                        <a:rPr lang="en-US" sz="1200" b="0" i="0" u="none" strike="noStrike">
                          <a:solidFill>
                            <a:srgbClr val="000000"/>
                          </a:solidFill>
                          <a:effectLst/>
                          <a:latin typeface="Calibri"/>
                        </a:rPr>
                        <a:t>Cipher</a:t>
                      </a:r>
                    </a:p>
                  </a:txBody>
                  <a:tcPr marL="12700" marR="12700" marT="12700" marB="0" anchor="b"/>
                </a:tc>
                <a:tc>
                  <a:txBody>
                    <a:bodyPr/>
                    <a:lstStyle/>
                    <a:p>
                      <a:pPr algn="l" fontAlgn="b"/>
                      <a:r>
                        <a:rPr lang="en-US" sz="1200" b="0" i="0" u="none" strike="noStrike" dirty="0">
                          <a:solidFill>
                            <a:srgbClr val="000000"/>
                          </a:solidFill>
                          <a:effectLst/>
                          <a:latin typeface="Calibri"/>
                        </a:rPr>
                        <a:t>Specifies the cipher method to be used for encryption</a:t>
                      </a:r>
                    </a:p>
                  </a:txBody>
                  <a:tcPr marL="12700" marR="12700" marT="12700" marB="0" anchor="b"/>
                </a:tc>
              </a:tr>
            </a:tbl>
          </a:graphicData>
        </a:graphic>
      </p:graphicFrame>
    </p:spTree>
    <p:extLst>
      <p:ext uri="{BB962C8B-B14F-4D97-AF65-F5344CB8AC3E}">
        <p14:creationId xmlns:p14="http://schemas.microsoft.com/office/powerpoint/2010/main" val="6297391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2297</TotalTime>
  <Words>2779</Words>
  <Application>Microsoft Macintosh PowerPoint</Application>
  <PresentationFormat>On-screen Show (4:3)</PresentationFormat>
  <Paragraphs>266</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Module 6: System Security Chapter 19: Encryption</vt:lpstr>
      <vt:lpstr>Introduction</vt:lpstr>
      <vt:lpstr>Understanding OpenSSH</vt:lpstr>
      <vt:lpstr>Understanding OpenSSH</vt:lpstr>
      <vt:lpstr>Understanding OpenSSH</vt:lpstr>
      <vt:lpstr>Understanding OpenSSH</vt:lpstr>
      <vt:lpstr>Configuring OpenSSH Client</vt:lpstr>
      <vt:lpstr>PowerPoint Presentation</vt:lpstr>
      <vt:lpstr>Configuring OpenSSH Client</vt:lpstr>
      <vt:lpstr>Configuring OpenSSH Client</vt:lpstr>
      <vt:lpstr>Configuring SSHD</vt:lpstr>
      <vt:lpstr>Configuring SSHD</vt:lpstr>
      <vt:lpstr>Configuring SSHD</vt:lpstr>
      <vt:lpstr>SSH Authentication and Keys</vt:lpstr>
      <vt:lpstr>SSH Authentication and Keys</vt:lpstr>
      <vt:lpstr>SSH Authentication and Keys</vt:lpstr>
      <vt:lpstr>SSH Authentication and Keys</vt:lpstr>
      <vt:lpstr>SSH Authentication and Keys</vt:lpstr>
      <vt:lpstr>SSH Authentication and Keys</vt:lpstr>
      <vt:lpstr>SSH Host Based Authentication</vt:lpstr>
      <vt:lpstr>SSH Host Based Authentication</vt:lpstr>
      <vt:lpstr>SSH Client Utilities</vt:lpstr>
      <vt:lpstr>SSH Client Utilities</vt:lpstr>
      <vt:lpstr>SSH Client Utilities</vt:lpstr>
      <vt:lpstr>SSH Client Utilities</vt:lpstr>
      <vt:lpstr>SSH Client Utilities</vt:lpstr>
      <vt:lpstr>Understanding SSH Agent</vt:lpstr>
      <vt:lpstr>Understanding SSH Agent</vt:lpstr>
      <vt:lpstr>Understanding SSH Agent</vt:lpstr>
      <vt:lpstr>ssh-add Utility</vt:lpstr>
      <vt:lpstr>ssh-add Utility</vt:lpstr>
      <vt:lpstr>ssh-add Utility</vt:lpstr>
      <vt:lpstr>SSH Tunneling</vt:lpstr>
      <vt:lpstr>SSH Tunneling</vt:lpstr>
      <vt:lpstr>SSH Tunneling</vt:lpstr>
      <vt:lpstr>SSH Tunneling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182</cp:revision>
  <dcterms:created xsi:type="dcterms:W3CDTF">2013-10-05T00:15:43Z</dcterms:created>
  <dcterms:modified xsi:type="dcterms:W3CDTF">2015-12-17T22:17:57Z</dcterms:modified>
</cp:coreProperties>
</file>