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Lst>
  <p:sldIdLst>
    <p:sldId id="275" r:id="rId2"/>
    <p:sldId id="256" r:id="rId3"/>
    <p:sldId id="454" r:id="rId4"/>
    <p:sldId id="258" r:id="rId5"/>
    <p:sldId id="455" r:id="rId6"/>
    <p:sldId id="456" r:id="rId7"/>
    <p:sldId id="457" r:id="rId8"/>
    <p:sldId id="458" r:id="rId9"/>
    <p:sldId id="459" r:id="rId10"/>
    <p:sldId id="460" r:id="rId11"/>
    <p:sldId id="461" r:id="rId12"/>
    <p:sldId id="462" r:id="rId13"/>
    <p:sldId id="463" r:id="rId14"/>
    <p:sldId id="533" r:id="rId15"/>
    <p:sldId id="464" r:id="rId16"/>
    <p:sldId id="465" r:id="rId17"/>
    <p:sldId id="468" r:id="rId18"/>
    <p:sldId id="467" r:id="rId19"/>
    <p:sldId id="466" r:id="rId20"/>
    <p:sldId id="280" r:id="rId21"/>
    <p:sldId id="469" r:id="rId22"/>
    <p:sldId id="470" r:id="rId23"/>
    <p:sldId id="471" r:id="rId24"/>
    <p:sldId id="472" r:id="rId25"/>
    <p:sldId id="473" r:id="rId26"/>
    <p:sldId id="474" r:id="rId27"/>
    <p:sldId id="475" r:id="rId28"/>
    <p:sldId id="476" r:id="rId29"/>
    <p:sldId id="477" r:id="rId30"/>
    <p:sldId id="478" r:id="rId31"/>
    <p:sldId id="479" r:id="rId32"/>
    <p:sldId id="480" r:id="rId33"/>
    <p:sldId id="481" r:id="rId34"/>
    <p:sldId id="482" r:id="rId35"/>
    <p:sldId id="483" r:id="rId36"/>
    <p:sldId id="484" r:id="rId37"/>
    <p:sldId id="485" r:id="rId38"/>
    <p:sldId id="486" r:id="rId39"/>
    <p:sldId id="487" r:id="rId40"/>
    <p:sldId id="488" r:id="rId41"/>
    <p:sldId id="489" r:id="rId42"/>
    <p:sldId id="490" r:id="rId43"/>
    <p:sldId id="491" r:id="rId44"/>
    <p:sldId id="492" r:id="rId45"/>
    <p:sldId id="493" r:id="rId46"/>
    <p:sldId id="494" r:id="rId47"/>
    <p:sldId id="495" r:id="rId48"/>
    <p:sldId id="496" r:id="rId49"/>
    <p:sldId id="497" r:id="rId50"/>
    <p:sldId id="498" r:id="rId51"/>
    <p:sldId id="499" r:id="rId52"/>
    <p:sldId id="500" r:id="rId53"/>
    <p:sldId id="501" r:id="rId54"/>
    <p:sldId id="502" r:id="rId55"/>
    <p:sldId id="503" r:id="rId56"/>
    <p:sldId id="504" r:id="rId57"/>
    <p:sldId id="505" r:id="rId58"/>
    <p:sldId id="506" r:id="rId59"/>
    <p:sldId id="507" r:id="rId60"/>
    <p:sldId id="508" r:id="rId61"/>
    <p:sldId id="329" r:id="rId62"/>
    <p:sldId id="509" r:id="rId63"/>
    <p:sldId id="510" r:id="rId64"/>
    <p:sldId id="511" r:id="rId65"/>
    <p:sldId id="512" r:id="rId66"/>
    <p:sldId id="513" r:id="rId67"/>
    <p:sldId id="514" r:id="rId68"/>
    <p:sldId id="515" r:id="rId69"/>
    <p:sldId id="516" r:id="rId70"/>
    <p:sldId id="517" r:id="rId71"/>
    <p:sldId id="518" r:id="rId72"/>
    <p:sldId id="519" r:id="rId73"/>
    <p:sldId id="520" r:id="rId74"/>
    <p:sldId id="521" r:id="rId75"/>
    <p:sldId id="522" r:id="rId76"/>
    <p:sldId id="523" r:id="rId77"/>
    <p:sldId id="524" r:id="rId78"/>
    <p:sldId id="525" r:id="rId79"/>
    <p:sldId id="526" r:id="rId80"/>
    <p:sldId id="527" r:id="rId81"/>
    <p:sldId id="393" r:id="rId82"/>
    <p:sldId id="528" r:id="rId83"/>
    <p:sldId id="529" r:id="rId84"/>
    <p:sldId id="530" r:id="rId85"/>
    <p:sldId id="531" r:id="rId86"/>
    <p:sldId id="532" r:id="rId87"/>
    <p:sldId id="330" r:id="rId88"/>
    <p:sldId id="331" r:id="rId8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B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62" autoAdjust="0"/>
    <p:restoredTop sz="94604" autoAdjust="0"/>
  </p:normalViewPr>
  <p:slideViewPr>
    <p:cSldViewPr snapToGrid="0" snapToObjects="1">
      <p:cViewPr varScale="1">
        <p:scale>
          <a:sx n="92" d="100"/>
          <a:sy n="92" d="100"/>
        </p:scale>
        <p:origin x="-584" y="-120"/>
      </p:cViewPr>
      <p:guideLst>
        <p:guide orient="horz" pos="2160"/>
        <p:guide pos="2880"/>
      </p:guideLst>
    </p:cSldViewPr>
  </p:slideViewPr>
  <p:outlineViewPr>
    <p:cViewPr>
      <p:scale>
        <a:sx n="33" d="100"/>
        <a:sy n="33" d="100"/>
      </p:scale>
      <p:origin x="0" y="8952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printerSettings" Target="printerSettings/printerSettings1.bin"/><Relationship Id="rId91" Type="http://schemas.openxmlformats.org/officeDocument/2006/relationships/presProps" Target="presProps.xml"/><Relationship Id="rId92" Type="http://schemas.openxmlformats.org/officeDocument/2006/relationships/viewProps" Target="viewProps.xml"/><Relationship Id="rId93" Type="http://schemas.openxmlformats.org/officeDocument/2006/relationships/theme" Target="theme/theme1.xml"/><Relationship Id="rId94"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3"/>
          <p:cNvSpPr>
            <a:spLocks noGrp="1"/>
          </p:cNvSpPr>
          <p:nvPr>
            <p:ph type="dt" sz="half" idx="10"/>
          </p:nvPr>
        </p:nvSpPr>
        <p:spPr/>
        <p:txBody>
          <a:bodyPr/>
          <a:lstStyle>
            <a:lvl1pPr>
              <a:defRPr/>
            </a:lvl1pPr>
          </a:lstStyle>
          <a:p>
            <a:pPr>
              <a:defRPr/>
            </a:pPr>
            <a:fld id="{3E442345-F28C-4344-ADC2-AA5FEBC9CD90}"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B200531-755C-43EC-B38B-BB89CED79E4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21F54B3-6EB2-4C42-BFDD-373B86CE7B3C}"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C718B78-8A6B-4283-819D-D0577711434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059436F9-76C9-416C-B72B-2DC37ACB4AA4}"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915A7DF-5793-4ACC-8B00-63EB02E0AE1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26F8205F-8A62-487F-97A1-D515E44D6960}"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020E3F2-0E43-4D58-B733-975D34D0549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8"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6"/>
          <p:cNvSpPr>
            <a:spLocks noGrp="1"/>
          </p:cNvSpPr>
          <p:nvPr>
            <p:ph type="dt" sz="half" idx="10"/>
          </p:nvPr>
        </p:nvSpPr>
        <p:spPr/>
        <p:txBody>
          <a:bodyPr/>
          <a:lstStyle>
            <a:lvl1pPr>
              <a:defRPr/>
            </a:lvl1pPr>
          </a:lstStyle>
          <a:p>
            <a:pPr>
              <a:defRPr/>
            </a:pPr>
            <a:fld id="{5BB17657-D8C4-479C-8D72-C281738CE422}" type="datetimeFigureOut">
              <a:rPr lang="en-US"/>
              <a:pPr>
                <a:defRPr/>
              </a:pPr>
              <a:t>10/20/15</a:t>
            </a:fld>
            <a:endParaRPr lang="en-US"/>
          </a:p>
        </p:txBody>
      </p:sp>
      <p:sp>
        <p:nvSpPr>
          <p:cNvPr id="11" name="Footer Placeholder 7"/>
          <p:cNvSpPr>
            <a:spLocks noGrp="1"/>
          </p:cNvSpPr>
          <p:nvPr>
            <p:ph type="ftr" sz="quarter" idx="11"/>
          </p:nvPr>
        </p:nvSpPr>
        <p:spPr/>
        <p:txBody>
          <a:bodyPr/>
          <a:lstStyle>
            <a:lvl1pPr>
              <a:defRPr/>
            </a:lvl1pPr>
          </a:lstStyle>
          <a:p>
            <a:pPr>
              <a:defRPr/>
            </a:pPr>
            <a:endParaRPr lang="en-US"/>
          </a:p>
        </p:txBody>
      </p:sp>
      <p:sp>
        <p:nvSpPr>
          <p:cNvPr id="12" name="Slide Number Placeholder 8"/>
          <p:cNvSpPr>
            <a:spLocks noGrp="1"/>
          </p:cNvSpPr>
          <p:nvPr>
            <p:ph type="sldNum" sz="quarter" idx="12"/>
          </p:nvPr>
        </p:nvSpPr>
        <p:spPr/>
        <p:txBody>
          <a:bodyPr/>
          <a:lstStyle>
            <a:lvl1pPr>
              <a:defRPr/>
            </a:lvl1pPr>
          </a:lstStyle>
          <a:p>
            <a:pPr>
              <a:defRPr/>
            </a:pPr>
            <a:fld id="{C2A19774-6A1E-4E4E-AA6D-DBE513398A7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4"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2"/>
          <p:cNvSpPr>
            <a:spLocks noGrp="1"/>
          </p:cNvSpPr>
          <p:nvPr>
            <p:ph type="dt" sz="half" idx="10"/>
          </p:nvPr>
        </p:nvSpPr>
        <p:spPr/>
        <p:txBody>
          <a:bodyPr/>
          <a:lstStyle>
            <a:lvl1pPr>
              <a:defRPr/>
            </a:lvl1pPr>
          </a:lstStyle>
          <a:p>
            <a:pPr>
              <a:defRPr/>
            </a:pPr>
            <a:fld id="{072E22FD-3CD4-4BB1-B742-6B5876BCCDD2}" type="datetimeFigureOut">
              <a:rPr lang="en-US"/>
              <a:pPr>
                <a:defRPr/>
              </a:pPr>
              <a:t>10/20/15</a:t>
            </a:fld>
            <a:endParaRPr lang="en-US"/>
          </a:p>
        </p:txBody>
      </p:sp>
      <p:sp>
        <p:nvSpPr>
          <p:cNvPr id="7" name="Footer Placeholder 3"/>
          <p:cNvSpPr>
            <a:spLocks noGrp="1"/>
          </p:cNvSpPr>
          <p:nvPr>
            <p:ph type="ftr" sz="quarter" idx="11"/>
          </p:nvPr>
        </p:nvSpPr>
        <p:spPr/>
        <p:txBody>
          <a:bodyPr/>
          <a:lstStyle>
            <a:lvl1pPr>
              <a:defRPr/>
            </a:lvl1pPr>
          </a:lstStyle>
          <a:p>
            <a:pPr>
              <a:defRPr/>
            </a:pPr>
            <a:endParaRPr lang="en-US"/>
          </a:p>
        </p:txBody>
      </p:sp>
      <p:sp>
        <p:nvSpPr>
          <p:cNvPr id="8" name="Slide Number Placeholder 4"/>
          <p:cNvSpPr>
            <a:spLocks noGrp="1"/>
          </p:cNvSpPr>
          <p:nvPr>
            <p:ph type="sldNum" sz="quarter" idx="12"/>
          </p:nvPr>
        </p:nvSpPr>
        <p:spPr/>
        <p:txBody>
          <a:bodyPr/>
          <a:lstStyle>
            <a:lvl1pPr>
              <a:defRPr/>
            </a:lvl1pPr>
          </a:lstStyle>
          <a:p>
            <a:pPr>
              <a:defRPr/>
            </a:pPr>
            <a:fld id="{FF5BDD19-E2A1-4CBB-9896-2367B45D8A8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5" name="Date Placeholder 1"/>
          <p:cNvSpPr>
            <a:spLocks noGrp="1"/>
          </p:cNvSpPr>
          <p:nvPr>
            <p:ph type="dt" sz="half" idx="10"/>
          </p:nvPr>
        </p:nvSpPr>
        <p:spPr/>
        <p:txBody>
          <a:bodyPr/>
          <a:lstStyle>
            <a:lvl1pPr>
              <a:defRPr/>
            </a:lvl1pPr>
          </a:lstStyle>
          <a:p>
            <a:pPr>
              <a:defRPr/>
            </a:pPr>
            <a:fld id="{BE7FC659-7438-4880-AC8C-D8C3BFDA75EF}" type="datetimeFigureOut">
              <a:rPr lang="en-US"/>
              <a:pPr>
                <a:defRPr/>
              </a:pPr>
              <a:t>10/20/15</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A430B14A-0C0F-4288-81C0-31155D66F4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6E95B8A0-733B-4AB3-9A63-506A6C8AE288}"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2A2DBD8-B589-4D7F-95D4-A437C744815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0EE35B75-A199-4547-882C-17AEF83AEBFA}"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7AF09443-030E-4AA1-BEC6-E9F30E6C608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6546DCE-7ECB-4EA1-B90D-201CD99C31FB}"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CABBDC5-25EA-4DCF-8BAC-6F5BA42983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403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403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3"/>
          <p:cNvSpPr>
            <a:spLocks noGrp="1"/>
          </p:cNvSpPr>
          <p:nvPr>
            <p:ph type="dt" sz="half" idx="2"/>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64A3914D-BF7E-4FA0-9328-0DD6E48689A3}" type="datetimeFigureOut">
              <a:rPr lang="en-US"/>
              <a:pPr>
                <a:defRPr/>
              </a:pPr>
              <a:t>10/20/15</a:t>
            </a:fld>
            <a:endParaRPr lang="en-US"/>
          </a:p>
        </p:txBody>
      </p:sp>
      <p:sp>
        <p:nvSpPr>
          <p:cNvPr id="11" name="Footer Placeholder 4"/>
          <p:cNvSpPr>
            <a:spLocks noGrp="1"/>
          </p:cNvSpPr>
          <p:nvPr>
            <p:ph type="ftr" sz="quarter" idx="3"/>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2" name="Slide Number Placeholder 5"/>
          <p:cNvSpPr>
            <a:spLocks noGrp="1"/>
          </p:cNvSpPr>
          <p:nvPr>
            <p:ph type="sldNum" sz="quarter" idx="4"/>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0BB5DF6-456B-4760-B6CB-ECEE9B3A1BE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85800" y="2133600"/>
            <a:ext cx="7772400" cy="1470025"/>
          </a:xfrm>
        </p:spPr>
        <p:txBody>
          <a:bodyPr/>
          <a:lstStyle/>
          <a:p>
            <a:r>
              <a:rPr lang="en-US" dirty="0" smtClean="0">
                <a:latin typeface="Calibri" pitchFamily="34" charset="0"/>
              </a:rPr>
              <a:t>Module 3: User and System Administration</a:t>
            </a:r>
            <a:br>
              <a:rPr lang="en-US" dirty="0" smtClean="0">
                <a:latin typeface="Calibri" pitchFamily="34" charset="0"/>
              </a:rPr>
            </a:br>
            <a:r>
              <a:rPr lang="en-US" dirty="0" smtClean="0">
                <a:latin typeface="Calibri" pitchFamily="34" charset="0"/>
              </a:rPr>
              <a:t>Chapter 8: Scheduling </a:t>
            </a:r>
            <a:r>
              <a:rPr lang="en-US" dirty="0" smtClean="0">
                <a:latin typeface="Calibri" pitchFamily="34" charset="0"/>
              </a:rPr>
              <a:t>Jobs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smtClean="0"/>
              <a:t>Sample System </a:t>
            </a:r>
            <a:r>
              <a:rPr lang="en-US" dirty="0" err="1" smtClean="0"/>
              <a:t>Crontab</a:t>
            </a:r>
            <a:endParaRPr lang="en-US" dirty="0" smtClean="0"/>
          </a:p>
        </p:txBody>
      </p:sp>
      <p:sp>
        <p:nvSpPr>
          <p:cNvPr id="17411" name="Content Placeholder 2"/>
          <p:cNvSpPr>
            <a:spLocks noGrp="1"/>
          </p:cNvSpPr>
          <p:nvPr>
            <p:ph idx="4294967295"/>
          </p:nvPr>
        </p:nvSpPr>
        <p:spPr>
          <a:xfrm>
            <a:off x="457200" y="1371592"/>
            <a:ext cx="8229600" cy="4525963"/>
          </a:xfrm>
        </p:spPr>
        <p:txBody>
          <a:bodyPr/>
          <a:lstStyle/>
          <a:p>
            <a:r>
              <a:rPr lang="en-US" dirty="0">
                <a:latin typeface="Calibri" panose="020F0502020204030204" pitchFamily="34" charset="0"/>
              </a:rPr>
              <a:t>Each line describes one command to execute (the command is the last field), what time to run the command (fields 1-5) and who to run the command as (the sixth field).  </a:t>
            </a:r>
            <a:endParaRPr lang="en-US" dirty="0" smtClean="0">
              <a:latin typeface="Calibri" panose="020F0502020204030204" pitchFamily="34" charset="0"/>
            </a:endParaRPr>
          </a:p>
          <a:p>
            <a:r>
              <a:rPr lang="en-US" dirty="0">
                <a:latin typeface="Calibri" panose="020F0502020204030204" pitchFamily="34" charset="0"/>
              </a:rPr>
              <a:t>Based on the two entries in the previous example, the</a:t>
            </a:r>
            <a:r>
              <a:rPr lang="en-US" sz="2800" dirty="0"/>
              <a:t> </a:t>
            </a:r>
            <a:r>
              <a:rPr lang="en-US" sz="2800" dirty="0">
                <a:latin typeface="Courier New" panose="02070309020205020404" pitchFamily="49" charset="0"/>
                <a:cs typeface="Courier New" panose="02070309020205020404" pitchFamily="49" charset="0"/>
              </a:rPr>
              <a:t>/usr/root/bkup.sh</a:t>
            </a:r>
            <a:r>
              <a:rPr lang="en-US" sz="2800" dirty="0"/>
              <a:t> </a:t>
            </a:r>
            <a:r>
              <a:rPr lang="en-US" dirty="0">
                <a:latin typeface="Calibri" panose="020F0502020204030204" pitchFamily="34" charset="0"/>
              </a:rPr>
              <a:t>script will be executed as the root user and the </a:t>
            </a:r>
            <a:r>
              <a:rPr lang="en-US" sz="2800" dirty="0">
                <a:latin typeface="Courier New" panose="02070309020205020404" pitchFamily="49" charset="0"/>
                <a:cs typeface="Courier New" panose="02070309020205020404" pitchFamily="49" charset="0"/>
              </a:rPr>
              <a:t>/usr/dev/ant_build.sh</a:t>
            </a:r>
            <a:r>
              <a:rPr lang="en-US" sz="2800" dirty="0"/>
              <a:t> </a:t>
            </a:r>
            <a:r>
              <a:rPr lang="en-US" dirty="0">
                <a:latin typeface="Calibri" panose="020F0502020204030204" pitchFamily="34" charset="0"/>
              </a:rPr>
              <a:t>script will be executed as the </a:t>
            </a:r>
            <a:r>
              <a:rPr lang="en-US" dirty="0" err="1">
                <a:latin typeface="Calibri" panose="020F0502020204030204" pitchFamily="34" charset="0"/>
              </a:rPr>
              <a:t>dev</a:t>
            </a:r>
            <a:r>
              <a:rPr lang="en-US" dirty="0">
                <a:latin typeface="Calibri" panose="020F0502020204030204" pitchFamily="34" charset="0"/>
              </a:rPr>
              <a:t> user.</a:t>
            </a:r>
          </a:p>
          <a:p>
            <a:endParaRPr lang="en-US" sz="2800" b="1" dirty="0"/>
          </a:p>
        </p:txBody>
      </p:sp>
    </p:spTree>
    <p:extLst>
      <p:ext uri="{BB962C8B-B14F-4D97-AF65-F5344CB8AC3E}">
        <p14:creationId xmlns:p14="http://schemas.microsoft.com/office/powerpoint/2010/main" val="78250903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smtClean="0"/>
              <a:t>User </a:t>
            </a:r>
            <a:r>
              <a:rPr lang="en-US" dirty="0" err="1" smtClean="0"/>
              <a:t>Crontabs</a:t>
            </a:r>
            <a:endParaRPr lang="en-US" dirty="0" smtClean="0"/>
          </a:p>
        </p:txBody>
      </p:sp>
      <p:sp>
        <p:nvSpPr>
          <p:cNvPr id="17411" name="Content Placeholder 2"/>
          <p:cNvSpPr>
            <a:spLocks noGrp="1"/>
          </p:cNvSpPr>
          <p:nvPr>
            <p:ph idx="4294967295"/>
          </p:nvPr>
        </p:nvSpPr>
        <p:spPr>
          <a:xfrm>
            <a:off x="457200" y="1371592"/>
            <a:ext cx="8229600" cy="4525963"/>
          </a:xfrm>
        </p:spPr>
        <p:txBody>
          <a:bodyPr/>
          <a:lstStyle/>
          <a:p>
            <a:r>
              <a:rPr lang="en-US" dirty="0">
                <a:latin typeface="Calibri" panose="020F0502020204030204" pitchFamily="34" charset="0"/>
              </a:rPr>
              <a:t>Each user can also have a </a:t>
            </a:r>
            <a:r>
              <a:rPr lang="en-US" dirty="0" err="1">
                <a:latin typeface="Calibri" panose="020F0502020204030204" pitchFamily="34" charset="0"/>
              </a:rPr>
              <a:t>crontab</a:t>
            </a:r>
            <a:r>
              <a:rPr lang="en-US" dirty="0">
                <a:latin typeface="Calibri" panose="020F0502020204030204" pitchFamily="34" charset="0"/>
              </a:rPr>
              <a:t> </a:t>
            </a:r>
            <a:r>
              <a:rPr lang="en-US" dirty="0" smtClean="0">
                <a:latin typeface="Calibri" panose="020F0502020204030204" pitchFamily="34" charset="0"/>
              </a:rPr>
              <a:t>file.</a:t>
            </a:r>
          </a:p>
          <a:p>
            <a:r>
              <a:rPr lang="en-US" dirty="0" smtClean="0">
                <a:latin typeface="Calibri" panose="020F0502020204030204" pitchFamily="34" charset="0"/>
              </a:rPr>
              <a:t>Like </a:t>
            </a:r>
            <a:r>
              <a:rPr lang="en-US" dirty="0">
                <a:latin typeface="Calibri" panose="020F0502020204030204" pitchFamily="34" charset="0"/>
              </a:rPr>
              <a:t>the system </a:t>
            </a:r>
            <a:r>
              <a:rPr lang="en-US" dirty="0" err="1">
                <a:latin typeface="Calibri" panose="020F0502020204030204" pitchFamily="34" charset="0"/>
              </a:rPr>
              <a:t>crontab</a:t>
            </a:r>
            <a:r>
              <a:rPr lang="en-US" dirty="0">
                <a:latin typeface="Calibri" panose="020F0502020204030204" pitchFamily="34" charset="0"/>
              </a:rPr>
              <a:t> file, </a:t>
            </a:r>
            <a:r>
              <a:rPr lang="en-US" dirty="0" smtClean="0">
                <a:latin typeface="Calibri" panose="020F0502020204030204" pitchFamily="34" charset="0"/>
              </a:rPr>
              <a:t>these commands </a:t>
            </a:r>
            <a:r>
              <a:rPr lang="en-US" dirty="0">
                <a:latin typeface="Calibri" panose="020F0502020204030204" pitchFamily="34" charset="0"/>
              </a:rPr>
              <a:t>will run regardless of whether the user is logged into the system.  </a:t>
            </a:r>
          </a:p>
          <a:p>
            <a:r>
              <a:rPr lang="en-US" dirty="0">
                <a:latin typeface="Calibri" panose="020F0502020204030204" pitchFamily="34" charset="0"/>
              </a:rPr>
              <a:t>The user </a:t>
            </a:r>
            <a:r>
              <a:rPr lang="en-US" dirty="0" err="1">
                <a:latin typeface="Calibri" panose="020F0502020204030204" pitchFamily="34" charset="0"/>
              </a:rPr>
              <a:t>crontab</a:t>
            </a:r>
            <a:r>
              <a:rPr lang="en-US" dirty="0">
                <a:latin typeface="Calibri" panose="020F0502020204030204" pitchFamily="34" charset="0"/>
              </a:rPr>
              <a:t> is similar to the system </a:t>
            </a:r>
            <a:r>
              <a:rPr lang="en-US" dirty="0" err="1">
                <a:latin typeface="Calibri" panose="020F0502020204030204" pitchFamily="34" charset="0"/>
              </a:rPr>
              <a:t>crontab</a:t>
            </a:r>
            <a:r>
              <a:rPr lang="en-US" dirty="0">
                <a:latin typeface="Calibri" panose="020F0502020204030204" pitchFamily="34" charset="0"/>
              </a:rPr>
              <a:t> except for the 6th field which contains the user name.  This field is not included in the user </a:t>
            </a:r>
            <a:r>
              <a:rPr lang="en-US" dirty="0" err="1">
                <a:latin typeface="Calibri" panose="020F0502020204030204" pitchFamily="34" charset="0"/>
              </a:rPr>
              <a:t>crontab</a:t>
            </a:r>
            <a:r>
              <a:rPr lang="en-US" dirty="0">
                <a:latin typeface="Calibri" panose="020F0502020204030204" pitchFamily="34" charset="0"/>
              </a:rPr>
              <a:t> since all the entries are for that particular user only.</a:t>
            </a:r>
          </a:p>
          <a:p>
            <a:endParaRPr lang="en-US" sz="2800" b="1" dirty="0"/>
          </a:p>
        </p:txBody>
      </p:sp>
    </p:spTree>
    <p:extLst>
      <p:ext uri="{BB962C8B-B14F-4D97-AF65-F5344CB8AC3E}">
        <p14:creationId xmlns:p14="http://schemas.microsoft.com/office/powerpoint/2010/main" val="85814837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a:t>Understanding </a:t>
            </a:r>
            <a:r>
              <a:rPr lang="en-US" dirty="0" err="1"/>
              <a:t>C</a:t>
            </a:r>
            <a:r>
              <a:rPr lang="en-US" dirty="0" err="1" smtClean="0"/>
              <a:t>rontab</a:t>
            </a:r>
            <a:r>
              <a:rPr lang="en-US" dirty="0" smtClean="0"/>
              <a:t> </a:t>
            </a:r>
            <a:r>
              <a:rPr lang="en-US" dirty="0"/>
              <a:t>E</a:t>
            </a:r>
            <a:r>
              <a:rPr lang="en-US" dirty="0" smtClean="0"/>
              <a:t>ntries</a:t>
            </a:r>
          </a:p>
        </p:txBody>
      </p:sp>
      <p:sp>
        <p:nvSpPr>
          <p:cNvPr id="17411" name="Content Placeholder 2"/>
          <p:cNvSpPr>
            <a:spLocks noGrp="1"/>
          </p:cNvSpPr>
          <p:nvPr>
            <p:ph idx="4294967295"/>
          </p:nvPr>
        </p:nvSpPr>
        <p:spPr>
          <a:xfrm>
            <a:off x="457200" y="1371592"/>
            <a:ext cx="8229600" cy="4525963"/>
          </a:xfrm>
        </p:spPr>
        <p:txBody>
          <a:bodyPr/>
          <a:lstStyle/>
          <a:p>
            <a:pPr marL="0" indent="0">
              <a:buNone/>
            </a:pPr>
            <a:r>
              <a:rPr lang="en-US" sz="2800" dirty="0" err="1">
                <a:latin typeface="Calibri" panose="020F0502020204030204" pitchFamily="34" charset="0"/>
              </a:rPr>
              <a:t>Crontab</a:t>
            </a:r>
            <a:r>
              <a:rPr lang="en-US" sz="2800" dirty="0">
                <a:latin typeface="Calibri" panose="020F0502020204030204" pitchFamily="34" charset="0"/>
              </a:rPr>
              <a:t> entries can be used to schedule tasks that can occur as frequently as once every minute to as infrequently as once a year.  The format of a </a:t>
            </a:r>
            <a:r>
              <a:rPr lang="en-US" sz="2800" dirty="0" err="1">
                <a:latin typeface="Calibri" panose="020F0502020204030204" pitchFamily="34" charset="0"/>
              </a:rPr>
              <a:t>crontab</a:t>
            </a:r>
            <a:r>
              <a:rPr lang="en-US" sz="2800" dirty="0">
                <a:latin typeface="Calibri" panose="020F0502020204030204" pitchFamily="34" charset="0"/>
              </a:rPr>
              <a:t> entry is:</a:t>
            </a:r>
            <a:endParaRPr lang="en-US" sz="2800" b="1" dirty="0">
              <a:latin typeface="Calibri" panose="020F0502020204030204" pitchFamily="34" charset="0"/>
            </a:endParaRPr>
          </a:p>
          <a:p>
            <a:pPr marL="0" indent="0">
              <a:buNone/>
            </a:pPr>
            <a:r>
              <a:rPr lang="en-US" sz="2800" dirty="0">
                <a:latin typeface="Calibri" panose="020F0502020204030204" pitchFamily="34" charset="0"/>
              </a:rPr>
              <a:t> </a:t>
            </a:r>
            <a:endParaRPr lang="en-US" sz="2800" b="1" dirty="0">
              <a:latin typeface="Calibri" panose="020F0502020204030204" pitchFamily="34" charset="0"/>
            </a:endParaRPr>
          </a:p>
          <a:p>
            <a:pPr marL="0" indent="0">
              <a:buNone/>
            </a:pPr>
            <a:r>
              <a:rPr lang="en-US" sz="2800" dirty="0">
                <a:latin typeface="Calibri" panose="020F0502020204030204" pitchFamily="34" charset="0"/>
              </a:rPr>
              <a:t>minute hour day month day-of-week command</a:t>
            </a:r>
            <a:endParaRPr lang="en-US" sz="2800" b="1" dirty="0">
              <a:latin typeface="Calibri" panose="020F0502020204030204" pitchFamily="34" charset="0"/>
            </a:endParaRPr>
          </a:p>
          <a:p>
            <a:endParaRPr lang="en-US" sz="2800" b="1" dirty="0"/>
          </a:p>
        </p:txBody>
      </p:sp>
    </p:spTree>
    <p:extLst>
      <p:ext uri="{BB962C8B-B14F-4D97-AF65-F5344CB8AC3E}">
        <p14:creationId xmlns:p14="http://schemas.microsoft.com/office/powerpoint/2010/main" val="310982590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err="1" smtClean="0"/>
              <a:t>Crontab</a:t>
            </a:r>
            <a:r>
              <a:rPr lang="en-US" dirty="0" smtClean="0"/>
              <a:t> Fields</a:t>
            </a:r>
          </a:p>
        </p:txBody>
      </p:sp>
      <p:graphicFrame>
        <p:nvGraphicFramePr>
          <p:cNvPr id="2" name="Content Placeholder 1"/>
          <p:cNvGraphicFramePr>
            <a:graphicFrameLocks noGrp="1"/>
          </p:cNvGraphicFramePr>
          <p:nvPr>
            <p:ph idx="4294967295"/>
            <p:extLst>
              <p:ext uri="{D42A27DB-BD31-4B8C-83A1-F6EECF244321}">
                <p14:modId xmlns:p14="http://schemas.microsoft.com/office/powerpoint/2010/main" val="1983674897"/>
              </p:ext>
            </p:extLst>
          </p:nvPr>
        </p:nvGraphicFramePr>
        <p:xfrm>
          <a:off x="914407" y="1820230"/>
          <a:ext cx="7172325" cy="2594608"/>
        </p:xfrm>
        <a:graphic>
          <a:graphicData uri="http://schemas.openxmlformats.org/drawingml/2006/table">
            <a:tbl>
              <a:tblPr firstRow="1" firstCol="1" bandRow="1">
                <a:tableStyleId>{5C22544A-7EE6-4342-B048-85BDC9FD1C3A}</a:tableStyleId>
              </a:tblPr>
              <a:tblGrid>
                <a:gridCol w="681906"/>
                <a:gridCol w="2053930"/>
                <a:gridCol w="4436489"/>
              </a:tblGrid>
              <a:tr h="302384">
                <a:tc>
                  <a:txBody>
                    <a:bodyPr/>
                    <a:lstStyle/>
                    <a:p>
                      <a:pPr marL="0" marR="0">
                        <a:spcBef>
                          <a:spcPts val="0"/>
                        </a:spcBef>
                        <a:spcAft>
                          <a:spcPts val="0"/>
                        </a:spcAft>
                      </a:pPr>
                      <a:r>
                        <a:rPr lang="en-US" sz="2400" dirty="0">
                          <a:effectLst/>
                          <a:latin typeface="Calibri" panose="020F0502020204030204" pitchFamily="34" charset="0"/>
                        </a:rPr>
                        <a:t>#</a:t>
                      </a:r>
                      <a:endParaRPr lang="en-US" sz="2400" b="1" dirty="0">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Field</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dirty="0">
                          <a:effectLst/>
                          <a:latin typeface="Calibri" panose="020F0502020204030204" pitchFamily="34" charset="0"/>
                        </a:rPr>
                        <a:t>Values</a:t>
                      </a:r>
                      <a:endParaRPr lang="en-US" sz="2400" b="1" dirty="0">
                        <a:solidFill>
                          <a:srgbClr val="1F497D"/>
                        </a:solidFill>
                        <a:effectLst/>
                        <a:latin typeface="Calibri" panose="020F0502020204030204" pitchFamily="34" charset="0"/>
                        <a:ea typeface="MS Mincho" panose="02020609040205080304" pitchFamily="49" charset="-128"/>
                      </a:endParaRPr>
                    </a:p>
                  </a:txBody>
                  <a:tcPr marL="68580" marR="68580" marT="0" marB="0"/>
                </a:tc>
              </a:tr>
              <a:tr h="302384">
                <a:tc>
                  <a:txBody>
                    <a:bodyPr/>
                    <a:lstStyle/>
                    <a:p>
                      <a:pPr marL="0" marR="0">
                        <a:spcBef>
                          <a:spcPts val="0"/>
                        </a:spcBef>
                        <a:spcAft>
                          <a:spcPts val="0"/>
                        </a:spcAft>
                      </a:pPr>
                      <a:r>
                        <a:rPr lang="en-US" sz="2400">
                          <a:effectLst/>
                          <a:latin typeface="Calibri" panose="020F0502020204030204" pitchFamily="34" charset="0"/>
                        </a:rPr>
                        <a:t>1</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Minute</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Range 0 – 59</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350720">
                <a:tc>
                  <a:txBody>
                    <a:bodyPr/>
                    <a:lstStyle/>
                    <a:p>
                      <a:pPr marL="0" marR="0">
                        <a:spcBef>
                          <a:spcPts val="0"/>
                        </a:spcBef>
                        <a:spcAft>
                          <a:spcPts val="0"/>
                        </a:spcAft>
                      </a:pPr>
                      <a:r>
                        <a:rPr lang="en-US" sz="2400">
                          <a:effectLst/>
                          <a:latin typeface="Calibri" panose="020F0502020204030204" pitchFamily="34" charset="0"/>
                        </a:rPr>
                        <a:t>2</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dirty="0">
                          <a:effectLst/>
                          <a:latin typeface="Calibri" panose="020F0502020204030204" pitchFamily="34" charset="0"/>
                        </a:rPr>
                        <a:t>Hour</a:t>
                      </a:r>
                      <a:endParaRPr lang="en-US" sz="2400" b="1" dirty="0">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Range 0 – 23</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302384">
                <a:tc>
                  <a:txBody>
                    <a:bodyPr/>
                    <a:lstStyle/>
                    <a:p>
                      <a:pPr marL="0" marR="0">
                        <a:spcBef>
                          <a:spcPts val="0"/>
                        </a:spcBef>
                        <a:spcAft>
                          <a:spcPts val="0"/>
                        </a:spcAft>
                      </a:pPr>
                      <a:r>
                        <a:rPr lang="en-US" sz="2400">
                          <a:effectLst/>
                          <a:latin typeface="Calibri" panose="020F0502020204030204" pitchFamily="34" charset="0"/>
                        </a:rPr>
                        <a:t>3</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Day</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Range 1 – 31</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302384">
                <a:tc>
                  <a:txBody>
                    <a:bodyPr/>
                    <a:lstStyle/>
                    <a:p>
                      <a:pPr marL="0" marR="0">
                        <a:spcBef>
                          <a:spcPts val="0"/>
                        </a:spcBef>
                        <a:spcAft>
                          <a:spcPts val="0"/>
                        </a:spcAft>
                      </a:pPr>
                      <a:r>
                        <a:rPr lang="en-US" sz="2400">
                          <a:effectLst/>
                          <a:latin typeface="Calibri" panose="020F0502020204030204" pitchFamily="34" charset="0"/>
                        </a:rPr>
                        <a:t>4</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Month</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Range 1 – 12</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400048">
                <a:tc>
                  <a:txBody>
                    <a:bodyPr/>
                    <a:lstStyle/>
                    <a:p>
                      <a:pPr marL="0" marR="0">
                        <a:spcBef>
                          <a:spcPts val="0"/>
                        </a:spcBef>
                        <a:spcAft>
                          <a:spcPts val="0"/>
                        </a:spcAft>
                      </a:pPr>
                      <a:r>
                        <a:rPr lang="en-US" sz="2400">
                          <a:effectLst/>
                          <a:latin typeface="Calibri" panose="020F0502020204030204" pitchFamily="34" charset="0"/>
                        </a:rPr>
                        <a:t>5</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Day-of-week</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Range 0 – 7 (0 &amp; 7 = Sunday)</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342900">
                <a:tc>
                  <a:txBody>
                    <a:bodyPr/>
                    <a:lstStyle/>
                    <a:p>
                      <a:pPr marL="0" marR="0">
                        <a:spcBef>
                          <a:spcPts val="0"/>
                        </a:spcBef>
                        <a:spcAft>
                          <a:spcPts val="0"/>
                        </a:spcAft>
                      </a:pPr>
                      <a:r>
                        <a:rPr lang="en-US" sz="2400">
                          <a:effectLst/>
                          <a:latin typeface="Calibri" panose="020F0502020204030204" pitchFamily="34" charset="0"/>
                        </a:rPr>
                        <a:t>6</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Command</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dirty="0">
                          <a:effectLst/>
                          <a:latin typeface="Calibri" panose="020F0502020204030204" pitchFamily="34" charset="0"/>
                        </a:rPr>
                        <a:t>The command to be executed</a:t>
                      </a:r>
                      <a:endParaRPr lang="en-US" sz="2400" b="1" dirty="0">
                        <a:solidFill>
                          <a:srgbClr val="1F497D"/>
                        </a:solidFill>
                        <a:effectLst/>
                        <a:latin typeface="Calibri" panose="020F0502020204030204" pitchFamily="34" charset="0"/>
                        <a:ea typeface="MS Mincho" panose="02020609040205080304" pitchFamily="49" charset="-128"/>
                      </a:endParaRPr>
                    </a:p>
                  </a:txBody>
                  <a:tcPr marL="68580" marR="68580" marT="0" marB="0"/>
                </a:tc>
              </a:tr>
            </a:tbl>
          </a:graphicData>
        </a:graphic>
      </p:graphicFrame>
    </p:spTree>
    <p:extLst>
      <p:ext uri="{BB962C8B-B14F-4D97-AF65-F5344CB8AC3E}">
        <p14:creationId xmlns:p14="http://schemas.microsoft.com/office/powerpoint/2010/main" val="72408401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err="1" smtClean="0"/>
              <a:t>Crontab</a:t>
            </a:r>
            <a:r>
              <a:rPr lang="en-US" dirty="0" smtClean="0"/>
              <a:t> Fields</a:t>
            </a:r>
          </a:p>
        </p:txBody>
      </p:sp>
      <p:sp>
        <p:nvSpPr>
          <p:cNvPr id="3" name="Rectangle 2"/>
          <p:cNvSpPr/>
          <p:nvPr/>
        </p:nvSpPr>
        <p:spPr>
          <a:xfrm>
            <a:off x="700088" y="1185863"/>
            <a:ext cx="7815262" cy="3046988"/>
          </a:xfrm>
          <a:prstGeom prst="rect">
            <a:avLst/>
          </a:prstGeom>
        </p:spPr>
        <p:txBody>
          <a:bodyPr wrap="square">
            <a:spAutoFit/>
          </a:bodyPr>
          <a:lstStyle/>
          <a:p>
            <a:pPr marL="342900" marR="0" lvl="0" indent="-342900">
              <a:spcBef>
                <a:spcPts val="0"/>
              </a:spcBef>
              <a:spcAft>
                <a:spcPts val="0"/>
              </a:spcAft>
              <a:buFont typeface="+mj-lt"/>
              <a:buAutoNum type="arabicPeriod"/>
            </a:pPr>
            <a:r>
              <a:rPr lang="en-US" sz="3200" dirty="0" smtClean="0">
                <a:solidFill>
                  <a:srgbClr val="000000"/>
                </a:solidFill>
                <a:latin typeface="Calibri" panose="020F0502020204030204" pitchFamily="34" charset="0"/>
                <a:ea typeface="MS Mincho" panose="02020609040205080304" pitchFamily="49" charset="-128"/>
                <a:cs typeface="Courier New" panose="02070309020205020404" pitchFamily="49" charset="0"/>
              </a:rPr>
              <a:t>Fields </a:t>
            </a:r>
            <a:r>
              <a:rPr lang="en-US" sz="3200" dirty="0">
                <a:solidFill>
                  <a:srgbClr val="000000"/>
                </a:solidFill>
                <a:latin typeface="Calibri" panose="020F0502020204030204" pitchFamily="34" charset="0"/>
                <a:ea typeface="MS Mincho" panose="02020609040205080304" pitchFamily="49" charset="-128"/>
                <a:cs typeface="Courier New" panose="02070309020205020404" pitchFamily="49" charset="0"/>
              </a:rPr>
              <a:t>should be separated </a:t>
            </a:r>
            <a:r>
              <a:rPr lang="en-US" sz="3200" dirty="0" smtClean="0">
                <a:solidFill>
                  <a:srgbClr val="000000"/>
                </a:solidFill>
                <a:latin typeface="Calibri" panose="020F0502020204030204" pitchFamily="34" charset="0"/>
                <a:ea typeface="MS Mincho" panose="02020609040205080304" pitchFamily="49" charset="-128"/>
                <a:cs typeface="Courier New" panose="02070309020205020404" pitchFamily="49" charset="0"/>
              </a:rPr>
              <a:t>by white </a:t>
            </a:r>
            <a:r>
              <a:rPr lang="en-US" sz="3200" dirty="0">
                <a:solidFill>
                  <a:srgbClr val="000000"/>
                </a:solidFill>
                <a:latin typeface="Calibri" panose="020F0502020204030204" pitchFamily="34" charset="0"/>
                <a:ea typeface="MS Mincho" panose="02020609040205080304" pitchFamily="49" charset="-128"/>
                <a:cs typeface="Courier New" panose="02070309020205020404" pitchFamily="49" charset="0"/>
              </a:rPr>
              <a:t>space (space or tab).</a:t>
            </a:r>
            <a:endParaRPr lang="en-US" sz="3200" b="1" dirty="0">
              <a:solidFill>
                <a:srgbClr val="1F497D"/>
              </a:solidFill>
              <a:latin typeface="Calibri" panose="020F0502020204030204" pitchFamily="34" charset="0"/>
              <a:ea typeface="MS Mincho" panose="02020609040205080304" pitchFamily="49" charset="-128"/>
            </a:endParaRPr>
          </a:p>
          <a:p>
            <a:pPr marL="342900" marR="0" lvl="0" indent="-342900">
              <a:spcBef>
                <a:spcPts val="0"/>
              </a:spcBef>
              <a:spcAft>
                <a:spcPts val="0"/>
              </a:spcAft>
              <a:buFont typeface="+mj-lt"/>
              <a:buAutoNum type="arabicPeriod"/>
            </a:pPr>
            <a:r>
              <a:rPr lang="en-US" sz="3200" dirty="0">
                <a:solidFill>
                  <a:srgbClr val="000000"/>
                </a:solidFill>
                <a:latin typeface="Calibri" panose="020F0502020204030204" pitchFamily="34" charset="0"/>
                <a:ea typeface="MS Mincho" panose="02020609040205080304" pitchFamily="49" charset="-128"/>
                <a:cs typeface="Courier New" panose="02070309020205020404" pitchFamily="49" charset="0"/>
              </a:rPr>
              <a:t>Use hyphen to denote a range of values.</a:t>
            </a:r>
            <a:endParaRPr lang="en-US" sz="3200" b="1" dirty="0">
              <a:solidFill>
                <a:srgbClr val="1F497D"/>
              </a:solidFill>
              <a:latin typeface="Calibri" panose="020F0502020204030204" pitchFamily="34" charset="0"/>
              <a:ea typeface="MS Mincho" panose="02020609040205080304" pitchFamily="49" charset="-128"/>
            </a:endParaRPr>
          </a:p>
          <a:p>
            <a:pPr marL="342900" marR="0" lvl="0" indent="-342900">
              <a:spcBef>
                <a:spcPts val="0"/>
              </a:spcBef>
              <a:spcAft>
                <a:spcPts val="0"/>
              </a:spcAft>
              <a:buFont typeface="+mj-lt"/>
              <a:buAutoNum type="arabicPeriod"/>
            </a:pPr>
            <a:r>
              <a:rPr lang="en-US" sz="3200" dirty="0">
                <a:solidFill>
                  <a:srgbClr val="000000"/>
                </a:solidFill>
                <a:latin typeface="Calibri" panose="020F0502020204030204" pitchFamily="34" charset="0"/>
                <a:ea typeface="MS Mincho" panose="02020609040205080304" pitchFamily="49" charset="-128"/>
                <a:cs typeface="Courier New" panose="02070309020205020404" pitchFamily="49" charset="0"/>
              </a:rPr>
              <a:t>Use a comma to separate values.</a:t>
            </a:r>
            <a:endParaRPr lang="en-US" sz="3200" b="1" dirty="0">
              <a:solidFill>
                <a:srgbClr val="1F497D"/>
              </a:solidFill>
              <a:latin typeface="Calibri" panose="020F0502020204030204" pitchFamily="34" charset="0"/>
              <a:ea typeface="MS Mincho" panose="02020609040205080304" pitchFamily="49" charset="-128"/>
            </a:endParaRPr>
          </a:p>
          <a:p>
            <a:pPr marL="342900" marR="0" lvl="0" indent="-342900">
              <a:spcBef>
                <a:spcPts val="0"/>
              </a:spcBef>
              <a:spcAft>
                <a:spcPts val="0"/>
              </a:spcAft>
              <a:buFont typeface="+mj-lt"/>
              <a:buAutoNum type="arabicPeriod"/>
            </a:pPr>
            <a:r>
              <a:rPr lang="en-US" sz="3200" dirty="0">
                <a:solidFill>
                  <a:srgbClr val="000000"/>
                </a:solidFill>
                <a:latin typeface="Calibri" panose="020F0502020204030204" pitchFamily="34" charset="0"/>
                <a:ea typeface="MS Mincho" panose="02020609040205080304" pitchFamily="49" charset="-128"/>
                <a:cs typeface="Courier New" panose="02070309020205020404" pitchFamily="49" charset="0"/>
              </a:rPr>
              <a:t>Use an * to indicate all values for the Minute, Hour or Month fields</a:t>
            </a:r>
            <a:r>
              <a:rPr lang="en-US" sz="3200" dirty="0" smtClean="0">
                <a:solidFill>
                  <a:srgbClr val="000000"/>
                </a:solidFill>
                <a:latin typeface="Calibri" panose="020F0502020204030204" pitchFamily="34" charset="0"/>
                <a:ea typeface="MS Mincho" panose="02020609040205080304" pitchFamily="49" charset="-128"/>
                <a:cs typeface="Courier New" panose="02070309020205020404" pitchFamily="49" charset="0"/>
              </a:rPr>
              <a:t>.</a:t>
            </a:r>
            <a:endParaRPr lang="en-US" sz="3200" b="1" dirty="0">
              <a:solidFill>
                <a:srgbClr val="1F497D"/>
              </a:solidFill>
              <a:latin typeface="Calibri" panose="020F0502020204030204" pitchFamily="34" charset="0"/>
              <a:ea typeface="MS Mincho" panose="02020609040205080304" pitchFamily="49" charset="-128"/>
            </a:endParaRPr>
          </a:p>
        </p:txBody>
      </p:sp>
    </p:spTree>
    <p:extLst>
      <p:ext uri="{BB962C8B-B14F-4D97-AF65-F5344CB8AC3E}">
        <p14:creationId xmlns:p14="http://schemas.microsoft.com/office/powerpoint/2010/main" val="218200982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err="1" smtClean="0"/>
              <a:t>Crontab</a:t>
            </a:r>
            <a:r>
              <a:rPr lang="en-US" dirty="0" smtClean="0"/>
              <a:t> Fields</a:t>
            </a:r>
          </a:p>
        </p:txBody>
      </p:sp>
      <p:sp>
        <p:nvSpPr>
          <p:cNvPr id="3" name="Rectangle 2"/>
          <p:cNvSpPr/>
          <p:nvPr/>
        </p:nvSpPr>
        <p:spPr>
          <a:xfrm>
            <a:off x="700088" y="1185863"/>
            <a:ext cx="7815262" cy="4401205"/>
          </a:xfrm>
          <a:prstGeom prst="rect">
            <a:avLst/>
          </a:prstGeom>
        </p:spPr>
        <p:txBody>
          <a:bodyPr wrap="square">
            <a:spAutoFit/>
          </a:bodyPr>
          <a:lstStyle/>
          <a:p>
            <a:pPr marL="457200" marR="0" lvl="0" indent="-457200">
              <a:spcBef>
                <a:spcPts val="0"/>
              </a:spcBef>
              <a:spcAft>
                <a:spcPts val="0"/>
              </a:spcAft>
              <a:buFont typeface="+mj-lt"/>
              <a:buAutoNum type="arabicPeriod" startAt="4"/>
            </a:pPr>
            <a:r>
              <a:rPr lang="en-US" sz="2800" dirty="0" smtClean="0">
                <a:solidFill>
                  <a:srgbClr val="000000"/>
                </a:solidFill>
                <a:latin typeface="Calibri" panose="020F0502020204030204" pitchFamily="34" charset="0"/>
                <a:ea typeface="MS Mincho" panose="02020609040205080304" pitchFamily="49" charset="-128"/>
                <a:cs typeface="Courier New" panose="02070309020205020404" pitchFamily="49" charset="0"/>
              </a:rPr>
              <a:t>Use </a:t>
            </a:r>
            <a:r>
              <a:rPr lang="en-US" sz="2800" dirty="0">
                <a:solidFill>
                  <a:srgbClr val="000000"/>
                </a:solidFill>
                <a:latin typeface="Calibri" panose="020F0502020204030204" pitchFamily="34" charset="0"/>
                <a:ea typeface="MS Mincho" panose="02020609040205080304" pitchFamily="49" charset="-128"/>
                <a:cs typeface="Courier New" panose="02070309020205020404" pitchFamily="49" charset="0"/>
              </a:rPr>
              <a:t>an * to indicate “not specified for the Day or Day-of-week fields.  Typically you only specify one or the other.  For example, a value of “*” in the Day field and a value of “1” in the Day-of week field means “all Monday’s”.  A value of “1” in the Day field and a value of “*” means “The first of the month”.  If both Day and Day-of-week values are set to an “*” character, then it means “every day”.</a:t>
            </a:r>
            <a:endParaRPr lang="en-US" sz="2800" b="1" dirty="0">
              <a:solidFill>
                <a:srgbClr val="1F497D"/>
              </a:solidFill>
              <a:latin typeface="Calibri" panose="020F0502020204030204" pitchFamily="34" charset="0"/>
              <a:ea typeface="MS Mincho" panose="02020609040205080304" pitchFamily="49" charset="-128"/>
            </a:endParaRPr>
          </a:p>
          <a:p>
            <a:pPr marL="342900" marR="0" lvl="0" indent="-342900">
              <a:spcBef>
                <a:spcPts val="0"/>
              </a:spcBef>
              <a:spcAft>
                <a:spcPts val="0"/>
              </a:spcAft>
              <a:buFont typeface="+mj-lt"/>
              <a:buAutoNum type="arabicPeriod" startAt="4"/>
            </a:pPr>
            <a:r>
              <a:rPr lang="en-US" sz="2800" dirty="0">
                <a:solidFill>
                  <a:srgbClr val="000000"/>
                </a:solidFill>
                <a:latin typeface="Calibri" panose="020F0502020204030204" pitchFamily="34" charset="0"/>
                <a:ea typeface="MS Mincho" panose="02020609040205080304" pitchFamily="49" charset="-128"/>
                <a:cs typeface="Courier New" panose="02070309020205020404" pitchFamily="49" charset="0"/>
              </a:rPr>
              <a:t>Use a # at the start of a line to indicate a comment</a:t>
            </a:r>
            <a:endParaRPr lang="en-US" sz="2800" b="1" dirty="0">
              <a:solidFill>
                <a:srgbClr val="1F497D"/>
              </a:solidFill>
              <a:effectLst/>
              <a:latin typeface="Calibri" panose="020F0502020204030204" pitchFamily="34" charset="0"/>
              <a:ea typeface="MS Mincho" panose="02020609040205080304" pitchFamily="49" charset="-128"/>
            </a:endParaRPr>
          </a:p>
        </p:txBody>
      </p:sp>
    </p:spTree>
    <p:extLst>
      <p:ext uri="{BB962C8B-B14F-4D97-AF65-F5344CB8AC3E}">
        <p14:creationId xmlns:p14="http://schemas.microsoft.com/office/powerpoint/2010/main" val="304260405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a:t>Variables in </a:t>
            </a:r>
            <a:r>
              <a:rPr lang="en-US" dirty="0" err="1"/>
              <a:t>C</a:t>
            </a:r>
            <a:r>
              <a:rPr lang="en-US" dirty="0" err="1" smtClean="0"/>
              <a:t>rontabs</a:t>
            </a:r>
            <a:endParaRPr lang="en-US" dirty="0" smtClean="0"/>
          </a:p>
        </p:txBody>
      </p:sp>
      <p:sp>
        <p:nvSpPr>
          <p:cNvPr id="4" name="Rectangle 2"/>
          <p:cNvSpPr>
            <a:spLocks noChangeArrowheads="1"/>
          </p:cNvSpPr>
          <p:nvPr/>
        </p:nvSpPr>
        <p:spPr bwMode="auto">
          <a:xfrm>
            <a:off x="814388" y="1934648"/>
            <a:ext cx="7872412" cy="2831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hangingPunct="0">
              <a:tabLst>
                <a:tab pos="1143000" algn="l"/>
                <a:tab pos="2171700" algn="l"/>
                <a:tab pos="3314700" algn="l"/>
                <a:tab pos="4800600" algn="l"/>
              </a:tabLst>
              <a:defRPr>
                <a:solidFill>
                  <a:schemeClr val="tx1"/>
                </a:solidFill>
                <a:latin typeface="Arial" panose="020B0604020202020204" pitchFamily="34" charset="0"/>
              </a:defRPr>
            </a:lvl1pPr>
            <a:lvl2pPr eaLnBrk="0" hangingPunct="0">
              <a:tabLst>
                <a:tab pos="1143000" algn="l"/>
                <a:tab pos="2171700" algn="l"/>
                <a:tab pos="3314700" algn="l"/>
                <a:tab pos="4800600" algn="l"/>
              </a:tabLst>
              <a:defRPr>
                <a:solidFill>
                  <a:schemeClr val="tx1"/>
                </a:solidFill>
                <a:latin typeface="Arial" panose="020B0604020202020204" pitchFamily="34" charset="0"/>
              </a:defRPr>
            </a:lvl2pPr>
            <a:lvl3pPr eaLnBrk="0" hangingPunct="0">
              <a:tabLst>
                <a:tab pos="1143000" algn="l"/>
                <a:tab pos="2171700" algn="l"/>
                <a:tab pos="3314700" algn="l"/>
                <a:tab pos="4800600" algn="l"/>
              </a:tabLst>
              <a:defRPr>
                <a:solidFill>
                  <a:schemeClr val="tx1"/>
                </a:solidFill>
                <a:latin typeface="Arial" panose="020B0604020202020204" pitchFamily="34" charset="0"/>
              </a:defRPr>
            </a:lvl3pPr>
            <a:lvl4pPr eaLnBrk="0" hangingPunct="0">
              <a:tabLst>
                <a:tab pos="1143000" algn="l"/>
                <a:tab pos="2171700" algn="l"/>
                <a:tab pos="3314700" algn="l"/>
                <a:tab pos="4800600" algn="l"/>
              </a:tabLst>
              <a:defRPr>
                <a:solidFill>
                  <a:schemeClr val="tx1"/>
                </a:solidFill>
                <a:latin typeface="Arial" panose="020B0604020202020204" pitchFamily="34" charset="0"/>
              </a:defRPr>
            </a:lvl4pPr>
            <a:lvl5pPr eaLnBrk="0" hangingPunct="0">
              <a:tabLst>
                <a:tab pos="1143000" algn="l"/>
                <a:tab pos="2171700" algn="l"/>
                <a:tab pos="3314700" algn="l"/>
                <a:tab pos="4800600" algn="l"/>
              </a:tabLst>
              <a:defRPr>
                <a:solidFill>
                  <a:schemeClr val="tx1"/>
                </a:solidFill>
                <a:latin typeface="Arial" panose="020B0604020202020204" pitchFamily="34" charset="0"/>
              </a:defRPr>
            </a:lvl5pPr>
            <a:lvl6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6pPr>
            <a:lvl7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7pPr>
            <a:lvl8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8pPr>
            <a:lvl9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143000" algn="l"/>
                <a:tab pos="2171700" algn="l"/>
                <a:tab pos="3314700" algn="l"/>
                <a:tab pos="4800600" algn="l"/>
              </a:tabLst>
            </a:pPr>
            <a:r>
              <a:rPr kumimoji="0" lang="en-US" altLang="ja-JP" sz="3200" b="0" i="0" u="none" strike="noStrike" cap="none" normalizeH="0" baseline="0" dirty="0" smtClean="0">
                <a:ln>
                  <a:noFill/>
                </a:ln>
                <a:solidFill>
                  <a:srgbClr val="000000"/>
                </a:solidFill>
                <a:effectLst/>
                <a:latin typeface="Calibri" panose="020F0502020204030204" pitchFamily="34" charset="0"/>
                <a:ea typeface="MS Mincho" panose="02020609040205080304" pitchFamily="49" charset="-128"/>
                <a:cs typeface="Courier New" panose="02070309020205020404" pitchFamily="49" charset="0"/>
              </a:rPr>
              <a:t>The </a:t>
            </a:r>
            <a:r>
              <a:rPr kumimoji="0" lang="en-US" altLang="ja-JP" sz="3200" b="0" i="0" u="none" strike="noStrike" cap="none" normalizeH="0" baseline="0" dirty="0" err="1" smtClean="0">
                <a:ln>
                  <a:noFill/>
                </a:ln>
                <a:solidFill>
                  <a:srgbClr val="000000"/>
                </a:solidFill>
                <a:effectLst/>
                <a:latin typeface="Calibri" panose="020F0502020204030204" pitchFamily="34" charset="0"/>
                <a:ea typeface="MS Mincho" panose="02020609040205080304" pitchFamily="49" charset="-128"/>
                <a:cs typeface="Courier New" panose="02070309020205020404" pitchFamily="49" charset="0"/>
              </a:rPr>
              <a:t>crontab</a:t>
            </a:r>
            <a:r>
              <a:rPr kumimoji="0" lang="en-US" altLang="ja-JP" sz="3200" b="0" i="0" u="none" strike="noStrike" cap="none" normalizeH="0" baseline="0" dirty="0" smtClean="0">
                <a:ln>
                  <a:noFill/>
                </a:ln>
                <a:solidFill>
                  <a:srgbClr val="000000"/>
                </a:solidFill>
                <a:effectLst/>
                <a:latin typeface="Calibri" panose="020F0502020204030204" pitchFamily="34" charset="0"/>
                <a:ea typeface="MS Mincho" panose="02020609040205080304" pitchFamily="49" charset="-128"/>
                <a:cs typeface="Courier New" panose="02070309020205020404" pitchFamily="49" charset="0"/>
              </a:rPr>
              <a:t> file can also contain variables;  Some of the commonly found variables are:</a:t>
            </a:r>
            <a:endParaRPr kumimoji="0" lang="en-US" altLang="ja-JP" sz="32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endParaRPr>
          </a:p>
          <a:p>
            <a:pPr marL="571500" marR="0" lvl="0" indent="-5715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1143000" algn="l"/>
                <a:tab pos="2171700" algn="l"/>
                <a:tab pos="3314700" algn="l"/>
                <a:tab pos="4800600" algn="l"/>
              </a:tabLst>
            </a:pPr>
            <a:r>
              <a:rPr kumimoji="0" lang="en-US" altLang="ja-JP" sz="3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PATH=/</a:t>
            </a:r>
            <a:r>
              <a:rPr kumimoji="0" lang="en-US" altLang="ja-JP" sz="3600" b="0"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sbin</a:t>
            </a:r>
            <a:r>
              <a:rPr kumimoji="0" lang="en-US" altLang="ja-JP" sz="3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:/bin:/</a:t>
            </a:r>
            <a:r>
              <a:rPr kumimoji="0" lang="en-US" altLang="ja-JP" sz="3600" b="0"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usr</a:t>
            </a:r>
            <a:r>
              <a:rPr kumimoji="0" lang="en-US" altLang="ja-JP" sz="3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a:t>
            </a:r>
            <a:r>
              <a:rPr kumimoji="0" lang="en-US" altLang="ja-JP" sz="3600" b="0"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sbin</a:t>
            </a:r>
            <a:r>
              <a:rPr kumimoji="0" lang="en-US" altLang="ja-JP" sz="3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a:t>
            </a:r>
            <a:r>
              <a:rPr kumimoji="0" lang="en-US" altLang="ja-JP" sz="3600" b="0"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usr</a:t>
            </a:r>
            <a:r>
              <a:rPr kumimoji="0" lang="en-US" altLang="ja-JP" sz="3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/bin</a:t>
            </a:r>
            <a:r>
              <a:rPr kumimoji="0" lang="en-US" altLang="ja-JP" b="0" i="0" u="none" strike="noStrike" cap="none" normalizeH="0" baseline="0" dirty="0" smtClean="0">
                <a:ln>
                  <a:noFill/>
                </a:ln>
                <a:solidFill>
                  <a:schemeClr val="tx1"/>
                </a:solidFill>
                <a:effectLst/>
                <a:latin typeface="Calibri" panose="020F0502020204030204" pitchFamily="34" charset="0"/>
              </a:rPr>
              <a:t> </a:t>
            </a:r>
            <a:endParaRPr kumimoji="0" lang="en-US" altLang="ja-JP" sz="4800" b="0" i="0" u="none" strike="noStrike" cap="none" normalizeH="0" baseline="0" dirty="0" smtClean="0">
              <a:ln>
                <a:noFill/>
              </a:ln>
              <a:solidFill>
                <a:schemeClr val="tx1"/>
              </a:solidFill>
              <a:effectLst/>
              <a:latin typeface="Calibri" panose="020F0502020204030204" pitchFamily="34" charset="0"/>
            </a:endParaRPr>
          </a:p>
          <a:p>
            <a:pPr marL="571500" marR="0" lvl="0" indent="-5715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1143000" algn="l"/>
                <a:tab pos="2171700" algn="l"/>
                <a:tab pos="3314700" algn="l"/>
                <a:tab pos="4800600" algn="l"/>
              </a:tabLst>
            </a:pPr>
            <a:r>
              <a:rPr kumimoji="0" lang="en-US" altLang="ja-JP" sz="3600" b="0" i="0" u="none" strike="noStrike" cap="none" normalizeH="0" baseline="0" dirty="0" smtClean="0">
                <a:ln>
                  <a:noFill/>
                </a:ln>
                <a:solidFill>
                  <a:srgbClr val="000000"/>
                </a:solidFill>
                <a:effectLst/>
                <a:latin typeface="Calibri" panose="020F0502020204030204" pitchFamily="34" charset="0"/>
                <a:ea typeface="MS Mincho" panose="02020609040205080304" pitchFamily="49" charset="-128"/>
                <a:cs typeface="Courier New" panose="02070309020205020404" pitchFamily="49" charset="0"/>
              </a:rPr>
              <a:t>SHELL=/bin/bash</a:t>
            </a:r>
            <a:endParaRPr kumimoji="0" lang="en-US" altLang="ja-JP" b="0" i="0" u="none" strike="noStrike" cap="none" normalizeH="0" baseline="0" dirty="0" smtClean="0">
              <a:ln>
                <a:noFill/>
              </a:ln>
              <a:solidFill>
                <a:schemeClr val="tx1"/>
              </a:solidFill>
              <a:effectLst/>
              <a:latin typeface="Calibri" panose="020F0502020204030204" pitchFamily="34" charset="0"/>
            </a:endParaRPr>
          </a:p>
          <a:p>
            <a:pPr marL="571500" marR="0" lvl="0" indent="-5715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1143000" algn="l"/>
                <a:tab pos="2171700" algn="l"/>
                <a:tab pos="3314700" algn="l"/>
                <a:tab pos="4800600" algn="l"/>
              </a:tabLst>
            </a:pPr>
            <a:r>
              <a:rPr kumimoji="0" lang="en-US" altLang="ja-JP" sz="3600" b="0" i="0" u="none" strike="noStrike" cap="none" normalizeH="0" baseline="0" dirty="0" smtClean="0">
                <a:ln>
                  <a:noFill/>
                </a:ln>
                <a:solidFill>
                  <a:srgbClr val="000000"/>
                </a:solidFill>
                <a:effectLst/>
                <a:latin typeface="Calibri" panose="020F0502020204030204" pitchFamily="34" charset="0"/>
                <a:ea typeface="MS Mincho" panose="02020609040205080304" pitchFamily="49" charset="-128"/>
                <a:cs typeface="Courier New" panose="02070309020205020404" pitchFamily="49" charset="0"/>
              </a:rPr>
              <a:t>MAILTO=</a:t>
            </a:r>
            <a:r>
              <a:rPr kumimoji="0" lang="en-US" altLang="ja-JP" sz="3600" b="0" i="0" u="none" strike="noStrike" cap="none" normalizeH="0" baseline="0" dirty="0" err="1" smtClean="0">
                <a:ln>
                  <a:noFill/>
                </a:ln>
                <a:solidFill>
                  <a:srgbClr val="000000"/>
                </a:solidFill>
                <a:effectLst/>
                <a:latin typeface="Calibri" panose="020F0502020204030204" pitchFamily="34" charset="0"/>
                <a:ea typeface="MS Mincho" panose="02020609040205080304" pitchFamily="49" charset="-128"/>
                <a:cs typeface="Courier New" panose="02070309020205020404" pitchFamily="49" charset="0"/>
              </a:rPr>
              <a:t>dbauser</a:t>
            </a:r>
            <a:endParaRPr kumimoji="0" lang="en-US" altLang="ja-JP" sz="4800" b="0" i="0" u="none" strike="noStrike" cap="none" normalizeH="0" baseline="0" dirty="0" smtClean="0">
              <a:ln>
                <a:noFill/>
              </a:ln>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210637569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a:t>Variables in </a:t>
            </a:r>
            <a:r>
              <a:rPr lang="en-US" dirty="0" err="1"/>
              <a:t>C</a:t>
            </a:r>
            <a:r>
              <a:rPr lang="en-US" dirty="0" err="1" smtClean="0"/>
              <a:t>rontabs</a:t>
            </a:r>
            <a:endParaRPr lang="en-US" dirty="0" smtClean="0"/>
          </a:p>
        </p:txBody>
      </p:sp>
      <p:sp>
        <p:nvSpPr>
          <p:cNvPr id="4" name="Rectangle 2"/>
          <p:cNvSpPr>
            <a:spLocks noChangeArrowheads="1"/>
          </p:cNvSpPr>
          <p:nvPr/>
        </p:nvSpPr>
        <p:spPr bwMode="auto">
          <a:xfrm>
            <a:off x="635794" y="1417638"/>
            <a:ext cx="7872412" cy="5416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hangingPunct="0">
              <a:tabLst>
                <a:tab pos="1143000" algn="l"/>
                <a:tab pos="2171700" algn="l"/>
                <a:tab pos="3314700" algn="l"/>
                <a:tab pos="4800600" algn="l"/>
              </a:tabLst>
              <a:defRPr>
                <a:solidFill>
                  <a:schemeClr val="tx1"/>
                </a:solidFill>
                <a:latin typeface="Arial" panose="020B0604020202020204" pitchFamily="34" charset="0"/>
              </a:defRPr>
            </a:lvl1pPr>
            <a:lvl2pPr eaLnBrk="0" hangingPunct="0">
              <a:tabLst>
                <a:tab pos="1143000" algn="l"/>
                <a:tab pos="2171700" algn="l"/>
                <a:tab pos="3314700" algn="l"/>
                <a:tab pos="4800600" algn="l"/>
              </a:tabLst>
              <a:defRPr>
                <a:solidFill>
                  <a:schemeClr val="tx1"/>
                </a:solidFill>
                <a:latin typeface="Arial" panose="020B0604020202020204" pitchFamily="34" charset="0"/>
              </a:defRPr>
            </a:lvl2pPr>
            <a:lvl3pPr eaLnBrk="0" hangingPunct="0">
              <a:tabLst>
                <a:tab pos="1143000" algn="l"/>
                <a:tab pos="2171700" algn="l"/>
                <a:tab pos="3314700" algn="l"/>
                <a:tab pos="4800600" algn="l"/>
              </a:tabLst>
              <a:defRPr>
                <a:solidFill>
                  <a:schemeClr val="tx1"/>
                </a:solidFill>
                <a:latin typeface="Arial" panose="020B0604020202020204" pitchFamily="34" charset="0"/>
              </a:defRPr>
            </a:lvl3pPr>
            <a:lvl4pPr eaLnBrk="0" hangingPunct="0">
              <a:tabLst>
                <a:tab pos="1143000" algn="l"/>
                <a:tab pos="2171700" algn="l"/>
                <a:tab pos="3314700" algn="l"/>
                <a:tab pos="4800600" algn="l"/>
              </a:tabLst>
              <a:defRPr>
                <a:solidFill>
                  <a:schemeClr val="tx1"/>
                </a:solidFill>
                <a:latin typeface="Arial" panose="020B0604020202020204" pitchFamily="34" charset="0"/>
              </a:defRPr>
            </a:lvl4pPr>
            <a:lvl5pPr eaLnBrk="0" hangingPunct="0">
              <a:tabLst>
                <a:tab pos="1143000" algn="l"/>
                <a:tab pos="2171700" algn="l"/>
                <a:tab pos="3314700" algn="l"/>
                <a:tab pos="4800600" algn="l"/>
              </a:tabLst>
              <a:defRPr>
                <a:solidFill>
                  <a:schemeClr val="tx1"/>
                </a:solidFill>
                <a:latin typeface="Arial" panose="020B0604020202020204" pitchFamily="34" charset="0"/>
              </a:defRPr>
            </a:lvl5pPr>
            <a:lvl6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6pPr>
            <a:lvl7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7pPr>
            <a:lvl8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8pPr>
            <a:lvl9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9pPr>
          </a:lstStyle>
          <a:p>
            <a:pPr defTabSz="914400"/>
            <a:r>
              <a:rPr lang="en-US" sz="3200" dirty="0" smtClean="0">
                <a:latin typeface="Calibri" panose="020F0502020204030204" pitchFamily="34" charset="0"/>
              </a:rPr>
              <a:t>If you </a:t>
            </a:r>
            <a:r>
              <a:rPr lang="en-US" sz="3200" dirty="0">
                <a:latin typeface="Calibri" panose="020F0502020204030204" pitchFamily="34" charset="0"/>
              </a:rPr>
              <a:t>want to execute </a:t>
            </a:r>
            <a:r>
              <a:rPr lang="en-US" sz="3200" dirty="0" smtClean="0">
                <a:latin typeface="Calibri" panose="020F0502020204030204" pitchFamily="34" charset="0"/>
              </a:rPr>
              <a:t>something like the </a:t>
            </a:r>
            <a:r>
              <a:rPr lang="en-US" sz="3200" dirty="0">
                <a:latin typeface="Calibri" panose="020F0502020204030204" pitchFamily="34" charset="0"/>
              </a:rPr>
              <a:t>date command and you don’t include the PATH variable, then you would need to use the full path to the date command: </a:t>
            </a:r>
            <a:r>
              <a:rPr lang="en-US" sz="3200" dirty="0">
                <a:latin typeface="Courier New" panose="02070309020205020404" pitchFamily="49" charset="0"/>
                <a:cs typeface="Courier New" panose="02070309020205020404" pitchFamily="49" charset="0"/>
              </a:rPr>
              <a:t>/bin/date</a:t>
            </a:r>
            <a:r>
              <a:rPr lang="en-US" sz="3200" dirty="0">
                <a:latin typeface="Calibri" panose="020F0502020204030204" pitchFamily="34" charset="0"/>
              </a:rPr>
              <a:t>.  </a:t>
            </a:r>
            <a:endParaRPr lang="en-US" sz="3200" dirty="0" smtClean="0">
              <a:latin typeface="Calibri" panose="020F0502020204030204" pitchFamily="34" charset="0"/>
            </a:endParaRPr>
          </a:p>
          <a:p>
            <a:pPr defTabSz="914400"/>
            <a:r>
              <a:rPr lang="en-US" sz="3200" dirty="0">
                <a:latin typeface="Calibri" panose="020F0502020204030204" pitchFamily="34" charset="0"/>
              </a:rPr>
              <a:t>It is important to note that the </a:t>
            </a:r>
            <a:r>
              <a:rPr lang="en-US" sz="3200" dirty="0" err="1">
                <a:latin typeface="Courier New" panose="02070309020205020404" pitchFamily="49" charset="0"/>
                <a:cs typeface="Courier New" panose="02070309020205020404" pitchFamily="49" charset="0"/>
              </a:rPr>
              <a:t>crond</a:t>
            </a:r>
            <a:r>
              <a:rPr lang="en-US" sz="3200" dirty="0">
                <a:latin typeface="Calibri" panose="020F0502020204030204" pitchFamily="34" charset="0"/>
              </a:rPr>
              <a:t> utility does not read your initialization files when it executes commands on your behalf.  This means that creating variables like the PATH variable very important.</a:t>
            </a:r>
            <a:endParaRPr lang="en-US" sz="3200" b="1" dirty="0">
              <a:latin typeface="Calibri" panose="020F0502020204030204" pitchFamily="34" charset="0"/>
            </a:endParaRPr>
          </a:p>
          <a:p>
            <a:pPr defTabSz="914400"/>
            <a:endParaRPr lang="en-US" sz="3200" b="1" dirty="0">
              <a:latin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43000" algn="l"/>
                <a:tab pos="2171700" algn="l"/>
                <a:tab pos="3314700" algn="l"/>
                <a:tab pos="4800600" algn="l"/>
              </a:tabLst>
            </a:pPr>
            <a:endParaRPr kumimoji="0" lang="en-US" altLang="ja-JP" sz="3200" b="0" i="0" u="none" strike="noStrike" cap="none" normalizeH="0" baseline="0" dirty="0" smtClean="0">
              <a:ln>
                <a:noFill/>
              </a:ln>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25393831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a:t>Variables in </a:t>
            </a:r>
            <a:r>
              <a:rPr lang="en-US" dirty="0" err="1"/>
              <a:t>C</a:t>
            </a:r>
            <a:r>
              <a:rPr lang="en-US" dirty="0" err="1" smtClean="0"/>
              <a:t>rontabs</a:t>
            </a:r>
            <a:endParaRPr lang="en-US" dirty="0" smtClean="0"/>
          </a:p>
        </p:txBody>
      </p:sp>
      <p:sp>
        <p:nvSpPr>
          <p:cNvPr id="4" name="Rectangle 2"/>
          <p:cNvSpPr>
            <a:spLocks noChangeArrowheads="1"/>
          </p:cNvSpPr>
          <p:nvPr/>
        </p:nvSpPr>
        <p:spPr bwMode="auto">
          <a:xfrm>
            <a:off x="814388" y="1380649"/>
            <a:ext cx="7872412" cy="3939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hangingPunct="0">
              <a:tabLst>
                <a:tab pos="1143000" algn="l"/>
                <a:tab pos="2171700" algn="l"/>
                <a:tab pos="3314700" algn="l"/>
                <a:tab pos="4800600" algn="l"/>
              </a:tabLst>
              <a:defRPr>
                <a:solidFill>
                  <a:schemeClr val="tx1"/>
                </a:solidFill>
                <a:latin typeface="Arial" panose="020B0604020202020204" pitchFamily="34" charset="0"/>
              </a:defRPr>
            </a:lvl1pPr>
            <a:lvl2pPr eaLnBrk="0" hangingPunct="0">
              <a:tabLst>
                <a:tab pos="1143000" algn="l"/>
                <a:tab pos="2171700" algn="l"/>
                <a:tab pos="3314700" algn="l"/>
                <a:tab pos="4800600" algn="l"/>
              </a:tabLst>
              <a:defRPr>
                <a:solidFill>
                  <a:schemeClr val="tx1"/>
                </a:solidFill>
                <a:latin typeface="Arial" panose="020B0604020202020204" pitchFamily="34" charset="0"/>
              </a:defRPr>
            </a:lvl2pPr>
            <a:lvl3pPr eaLnBrk="0" hangingPunct="0">
              <a:tabLst>
                <a:tab pos="1143000" algn="l"/>
                <a:tab pos="2171700" algn="l"/>
                <a:tab pos="3314700" algn="l"/>
                <a:tab pos="4800600" algn="l"/>
              </a:tabLst>
              <a:defRPr>
                <a:solidFill>
                  <a:schemeClr val="tx1"/>
                </a:solidFill>
                <a:latin typeface="Arial" panose="020B0604020202020204" pitchFamily="34" charset="0"/>
              </a:defRPr>
            </a:lvl3pPr>
            <a:lvl4pPr eaLnBrk="0" hangingPunct="0">
              <a:tabLst>
                <a:tab pos="1143000" algn="l"/>
                <a:tab pos="2171700" algn="l"/>
                <a:tab pos="3314700" algn="l"/>
                <a:tab pos="4800600" algn="l"/>
              </a:tabLst>
              <a:defRPr>
                <a:solidFill>
                  <a:schemeClr val="tx1"/>
                </a:solidFill>
                <a:latin typeface="Arial" panose="020B0604020202020204" pitchFamily="34" charset="0"/>
              </a:defRPr>
            </a:lvl4pPr>
            <a:lvl5pPr eaLnBrk="0" hangingPunct="0">
              <a:tabLst>
                <a:tab pos="1143000" algn="l"/>
                <a:tab pos="2171700" algn="l"/>
                <a:tab pos="3314700" algn="l"/>
                <a:tab pos="4800600" algn="l"/>
              </a:tabLst>
              <a:defRPr>
                <a:solidFill>
                  <a:schemeClr val="tx1"/>
                </a:solidFill>
                <a:latin typeface="Arial" panose="020B0604020202020204" pitchFamily="34" charset="0"/>
              </a:defRPr>
            </a:lvl5pPr>
            <a:lvl6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6pPr>
            <a:lvl7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7pPr>
            <a:lvl8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8pPr>
            <a:lvl9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9pPr>
          </a:lstStyle>
          <a:p>
            <a:r>
              <a:rPr lang="en-US" sz="3200" dirty="0">
                <a:latin typeface="Calibri" panose="020F0502020204030204" pitchFamily="34" charset="0"/>
              </a:rPr>
              <a:t>The MAILTO variable is important for any command that produces output when executed.  Because there is no assumption that you are logged in when the command runs, the output of the command is sent to your email address by default.  To specify a different email address, use the MAILTO variable.</a:t>
            </a:r>
            <a:endParaRPr lang="en-US" sz="3200" b="1" dirty="0">
              <a:latin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43000" algn="l"/>
                <a:tab pos="2171700" algn="l"/>
                <a:tab pos="3314700" algn="l"/>
                <a:tab pos="4800600" algn="l"/>
              </a:tabLst>
            </a:pPr>
            <a:endParaRPr kumimoji="0" lang="en-US" altLang="ja-JP" sz="3200" b="0" i="0" u="none" strike="noStrike" cap="none" normalizeH="0" baseline="0" dirty="0" smtClean="0">
              <a:ln>
                <a:noFill/>
              </a:ln>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37193390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err="1" smtClean="0"/>
              <a:t>Crontab</a:t>
            </a:r>
            <a:r>
              <a:rPr lang="en-US" dirty="0" smtClean="0"/>
              <a:t> Keywords</a:t>
            </a:r>
          </a:p>
        </p:txBody>
      </p:sp>
      <p:graphicFrame>
        <p:nvGraphicFramePr>
          <p:cNvPr id="3" name="Table 2"/>
          <p:cNvGraphicFramePr>
            <a:graphicFrameLocks noGrp="1"/>
          </p:cNvGraphicFramePr>
          <p:nvPr>
            <p:extLst>
              <p:ext uri="{D42A27DB-BD31-4B8C-83A1-F6EECF244321}">
                <p14:modId xmlns:p14="http://schemas.microsoft.com/office/powerpoint/2010/main" val="3729289919"/>
              </p:ext>
            </p:extLst>
          </p:nvPr>
        </p:nvGraphicFramePr>
        <p:xfrm>
          <a:off x="757238" y="3193970"/>
          <a:ext cx="7443786" cy="2468880"/>
        </p:xfrm>
        <a:graphic>
          <a:graphicData uri="http://schemas.openxmlformats.org/drawingml/2006/table">
            <a:tbl>
              <a:tblPr firstRow="1" firstCol="1" bandRow="1">
                <a:tableStyleId>{5C22544A-7EE6-4342-B048-85BDC9FD1C3A}</a:tableStyleId>
              </a:tblPr>
              <a:tblGrid>
                <a:gridCol w="2133280"/>
                <a:gridCol w="2572040"/>
                <a:gridCol w="2738466"/>
              </a:tblGrid>
              <a:tr h="0">
                <a:tc>
                  <a:txBody>
                    <a:bodyPr/>
                    <a:lstStyle/>
                    <a:p>
                      <a:pPr marL="0" marR="0">
                        <a:spcBef>
                          <a:spcPts val="0"/>
                        </a:spcBef>
                        <a:spcAft>
                          <a:spcPts val="0"/>
                        </a:spcAft>
                      </a:pPr>
                      <a:r>
                        <a:rPr lang="en-US" sz="1800" dirty="0">
                          <a:effectLst/>
                        </a:rPr>
                        <a:t>Entry</a:t>
                      </a:r>
                      <a:endParaRPr lang="en-US" sz="1800" b="1" dirty="0">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800">
                          <a:effectLst/>
                        </a:rPr>
                        <a:t>Description</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800" dirty="0">
                          <a:effectLst/>
                        </a:rPr>
                        <a:t>Equivalent to</a:t>
                      </a:r>
                      <a:endParaRPr lang="en-US" sz="1800" b="1" dirty="0">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tabLst>
                          <a:tab pos="1143000" algn="l"/>
                          <a:tab pos="2171700" algn="l"/>
                          <a:tab pos="3314700" algn="l"/>
                          <a:tab pos="4800600" algn="l"/>
                        </a:tabLst>
                      </a:pPr>
                      <a:r>
                        <a:rPr lang="en-US" sz="1800">
                          <a:effectLst/>
                        </a:rPr>
                        <a:t>@reboot     </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800">
                          <a:effectLst/>
                        </a:rPr>
                        <a:t>Run once, at startup</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800" dirty="0">
                          <a:effectLst/>
                        </a:rPr>
                        <a:t> </a:t>
                      </a:r>
                      <a:endParaRPr lang="en-US" sz="1800" b="1" dirty="0">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tabLst>
                          <a:tab pos="1143000" algn="l"/>
                          <a:tab pos="2171700" algn="l"/>
                          <a:tab pos="3314700" algn="l"/>
                          <a:tab pos="4800600" algn="l"/>
                        </a:tabLst>
                      </a:pPr>
                      <a:r>
                        <a:rPr lang="en-US" sz="1800">
                          <a:effectLst/>
                        </a:rPr>
                        <a:t>@yearly     </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800">
                          <a:effectLst/>
                        </a:rPr>
                        <a:t>Run once a year     </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800">
                          <a:effectLst/>
                        </a:rPr>
                        <a:t>"0 0 1 1 *"</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tabLst>
                          <a:tab pos="1143000" algn="l"/>
                          <a:tab pos="2171700" algn="l"/>
                          <a:tab pos="3314700" algn="l"/>
                          <a:tab pos="4800600" algn="l"/>
                        </a:tabLst>
                      </a:pPr>
                      <a:r>
                        <a:rPr lang="en-US" sz="1800">
                          <a:effectLst/>
                        </a:rPr>
                        <a:t>@annually   </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800">
                          <a:effectLst/>
                        </a:rPr>
                        <a:t>(same as @yearly)</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800">
                          <a:effectLst/>
                        </a:rPr>
                        <a:t> </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tabLst>
                          <a:tab pos="1143000" algn="l"/>
                          <a:tab pos="2171700" algn="l"/>
                          <a:tab pos="3314700" algn="l"/>
                          <a:tab pos="4800600" algn="l"/>
                        </a:tabLst>
                      </a:pPr>
                      <a:r>
                        <a:rPr lang="en-US" sz="1800">
                          <a:effectLst/>
                        </a:rPr>
                        <a:t>@monthly    </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800">
                          <a:effectLst/>
                        </a:rPr>
                        <a:t>Run once a month    </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800">
                          <a:effectLst/>
                        </a:rPr>
                        <a:t>"0 0 1 * *"</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tabLst>
                          <a:tab pos="1143000" algn="l"/>
                          <a:tab pos="2171700" algn="l"/>
                          <a:tab pos="3314700" algn="l"/>
                          <a:tab pos="4800600" algn="l"/>
                        </a:tabLst>
                      </a:pPr>
                      <a:r>
                        <a:rPr lang="en-US" sz="1800">
                          <a:effectLst/>
                        </a:rPr>
                        <a:t>@weekly    </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tabLst>
                          <a:tab pos="1143000" algn="l"/>
                          <a:tab pos="2171700" algn="l"/>
                          <a:tab pos="3314700" algn="l"/>
                          <a:tab pos="4800600" algn="l"/>
                        </a:tabLst>
                      </a:pPr>
                      <a:r>
                        <a:rPr lang="en-US" sz="1800" dirty="0">
                          <a:effectLst/>
                        </a:rPr>
                        <a:t>Run once a week     </a:t>
                      </a:r>
                      <a:endParaRPr lang="en-US" sz="1800" b="1" dirty="0">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800">
                          <a:effectLst/>
                        </a:rPr>
                        <a:t>"0 0 * * 0"</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r>
              <a:tr h="191612">
                <a:tc>
                  <a:txBody>
                    <a:bodyPr/>
                    <a:lstStyle/>
                    <a:p>
                      <a:pPr marL="0" marR="0">
                        <a:spcBef>
                          <a:spcPts val="0"/>
                        </a:spcBef>
                        <a:spcAft>
                          <a:spcPts val="0"/>
                        </a:spcAft>
                        <a:tabLst>
                          <a:tab pos="1143000" algn="l"/>
                          <a:tab pos="2171700" algn="l"/>
                          <a:tab pos="3314700" algn="l"/>
                          <a:tab pos="4800600" algn="l"/>
                        </a:tabLst>
                      </a:pPr>
                      <a:r>
                        <a:rPr lang="en-US" sz="1800">
                          <a:effectLst/>
                        </a:rPr>
                        <a:t>@daily      </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800" dirty="0">
                          <a:effectLst/>
                        </a:rPr>
                        <a:t>Run once a day      </a:t>
                      </a:r>
                      <a:endParaRPr lang="en-US" sz="1800" b="1" dirty="0">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800">
                          <a:effectLst/>
                        </a:rPr>
                        <a:t>"0 0 * * *"</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tabLst>
                          <a:tab pos="1143000" algn="l"/>
                          <a:tab pos="2171700" algn="l"/>
                          <a:tab pos="3314700" algn="l"/>
                          <a:tab pos="4800600" algn="l"/>
                        </a:tabLst>
                      </a:pPr>
                      <a:r>
                        <a:rPr lang="en-US" sz="1800">
                          <a:effectLst/>
                        </a:rPr>
                        <a:t>@midnight   </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800" dirty="0">
                          <a:effectLst/>
                        </a:rPr>
                        <a:t>(same as @daily)</a:t>
                      </a:r>
                      <a:endParaRPr lang="en-US" sz="1800" b="1" dirty="0">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800">
                          <a:effectLst/>
                        </a:rPr>
                        <a:t> </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tabLst>
                          <a:tab pos="1143000" algn="l"/>
                          <a:tab pos="2171700" algn="l"/>
                          <a:tab pos="3314700" algn="l"/>
                          <a:tab pos="4800600" algn="l"/>
                        </a:tabLst>
                      </a:pPr>
                      <a:r>
                        <a:rPr lang="en-US" sz="1800">
                          <a:effectLst/>
                        </a:rPr>
                        <a:t>@hourly     </a:t>
                      </a:r>
                      <a:endParaRPr lang="en-US" sz="18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800" dirty="0">
                          <a:effectLst/>
                        </a:rPr>
                        <a:t>Run once an hour    </a:t>
                      </a:r>
                      <a:endParaRPr lang="en-US" sz="1800" b="1" dirty="0">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800" dirty="0">
                          <a:effectLst/>
                        </a:rPr>
                        <a:t>"0 * * * *"</a:t>
                      </a:r>
                      <a:endParaRPr lang="en-US" sz="1800" b="1" dirty="0">
                        <a:solidFill>
                          <a:srgbClr val="1F497D"/>
                        </a:solidFill>
                        <a:effectLst/>
                        <a:latin typeface="Arial" panose="020B0604020202020204" pitchFamily="34" charset="0"/>
                        <a:ea typeface="MS Mincho" panose="02020609040205080304" pitchFamily="49" charset="-128"/>
                      </a:endParaRPr>
                    </a:p>
                  </a:txBody>
                  <a:tcPr marL="68580" marR="68580" marT="0" marB="0"/>
                </a:tc>
              </a:tr>
            </a:tbl>
          </a:graphicData>
        </a:graphic>
      </p:graphicFrame>
      <p:sp>
        <p:nvSpPr>
          <p:cNvPr id="5" name="Rectangle 4"/>
          <p:cNvSpPr/>
          <p:nvPr/>
        </p:nvSpPr>
        <p:spPr>
          <a:xfrm>
            <a:off x="757238" y="1624310"/>
            <a:ext cx="7929561" cy="1569660"/>
          </a:xfrm>
          <a:prstGeom prst="rect">
            <a:avLst/>
          </a:prstGeom>
        </p:spPr>
        <p:txBody>
          <a:bodyPr wrap="square">
            <a:spAutoFit/>
          </a:bodyPr>
          <a:lstStyle/>
          <a:p>
            <a:r>
              <a:rPr lang="en-US" sz="3200" dirty="0" smtClean="0">
                <a:latin typeface="Calibri" panose="020F0502020204030204" pitchFamily="34" charset="0"/>
              </a:rPr>
              <a:t>The </a:t>
            </a:r>
            <a:r>
              <a:rPr lang="en-US" sz="3200" dirty="0">
                <a:latin typeface="Calibri" panose="020F0502020204030204" pitchFamily="34" charset="0"/>
              </a:rPr>
              <a:t>following special keywords can also be used to specify a time in place of the normal five time fields:</a:t>
            </a:r>
          </a:p>
        </p:txBody>
      </p:sp>
    </p:spTree>
    <p:extLst>
      <p:ext uri="{BB962C8B-B14F-4D97-AF65-F5344CB8AC3E}">
        <p14:creationId xmlns:p14="http://schemas.microsoft.com/office/powerpoint/2010/main" val="296293235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a:t>Scheduling Jobs</a:t>
            </a:r>
            <a:endParaRPr lang="en-US" dirty="0" smtClean="0">
              <a:latin typeface="Calibri" pitchFamily="34" charset="0"/>
            </a:endParaRPr>
          </a:p>
        </p:txBody>
      </p:sp>
      <p:sp>
        <p:nvSpPr>
          <p:cNvPr id="16387" name="Content Placeholder 6"/>
          <p:cNvSpPr>
            <a:spLocks noGrp="1"/>
          </p:cNvSpPr>
          <p:nvPr>
            <p:ph idx="4294967295"/>
          </p:nvPr>
        </p:nvSpPr>
        <p:spPr/>
        <p:txBody>
          <a:bodyPr/>
          <a:lstStyle/>
          <a:p>
            <a:r>
              <a:rPr lang="en-US" dirty="0">
                <a:latin typeface="Calibri" panose="020F0502020204030204" pitchFamily="34" charset="0"/>
              </a:rPr>
              <a:t>Scheduling tasks or executing commands at particular time are inherently part of Linux administration. </a:t>
            </a:r>
            <a:endParaRPr lang="en-US" dirty="0" smtClean="0">
              <a:latin typeface="Calibri" panose="020F0502020204030204" pitchFamily="34" charset="0"/>
            </a:endParaRPr>
          </a:p>
          <a:p>
            <a:r>
              <a:rPr lang="en-US" dirty="0">
                <a:latin typeface="Calibri" panose="020F0502020204030204" pitchFamily="34" charset="0"/>
              </a:rPr>
              <a:t>There are no limits to the sorts of commands that can be executed at a future time. </a:t>
            </a:r>
            <a:endParaRPr lang="en-US" dirty="0" smtClean="0">
              <a:latin typeface="Calibri" panose="020F0502020204030204" pitchFamily="34" charset="0"/>
            </a:endParaRPr>
          </a:p>
          <a:p>
            <a:r>
              <a:rPr lang="en-US" dirty="0" smtClean="0">
                <a:latin typeface="Calibri" panose="020F0502020204030204" pitchFamily="34" charset="0"/>
              </a:rPr>
              <a:t>Generally </a:t>
            </a:r>
            <a:r>
              <a:rPr lang="en-US" dirty="0">
                <a:latin typeface="Calibri" panose="020F0502020204030204" pitchFamily="34" charset="0"/>
              </a:rPr>
              <a:t>speaking, the tools described in this Unit will be extremely useful for scheduling tasks for execution at some later time.</a:t>
            </a:r>
            <a:endParaRPr lang="en-US" b="1" dirty="0">
              <a:latin typeface="Calibri" panose="020F0502020204030204" pitchFamily="34" charset="0"/>
            </a:endParaRPr>
          </a:p>
          <a:p>
            <a:endParaRPr lang="en-US" dirty="0">
              <a:latin typeface="Calibri" panose="020F050202020403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A Sample </a:t>
            </a:r>
            <a:r>
              <a:rPr lang="en-US" dirty="0" err="1" smtClean="0">
                <a:latin typeface="Calibri" pitchFamily="34" charset="0"/>
              </a:rPr>
              <a:t>Crontab</a:t>
            </a:r>
            <a:endParaRPr lang="en-US" dirty="0" smtClean="0">
              <a:latin typeface="Calibri" pitchFamily="34" charset="0"/>
            </a:endParaRPr>
          </a:p>
        </p:txBody>
      </p:sp>
      <p:sp>
        <p:nvSpPr>
          <p:cNvPr id="93187" name="Content Placeholder 2"/>
          <p:cNvSpPr>
            <a:spLocks noGrp="1"/>
          </p:cNvSpPr>
          <p:nvPr>
            <p:ph idx="4294967295"/>
          </p:nvPr>
        </p:nvSpPr>
        <p:spPr>
          <a:xfrm>
            <a:off x="457200" y="1395480"/>
            <a:ext cx="8229600" cy="4525963"/>
          </a:xfrm>
        </p:spPr>
        <p:txBody>
          <a:bodyPr/>
          <a:lstStyle/>
          <a:p>
            <a:pPr marL="0" indent="0">
              <a:buNone/>
            </a:pPr>
            <a:r>
              <a:rPr lang="en-US" dirty="0">
                <a:latin typeface="Calibri" panose="020F0502020204030204" pitchFamily="34" charset="0"/>
              </a:rPr>
              <a:t>The following entry will execute the </a:t>
            </a:r>
            <a:r>
              <a:rPr lang="en-US" dirty="0">
                <a:latin typeface="Courier New" panose="02070309020205020404" pitchFamily="49" charset="0"/>
                <a:cs typeface="Courier New" panose="02070309020205020404" pitchFamily="49" charset="0"/>
              </a:rPr>
              <a:t>/home/peter/bin/daily-backup </a:t>
            </a:r>
            <a:r>
              <a:rPr lang="en-US" dirty="0">
                <a:latin typeface="Calibri" panose="020F0502020204030204" pitchFamily="34" charset="0"/>
              </a:rPr>
              <a:t>script at 11 PM everyday:</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sz="2400" dirty="0">
                <a:latin typeface="Courier New" panose="02070309020205020404" pitchFamily="49" charset="0"/>
                <a:cs typeface="Courier New" panose="02070309020205020404" pitchFamily="49" charset="0"/>
              </a:rPr>
              <a:t>00 23 * * * /home/peter/bin/daily-backup</a:t>
            </a:r>
            <a:endParaRPr lang="en-US" sz="2400" b="1" dirty="0">
              <a:latin typeface="Courier New" panose="02070309020205020404" pitchFamily="49" charset="0"/>
              <a:cs typeface="Courier New" panose="02070309020205020404" pitchFamily="49" charset="0"/>
            </a:endParaRPr>
          </a:p>
          <a:p>
            <a:pPr marL="0" indent="0" algn="ctr">
              <a:buNone/>
            </a:pPr>
            <a:endParaRPr lang="en-US" sz="1600" dirty="0" smtClean="0">
              <a:latin typeface="Courier New" panose="02070309020205020404" pitchFamily="49" charset="0"/>
              <a:cs typeface="Courier New" panose="02070309020205020404" pitchFamily="49" charset="0"/>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A Sample </a:t>
            </a:r>
            <a:r>
              <a:rPr lang="en-US" dirty="0" err="1" smtClean="0">
                <a:latin typeface="Calibri" pitchFamily="34" charset="0"/>
              </a:rPr>
              <a:t>Crontab</a:t>
            </a:r>
            <a:endParaRPr lang="en-US" dirty="0" smtClean="0">
              <a:latin typeface="Calibri" pitchFamily="34" charset="0"/>
            </a:endParaRPr>
          </a:p>
        </p:txBody>
      </p:sp>
      <p:sp>
        <p:nvSpPr>
          <p:cNvPr id="93187" name="Content Placeholder 2"/>
          <p:cNvSpPr>
            <a:spLocks noGrp="1"/>
          </p:cNvSpPr>
          <p:nvPr>
            <p:ph idx="4294967295"/>
          </p:nvPr>
        </p:nvSpPr>
        <p:spPr>
          <a:xfrm>
            <a:off x="457200" y="1395480"/>
            <a:ext cx="8229600" cy="4525963"/>
          </a:xfrm>
        </p:spPr>
        <p:txBody>
          <a:bodyPr/>
          <a:lstStyle/>
          <a:p>
            <a:pPr marL="0" indent="0">
              <a:buNone/>
            </a:pPr>
            <a:r>
              <a:rPr lang="en-US" dirty="0">
                <a:latin typeface="Calibri" panose="020F0502020204030204" pitchFamily="34" charset="0"/>
              </a:rPr>
              <a:t>The following entry will execute the </a:t>
            </a:r>
            <a:r>
              <a:rPr lang="en-US" dirty="0">
                <a:latin typeface="Courier New" panose="02070309020205020404" pitchFamily="49" charset="0"/>
                <a:cs typeface="Courier New" panose="02070309020205020404" pitchFamily="49" charset="0"/>
              </a:rPr>
              <a:t>/</a:t>
            </a:r>
            <a:r>
              <a:rPr lang="en-US" dirty="0" smtClean="0">
                <a:latin typeface="Courier New" panose="02070309020205020404" pitchFamily="49" charset="0"/>
                <a:cs typeface="Courier New" panose="02070309020205020404" pitchFamily="49" charset="0"/>
              </a:rPr>
              <a:t>home/</a:t>
            </a:r>
            <a:r>
              <a:rPr lang="en-US" dirty="0" err="1" smtClean="0">
                <a:latin typeface="Courier New" panose="02070309020205020404" pitchFamily="49" charset="0"/>
                <a:cs typeface="Courier New" panose="02070309020205020404" pitchFamily="49" charset="0"/>
              </a:rPr>
              <a:t>appuser</a:t>
            </a:r>
            <a:r>
              <a:rPr lang="en-US" dirty="0" smtClean="0">
                <a:latin typeface="Courier New" panose="02070309020205020404" pitchFamily="49" charset="0"/>
                <a:cs typeface="Courier New" panose="02070309020205020404" pitchFamily="49" charset="0"/>
              </a:rPr>
              <a:t>/bin/</a:t>
            </a:r>
            <a:r>
              <a:rPr lang="en-US" dirty="0" err="1" smtClean="0">
                <a:latin typeface="Courier New" panose="02070309020205020404" pitchFamily="49" charset="0"/>
                <a:cs typeface="Courier New" panose="02070309020205020404" pitchFamily="49" charset="0"/>
              </a:rPr>
              <a:t>db</a:t>
            </a:r>
            <a:r>
              <a:rPr lang="en-US" dirty="0" smtClean="0">
                <a:latin typeface="Courier New" panose="02070309020205020404" pitchFamily="49" charset="0"/>
                <a:cs typeface="Courier New" panose="02070309020205020404" pitchFamily="49" charset="0"/>
              </a:rPr>
              <a:t>-status </a:t>
            </a:r>
            <a:r>
              <a:rPr lang="en-US" dirty="0">
                <a:latin typeface="Calibri" panose="020F0502020204030204" pitchFamily="34" charset="0"/>
              </a:rPr>
              <a:t>script every hour (on the hour) from 8AM to 5PM, Monday through Friday of every month:</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sz="2400" dirty="0">
                <a:latin typeface="Courier New" panose="02070309020205020404" pitchFamily="49" charset="0"/>
                <a:cs typeface="Courier New" panose="02070309020205020404" pitchFamily="49" charset="0"/>
              </a:rPr>
              <a:t>00 08-17 * * 1-5 /</a:t>
            </a:r>
            <a:r>
              <a:rPr lang="en-US" sz="2400" dirty="0" smtClean="0">
                <a:latin typeface="Courier New" panose="02070309020205020404" pitchFamily="49" charset="0"/>
                <a:cs typeface="Courier New" panose="02070309020205020404" pitchFamily="49" charset="0"/>
              </a:rPr>
              <a:t>home/</a:t>
            </a:r>
            <a:r>
              <a:rPr lang="en-US" sz="2400" dirty="0" err="1" smtClean="0">
                <a:latin typeface="Courier New" panose="02070309020205020404" pitchFamily="49" charset="0"/>
                <a:cs typeface="Courier New" panose="02070309020205020404" pitchFamily="49" charset="0"/>
              </a:rPr>
              <a:t>appuser</a:t>
            </a:r>
            <a:r>
              <a:rPr lang="en-US" sz="2400" dirty="0" smtClean="0">
                <a:latin typeface="Courier New" panose="02070309020205020404" pitchFamily="49" charset="0"/>
                <a:cs typeface="Courier New" panose="02070309020205020404" pitchFamily="49" charset="0"/>
              </a:rPr>
              <a:t>/bin/</a:t>
            </a:r>
            <a:r>
              <a:rPr lang="en-US" sz="2400" dirty="0" err="1" smtClean="0">
                <a:latin typeface="Courier New" panose="02070309020205020404" pitchFamily="49" charset="0"/>
                <a:cs typeface="Courier New" panose="02070309020205020404" pitchFamily="49" charset="0"/>
              </a:rPr>
              <a:t>db</a:t>
            </a:r>
            <a:r>
              <a:rPr lang="en-US" sz="2400" dirty="0" smtClean="0">
                <a:latin typeface="Courier New" panose="02070309020205020404" pitchFamily="49" charset="0"/>
                <a:cs typeface="Courier New" panose="02070309020205020404" pitchFamily="49" charset="0"/>
              </a:rPr>
              <a:t>-status</a:t>
            </a:r>
            <a:endParaRPr lang="en-US" sz="2400" b="1" dirty="0">
              <a:latin typeface="Courier New" panose="02070309020205020404" pitchFamily="49" charset="0"/>
              <a:cs typeface="Courier New" panose="02070309020205020404" pitchFamily="49" charset="0"/>
            </a:endParaRPr>
          </a:p>
          <a:p>
            <a:pPr marL="0" indent="0" algn="ctr">
              <a:buNone/>
            </a:pPr>
            <a:endParaRPr lang="en-US" sz="1600"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85382631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Maintaining </a:t>
            </a:r>
            <a:r>
              <a:rPr lang="en-US" dirty="0" err="1" smtClean="0">
                <a:latin typeface="Calibri" pitchFamily="34" charset="0"/>
              </a:rPr>
              <a:t>Crontab</a:t>
            </a:r>
            <a:r>
              <a:rPr lang="en-US" dirty="0" smtClean="0">
                <a:latin typeface="Calibri" pitchFamily="34" charset="0"/>
              </a:rPr>
              <a:t> Files</a:t>
            </a:r>
          </a:p>
        </p:txBody>
      </p:sp>
      <p:sp>
        <p:nvSpPr>
          <p:cNvPr id="93187" name="Content Placeholder 2"/>
          <p:cNvSpPr>
            <a:spLocks noGrp="1"/>
          </p:cNvSpPr>
          <p:nvPr>
            <p:ph idx="4294967295"/>
          </p:nvPr>
        </p:nvSpPr>
        <p:spPr>
          <a:xfrm>
            <a:off x="457200" y="1395480"/>
            <a:ext cx="8229600" cy="4525963"/>
          </a:xfrm>
        </p:spPr>
        <p:txBody>
          <a:bodyPr/>
          <a:lstStyle/>
          <a:p>
            <a:pPr marL="0" indent="0">
              <a:buNone/>
            </a:pPr>
            <a:r>
              <a:rPr lang="en-US" dirty="0">
                <a:latin typeface="Calibri" panose="020F0502020204030204" pitchFamily="34" charset="0"/>
                <a:cs typeface="Courier New" panose="02070309020205020404" pitchFamily="49" charset="0"/>
              </a:rPr>
              <a:t>The </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command is used for maintaining user </a:t>
            </a:r>
            <a:r>
              <a:rPr lang="en-US" dirty="0" err="1">
                <a:latin typeface="Calibri" panose="020F0502020204030204" pitchFamily="34"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files.  The user </a:t>
            </a:r>
            <a:r>
              <a:rPr lang="en-US" dirty="0" err="1">
                <a:latin typeface="Calibri" panose="020F0502020204030204" pitchFamily="34"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files are stored in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var</a:t>
            </a:r>
            <a:r>
              <a:rPr lang="en-US" dirty="0">
                <a:latin typeface="Courier New" panose="02070309020205020404" pitchFamily="49" charset="0"/>
                <a:cs typeface="Courier New" panose="02070309020205020404" pitchFamily="49" charset="0"/>
              </a:rPr>
              <a:t>/spool/</a:t>
            </a:r>
            <a:r>
              <a:rPr lang="en-US" dirty="0" err="1">
                <a:latin typeface="Courier New" panose="02070309020205020404" pitchFamily="49" charset="0"/>
                <a:cs typeface="Courier New" panose="02070309020205020404" pitchFamily="49" charset="0"/>
              </a:rPr>
              <a:t>cron</a:t>
            </a:r>
            <a:r>
              <a:rPr lang="en-US" dirty="0">
                <a:latin typeface="Calibri" panose="020F0502020204030204" pitchFamily="34" charset="0"/>
                <a:cs typeface="Courier New" panose="02070309020205020404" pitchFamily="49" charset="0"/>
              </a:rPr>
              <a:t> directory, but should not be edited directly.  In fact, regular users don’t have any access to this directory, so a user must use the </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command to display or edit his own </a:t>
            </a:r>
            <a:r>
              <a:rPr lang="en-US" dirty="0" err="1">
                <a:latin typeface="Calibri" panose="020F0502020204030204" pitchFamily="34"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file.  This also means that a regular user can’t display </a:t>
            </a:r>
            <a:r>
              <a:rPr lang="en-US" dirty="0" err="1">
                <a:latin typeface="Calibri" panose="020F0502020204030204" pitchFamily="34"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files of other users. </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97498923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Maintaining </a:t>
            </a:r>
            <a:r>
              <a:rPr lang="en-US" dirty="0" err="1" smtClean="0">
                <a:latin typeface="Calibri" pitchFamily="34" charset="0"/>
              </a:rPr>
              <a:t>Crontab</a:t>
            </a:r>
            <a:r>
              <a:rPr lang="en-US" dirty="0" smtClean="0">
                <a:latin typeface="Calibri" pitchFamily="34" charset="0"/>
              </a:rPr>
              <a:t> Files</a:t>
            </a:r>
          </a:p>
        </p:txBody>
      </p:sp>
      <p:sp>
        <p:nvSpPr>
          <p:cNvPr id="93187" name="Content Placeholder 2"/>
          <p:cNvSpPr>
            <a:spLocks noGrp="1"/>
          </p:cNvSpPr>
          <p:nvPr>
            <p:ph idx="4294967295"/>
          </p:nvPr>
        </p:nvSpPr>
        <p:spPr>
          <a:xfrm>
            <a:off x="457200" y="1395480"/>
            <a:ext cx="8229600" cy="4525963"/>
          </a:xfrm>
        </p:spPr>
        <p:txBody>
          <a:bodyPr/>
          <a:lstStyle/>
          <a:p>
            <a:pPr marL="0" indent="0">
              <a:buNone/>
            </a:pPr>
            <a:r>
              <a:rPr lang="en-US" dirty="0">
                <a:latin typeface="Calibri" panose="020F0502020204030204" pitchFamily="34" charset="0"/>
              </a:rPr>
              <a:t>To edit your </a:t>
            </a:r>
            <a:r>
              <a:rPr lang="en-US" dirty="0" err="1">
                <a:latin typeface="Calibri" panose="020F0502020204030204" pitchFamily="34" charset="0"/>
              </a:rPr>
              <a:t>crontab</a:t>
            </a:r>
            <a:r>
              <a:rPr lang="en-US" dirty="0">
                <a:latin typeface="Calibri" panose="020F0502020204030204" pitchFamily="34" charset="0"/>
              </a:rPr>
              <a:t> file use the following command:</a:t>
            </a:r>
          </a:p>
          <a:p>
            <a:pPr marL="0" indent="0">
              <a:buNone/>
            </a:pPr>
            <a:r>
              <a:rPr lang="en-US" dirty="0">
                <a:latin typeface="Calibri" panose="020F0502020204030204" pitchFamily="34" charset="0"/>
              </a:rPr>
              <a:t> </a:t>
            </a:r>
          </a:p>
          <a:p>
            <a:pPr marL="0" indent="0">
              <a:buNone/>
            </a:pPr>
            <a:r>
              <a:rPr lang="en-US" dirty="0" err="1">
                <a:latin typeface="Courier New" panose="02070309020205020404" pitchFamily="49" charset="0"/>
                <a:cs typeface="Courier New" panose="02070309020205020404" pitchFamily="49" charset="0"/>
              </a:rPr>
              <a:t>crontab</a:t>
            </a:r>
            <a:r>
              <a:rPr lang="en-US" dirty="0">
                <a:latin typeface="Courier New" panose="02070309020205020404" pitchFamily="49" charset="0"/>
                <a:cs typeface="Courier New" panose="02070309020205020404" pitchFamily="49" charset="0"/>
              </a:rPr>
              <a:t> –e</a:t>
            </a:r>
          </a:p>
          <a:p>
            <a:pPr marL="0" indent="0">
              <a:buNone/>
            </a:pPr>
            <a:r>
              <a:rPr lang="en-US" dirty="0">
                <a:latin typeface="Calibri" panose="020F0502020204030204" pitchFamily="34" charset="0"/>
              </a:rPr>
              <a:t> </a:t>
            </a:r>
          </a:p>
          <a:p>
            <a:pPr marL="0" indent="0">
              <a:buNone/>
            </a:pPr>
            <a:r>
              <a:rPr lang="en-US" dirty="0">
                <a:latin typeface="Calibri" panose="020F0502020204030204" pitchFamily="34" charset="0"/>
              </a:rPr>
              <a:t>The </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rPr>
              <a:t> command will start a text editor program (vi by default) to allow you to modify your </a:t>
            </a:r>
            <a:r>
              <a:rPr lang="en-US" dirty="0" err="1">
                <a:latin typeface="Calibri" panose="020F0502020204030204" pitchFamily="34" charset="0"/>
              </a:rPr>
              <a:t>crontab</a:t>
            </a:r>
            <a:r>
              <a:rPr lang="en-US" dirty="0">
                <a:latin typeface="Calibri" panose="020F0502020204030204" pitchFamily="34" charset="0"/>
              </a:rPr>
              <a:t> file. </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408904379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Maintaining </a:t>
            </a:r>
            <a:r>
              <a:rPr lang="en-US" dirty="0" err="1" smtClean="0">
                <a:latin typeface="Calibri" pitchFamily="34" charset="0"/>
              </a:rPr>
              <a:t>Crontab</a:t>
            </a:r>
            <a:r>
              <a:rPr lang="en-US" dirty="0" smtClean="0">
                <a:latin typeface="Calibri" pitchFamily="34" charset="0"/>
              </a:rPr>
              <a:t> Files</a:t>
            </a:r>
          </a:p>
        </p:txBody>
      </p:sp>
      <p:sp>
        <p:nvSpPr>
          <p:cNvPr id="93187" name="Content Placeholder 2"/>
          <p:cNvSpPr>
            <a:spLocks noGrp="1"/>
          </p:cNvSpPr>
          <p:nvPr>
            <p:ph idx="4294967295"/>
          </p:nvPr>
        </p:nvSpPr>
        <p:spPr>
          <a:xfrm>
            <a:off x="457200" y="1395480"/>
            <a:ext cx="8229600" cy="4525963"/>
          </a:xfrm>
        </p:spPr>
        <p:txBody>
          <a:bodyPr/>
          <a:lstStyle/>
          <a:p>
            <a:pPr marL="0" indent="0">
              <a:buNone/>
            </a:pPr>
            <a:r>
              <a:rPr lang="en-US" dirty="0" smtClean="0">
                <a:latin typeface="Calibri" panose="020F0502020204030204" pitchFamily="34" charset="0"/>
              </a:rPr>
              <a:t>To </a:t>
            </a:r>
            <a:r>
              <a:rPr lang="en-US" dirty="0">
                <a:latin typeface="Calibri" panose="020F0502020204030204" pitchFamily="34" charset="0"/>
              </a:rPr>
              <a:t>specify a different editor, set the EDITOR environment variable before executing the </a:t>
            </a:r>
            <a:r>
              <a:rPr lang="en-US" dirty="0" err="1">
                <a:latin typeface="Courier New" panose="02070309020205020404" pitchFamily="49" charset="0"/>
                <a:cs typeface="Courier New" panose="02070309020205020404" pitchFamily="49" charset="0"/>
              </a:rPr>
              <a:t>crontab</a:t>
            </a:r>
            <a:r>
              <a:rPr lang="en-US" dirty="0">
                <a:latin typeface="Courier New" panose="02070309020205020404" pitchFamily="49" charset="0"/>
                <a:cs typeface="Courier New" panose="02070309020205020404" pitchFamily="49" charset="0"/>
              </a:rPr>
              <a:t> –e </a:t>
            </a:r>
            <a:r>
              <a:rPr lang="en-US" dirty="0">
                <a:latin typeface="Calibri" panose="020F0502020204030204" pitchFamily="34" charset="0"/>
              </a:rPr>
              <a:t>command.  For example, to use the </a:t>
            </a:r>
            <a:r>
              <a:rPr lang="en-US" dirty="0" err="1">
                <a:latin typeface="Courier New" panose="02070309020205020404" pitchFamily="49" charset="0"/>
                <a:cs typeface="Courier New" panose="02070309020205020404" pitchFamily="49" charset="0"/>
              </a:rPr>
              <a:t>gedit</a:t>
            </a:r>
            <a:r>
              <a:rPr lang="en-US" dirty="0">
                <a:latin typeface="Calibri" panose="020F0502020204030204" pitchFamily="34" charset="0"/>
              </a:rPr>
              <a:t> editor (a graphical editor available on GNOME desktops), use the following command</a:t>
            </a:r>
            <a:r>
              <a:rPr lang="en-US" dirty="0" smtClean="0">
                <a:latin typeface="Calibri" panose="020F0502020204030204" pitchFamily="34" charset="0"/>
              </a:rPr>
              <a:t>:</a:t>
            </a:r>
          </a:p>
          <a:p>
            <a:pPr marL="0" indent="0">
              <a:buNone/>
            </a:pPr>
            <a:r>
              <a:rPr lang="en-US" dirty="0" smtClean="0">
                <a:latin typeface="Calibri" panose="020F0502020204030204" pitchFamily="34" charset="0"/>
              </a:rPr>
              <a:t> </a:t>
            </a:r>
          </a:p>
          <a:p>
            <a:pPr marL="0" indent="0">
              <a:buNone/>
            </a:pPr>
            <a:r>
              <a:rPr lang="en-US" dirty="0">
                <a:latin typeface="Courier New" panose="02070309020205020404" pitchFamily="49" charset="0"/>
                <a:cs typeface="Courier New" panose="02070309020205020404" pitchFamily="49" charset="0"/>
              </a:rPr>
              <a:t>export EDITOR=</a:t>
            </a:r>
            <a:r>
              <a:rPr lang="en-US" dirty="0" err="1">
                <a:latin typeface="Courier New" panose="02070309020205020404" pitchFamily="49" charset="0"/>
                <a:cs typeface="Courier New" panose="02070309020205020404" pitchFamily="49" charset="0"/>
              </a:rPr>
              <a:t>gedit</a:t>
            </a:r>
            <a:endParaRPr lang="en-US" dirty="0">
              <a:latin typeface="Courier New" panose="02070309020205020404" pitchFamily="49"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91958327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Maintaining </a:t>
            </a:r>
            <a:r>
              <a:rPr lang="en-US" dirty="0" err="1" smtClean="0">
                <a:latin typeface="Calibri" pitchFamily="34" charset="0"/>
              </a:rPr>
              <a:t>Crontab</a:t>
            </a:r>
            <a:r>
              <a:rPr lang="en-US" dirty="0" smtClean="0">
                <a:latin typeface="Calibri" pitchFamily="34" charset="0"/>
              </a:rPr>
              <a:t> Files</a:t>
            </a:r>
          </a:p>
        </p:txBody>
      </p:sp>
      <p:sp>
        <p:nvSpPr>
          <p:cNvPr id="93187" name="Content Placeholder 2"/>
          <p:cNvSpPr>
            <a:spLocks noGrp="1"/>
          </p:cNvSpPr>
          <p:nvPr>
            <p:ph idx="4294967295"/>
          </p:nvPr>
        </p:nvSpPr>
        <p:spPr>
          <a:xfrm>
            <a:off x="457200" y="1395480"/>
            <a:ext cx="8229600" cy="4525963"/>
          </a:xfrm>
        </p:spPr>
        <p:txBody>
          <a:bodyPr/>
          <a:lstStyle/>
          <a:p>
            <a:r>
              <a:rPr lang="en-US" dirty="0">
                <a:latin typeface="Calibri" panose="020F0502020204030204" pitchFamily="34" charset="0"/>
              </a:rPr>
              <a:t>On exit from the editor, the file will be saved and the changes will be stored in your </a:t>
            </a:r>
            <a:r>
              <a:rPr lang="en-US" dirty="0" err="1">
                <a:latin typeface="Calibri" panose="020F0502020204030204" pitchFamily="34" charset="0"/>
              </a:rPr>
              <a:t>crontab</a:t>
            </a:r>
            <a:r>
              <a:rPr lang="en-US" dirty="0">
                <a:latin typeface="Calibri" panose="020F0502020204030204" pitchFamily="34" charset="0"/>
              </a:rPr>
              <a:t> </a:t>
            </a:r>
            <a:r>
              <a:rPr lang="en-US" dirty="0" smtClean="0">
                <a:latin typeface="Calibri" panose="020F0502020204030204" pitchFamily="34" charset="0"/>
              </a:rPr>
              <a:t>file</a:t>
            </a:r>
          </a:p>
          <a:p>
            <a:r>
              <a:rPr lang="en-US" dirty="0" smtClean="0">
                <a:latin typeface="Calibri" panose="020F0502020204030204" pitchFamily="34" charset="0"/>
              </a:rPr>
              <a:t>Additionally</a:t>
            </a:r>
            <a:r>
              <a:rPr lang="en-US" dirty="0">
                <a:latin typeface="Calibri" panose="020F0502020204030204" pitchFamily="34" charset="0"/>
              </a:rPr>
              <a:t>, the </a:t>
            </a:r>
            <a:r>
              <a:rPr lang="en-US" dirty="0" err="1">
                <a:latin typeface="Courier New" panose="02070309020205020404" pitchFamily="49" charset="0"/>
                <a:cs typeface="Courier New" panose="02070309020205020404" pitchFamily="49" charset="0"/>
              </a:rPr>
              <a:t>crond</a:t>
            </a:r>
            <a:r>
              <a:rPr lang="en-US" dirty="0">
                <a:latin typeface="Calibri" panose="020F0502020204030204" pitchFamily="34" charset="0"/>
              </a:rPr>
              <a:t> </a:t>
            </a:r>
            <a:r>
              <a:rPr lang="en-US" dirty="0" err="1">
                <a:latin typeface="Calibri" panose="020F0502020204030204" pitchFamily="34" charset="0"/>
              </a:rPr>
              <a:t>deamon</a:t>
            </a:r>
            <a:r>
              <a:rPr lang="en-US" dirty="0">
                <a:latin typeface="Calibri" panose="020F0502020204030204" pitchFamily="34" charset="0"/>
              </a:rPr>
              <a:t> will automatically update the </a:t>
            </a:r>
            <a:r>
              <a:rPr lang="en-US" dirty="0" err="1">
                <a:latin typeface="Calibri" panose="020F0502020204030204" pitchFamily="34" charset="0"/>
              </a:rPr>
              <a:t>crontab</a:t>
            </a:r>
            <a:r>
              <a:rPr lang="en-US" dirty="0">
                <a:latin typeface="Calibri" panose="020F0502020204030204" pitchFamily="34" charset="0"/>
              </a:rPr>
              <a:t> files that it stores in memory, so the changes take effect immediately.  </a:t>
            </a:r>
            <a:endParaRPr lang="en-US" b="1" dirty="0">
              <a:latin typeface="Calibri" panose="020F0502020204030204" pitchFamily="34" charset="0"/>
            </a:endParaRPr>
          </a:p>
        </p:txBody>
      </p:sp>
    </p:spTree>
    <p:extLst>
      <p:ext uri="{BB962C8B-B14F-4D97-AF65-F5344CB8AC3E}">
        <p14:creationId xmlns:p14="http://schemas.microsoft.com/office/powerpoint/2010/main" val="63936207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Maintaining </a:t>
            </a:r>
            <a:r>
              <a:rPr lang="en-US" dirty="0" err="1" smtClean="0">
                <a:latin typeface="Calibri" pitchFamily="34" charset="0"/>
              </a:rPr>
              <a:t>Crontab</a:t>
            </a:r>
            <a:r>
              <a:rPr lang="en-US" dirty="0" smtClean="0">
                <a:latin typeface="Calibri" pitchFamily="34" charset="0"/>
              </a:rPr>
              <a:t> Files</a:t>
            </a:r>
          </a:p>
        </p:txBody>
      </p:sp>
      <p:sp>
        <p:nvSpPr>
          <p:cNvPr id="93187" name="Content Placeholder 2"/>
          <p:cNvSpPr>
            <a:spLocks noGrp="1"/>
          </p:cNvSpPr>
          <p:nvPr>
            <p:ph idx="4294967295"/>
          </p:nvPr>
        </p:nvSpPr>
        <p:spPr>
          <a:xfrm>
            <a:off x="457200" y="1395480"/>
            <a:ext cx="8229600" cy="4525963"/>
          </a:xfrm>
        </p:spPr>
        <p:txBody>
          <a:bodyPr/>
          <a:lstStyle/>
          <a:p>
            <a:r>
              <a:rPr lang="en-US" dirty="0" smtClean="0">
                <a:latin typeface="Calibri" panose="020F0502020204030204" pitchFamily="34" charset="0"/>
              </a:rPr>
              <a:t>The</a:t>
            </a:r>
            <a:r>
              <a:rPr lang="en-US" dirty="0" smtClean="0"/>
              <a:t> </a:t>
            </a:r>
            <a:r>
              <a:rPr lang="en-US" dirty="0" err="1">
                <a:latin typeface="Courier New" panose="02070309020205020404" pitchFamily="49" charset="0"/>
                <a:cs typeface="Courier New" panose="02070309020205020404" pitchFamily="49" charset="0"/>
              </a:rPr>
              <a:t>crontab</a:t>
            </a:r>
            <a:r>
              <a:rPr lang="en-US" dirty="0"/>
              <a:t> </a:t>
            </a:r>
            <a:r>
              <a:rPr lang="en-US" dirty="0">
                <a:latin typeface="Calibri" panose="020F0502020204030204" pitchFamily="34" charset="0"/>
              </a:rPr>
              <a:t>command </a:t>
            </a:r>
            <a:r>
              <a:rPr lang="en-US" dirty="0" smtClean="0">
                <a:latin typeface="Calibri" panose="020F0502020204030204" pitchFamily="34" charset="0"/>
              </a:rPr>
              <a:t>performs </a:t>
            </a:r>
            <a:r>
              <a:rPr lang="en-US" dirty="0">
                <a:latin typeface="Calibri" panose="020F0502020204030204" pitchFamily="34" charset="0"/>
              </a:rPr>
              <a:t>some basic error checking.  For example, if you specify an invalid time field, the </a:t>
            </a:r>
            <a:r>
              <a:rPr lang="en-US" dirty="0" err="1">
                <a:latin typeface="Calibri" panose="020F0502020204030204" pitchFamily="34" charset="0"/>
              </a:rPr>
              <a:t>crontab</a:t>
            </a:r>
            <a:r>
              <a:rPr lang="en-US" dirty="0">
                <a:latin typeface="Calibri" panose="020F0502020204030204" pitchFamily="34" charset="0"/>
              </a:rPr>
              <a:t> command will issue a warning and give you the opportunity to fix your error:</a:t>
            </a:r>
            <a:endParaRPr lang="en-US" b="1" dirty="0">
              <a:latin typeface="Calibri" panose="020F0502020204030204" pitchFamily="34" charset="0"/>
            </a:endParaRPr>
          </a:p>
        </p:txBody>
      </p:sp>
      <p:pic>
        <p:nvPicPr>
          <p:cNvPr id="614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1062" y="4048126"/>
            <a:ext cx="7381875" cy="1670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004579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Maintaining </a:t>
            </a:r>
            <a:r>
              <a:rPr lang="en-US" dirty="0" err="1" smtClean="0">
                <a:latin typeface="Calibri" pitchFamily="34" charset="0"/>
              </a:rPr>
              <a:t>Crontab</a:t>
            </a:r>
            <a:r>
              <a:rPr lang="en-US" dirty="0" smtClean="0">
                <a:latin typeface="Calibri" pitchFamily="34" charset="0"/>
              </a:rPr>
              <a:t> Files</a:t>
            </a:r>
          </a:p>
        </p:txBody>
      </p:sp>
      <p:sp>
        <p:nvSpPr>
          <p:cNvPr id="93187" name="Content Placeholder 2"/>
          <p:cNvSpPr>
            <a:spLocks noGrp="1"/>
          </p:cNvSpPr>
          <p:nvPr>
            <p:ph idx="4294967295"/>
          </p:nvPr>
        </p:nvSpPr>
        <p:spPr>
          <a:xfrm>
            <a:off x="457200" y="1395480"/>
            <a:ext cx="8229600" cy="4525963"/>
          </a:xfrm>
        </p:spPr>
        <p:txBody>
          <a:bodyPr/>
          <a:lstStyle/>
          <a:p>
            <a:r>
              <a:rPr lang="en-US" dirty="0">
                <a:latin typeface="Calibri" panose="020F0502020204030204" pitchFamily="34" charset="0"/>
              </a:rPr>
              <a:t>When prompted “Do you want to retry the same edit?”, you can answer “y” for yes and the </a:t>
            </a:r>
            <a:r>
              <a:rPr lang="en-US" dirty="0" err="1">
                <a:latin typeface="Calibri" panose="020F0502020204030204" pitchFamily="34" charset="0"/>
              </a:rPr>
              <a:t>crontab</a:t>
            </a:r>
            <a:r>
              <a:rPr lang="en-US" dirty="0">
                <a:latin typeface="Calibri" panose="020F0502020204030204" pitchFamily="34" charset="0"/>
              </a:rPr>
              <a:t> command will place you back in the editor so you can fix the error. </a:t>
            </a:r>
          </a:p>
          <a:p>
            <a:r>
              <a:rPr lang="en-US" dirty="0">
                <a:latin typeface="Calibri" panose="020F0502020204030204" pitchFamily="34" charset="0"/>
              </a:rPr>
              <a:t>If you answer “n” for no, then the</a:t>
            </a:r>
            <a:r>
              <a:rPr lang="en-US" dirty="0"/>
              <a:t> </a:t>
            </a:r>
            <a:r>
              <a:rPr lang="en-US" dirty="0" err="1">
                <a:latin typeface="Courier New" panose="02070309020205020404" pitchFamily="49" charset="0"/>
                <a:cs typeface="Courier New" panose="02070309020205020404" pitchFamily="49" charset="0"/>
              </a:rPr>
              <a:t>crontab</a:t>
            </a:r>
            <a:r>
              <a:rPr lang="en-US" dirty="0"/>
              <a:t> </a:t>
            </a:r>
            <a:r>
              <a:rPr lang="en-US" dirty="0">
                <a:latin typeface="Calibri" panose="020F0502020204030204" pitchFamily="34" charset="0"/>
              </a:rPr>
              <a:t>command will quit and discard all changes that you made.</a:t>
            </a:r>
          </a:p>
        </p:txBody>
      </p:sp>
    </p:spTree>
    <p:extLst>
      <p:ext uri="{BB962C8B-B14F-4D97-AF65-F5344CB8AC3E}">
        <p14:creationId xmlns:p14="http://schemas.microsoft.com/office/powerpoint/2010/main" val="186101335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Viewing </a:t>
            </a:r>
            <a:r>
              <a:rPr lang="en-US" dirty="0" err="1" smtClean="0">
                <a:latin typeface="Calibri" pitchFamily="34" charset="0"/>
              </a:rPr>
              <a:t>Crontab</a:t>
            </a:r>
            <a:r>
              <a:rPr lang="en-US" dirty="0" smtClean="0">
                <a:latin typeface="Calibri" pitchFamily="34" charset="0"/>
              </a:rPr>
              <a:t> Files</a:t>
            </a:r>
          </a:p>
        </p:txBody>
      </p:sp>
      <p:sp>
        <p:nvSpPr>
          <p:cNvPr id="93187" name="Content Placeholder 2"/>
          <p:cNvSpPr>
            <a:spLocks noGrp="1"/>
          </p:cNvSpPr>
          <p:nvPr>
            <p:ph idx="4294967295"/>
          </p:nvPr>
        </p:nvSpPr>
        <p:spPr>
          <a:xfrm>
            <a:off x="457200" y="1395480"/>
            <a:ext cx="8229600" cy="4525963"/>
          </a:xfrm>
        </p:spPr>
        <p:txBody>
          <a:bodyPr/>
          <a:lstStyle/>
          <a:p>
            <a:pPr marL="0" indent="0">
              <a:buNone/>
            </a:pPr>
            <a:r>
              <a:rPr lang="en-US" dirty="0">
                <a:latin typeface="Calibri" panose="020F0502020204030204" pitchFamily="34" charset="0"/>
              </a:rPr>
              <a:t>To view the current contents of your </a:t>
            </a:r>
            <a:r>
              <a:rPr lang="en-US" dirty="0" err="1">
                <a:latin typeface="Calibri" panose="020F0502020204030204" pitchFamily="34" charset="0"/>
              </a:rPr>
              <a:t>crontab</a:t>
            </a:r>
            <a:r>
              <a:rPr lang="en-US" dirty="0">
                <a:latin typeface="Calibri" panose="020F0502020204030204" pitchFamily="34" charset="0"/>
              </a:rPr>
              <a:t>, use the following command:</a:t>
            </a:r>
            <a:endParaRPr lang="en-US" b="1" dirty="0">
              <a:latin typeface="Calibri" panose="020F0502020204030204" pitchFamily="34" charset="0"/>
            </a:endParaRPr>
          </a:p>
          <a:p>
            <a:pPr marL="0" indent="0">
              <a:buNone/>
            </a:pPr>
            <a:r>
              <a:rPr lang="en-US" dirty="0"/>
              <a:t> </a:t>
            </a:r>
            <a:endParaRPr lang="en-US" b="1" dirty="0"/>
          </a:p>
          <a:p>
            <a:pPr marL="0" indent="0">
              <a:buNone/>
            </a:pPr>
            <a:r>
              <a:rPr lang="en-US" dirty="0" err="1">
                <a:latin typeface="Courier New" panose="02070309020205020404" pitchFamily="49" charset="0"/>
                <a:cs typeface="Courier New" panose="02070309020205020404" pitchFamily="49" charset="0"/>
              </a:rPr>
              <a:t>crontab</a:t>
            </a:r>
            <a:r>
              <a:rPr lang="en-US" dirty="0">
                <a:latin typeface="Courier New" panose="02070309020205020404" pitchFamily="49" charset="0"/>
                <a:cs typeface="Courier New" panose="02070309020205020404" pitchFamily="49" charset="0"/>
              </a:rPr>
              <a:t> –l</a:t>
            </a:r>
            <a:endParaRPr lang="en-US"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57024813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Removing </a:t>
            </a:r>
            <a:r>
              <a:rPr lang="en-US" dirty="0" err="1" smtClean="0">
                <a:latin typeface="Calibri" pitchFamily="34" charset="0"/>
              </a:rPr>
              <a:t>Crontab</a:t>
            </a:r>
            <a:r>
              <a:rPr lang="en-US" dirty="0" smtClean="0">
                <a:latin typeface="Calibri" pitchFamily="34" charset="0"/>
              </a:rPr>
              <a:t> Files</a:t>
            </a:r>
          </a:p>
        </p:txBody>
      </p:sp>
      <p:sp>
        <p:nvSpPr>
          <p:cNvPr id="93187" name="Content Placeholder 2"/>
          <p:cNvSpPr>
            <a:spLocks noGrp="1"/>
          </p:cNvSpPr>
          <p:nvPr>
            <p:ph idx="4294967295"/>
          </p:nvPr>
        </p:nvSpPr>
        <p:spPr>
          <a:xfrm>
            <a:off x="457200" y="1395480"/>
            <a:ext cx="8229600" cy="4525963"/>
          </a:xfrm>
        </p:spPr>
        <p:txBody>
          <a:bodyPr/>
          <a:lstStyle/>
          <a:p>
            <a:pPr marL="0" indent="0">
              <a:buNone/>
            </a:pPr>
            <a:r>
              <a:rPr lang="en-US" dirty="0">
                <a:latin typeface="Calibri" panose="020F0502020204030204" pitchFamily="34" charset="0"/>
              </a:rPr>
              <a:t>To remove all of your current </a:t>
            </a:r>
            <a:r>
              <a:rPr lang="en-US" dirty="0" err="1">
                <a:latin typeface="Calibri" panose="020F0502020204030204" pitchFamily="34" charset="0"/>
              </a:rPr>
              <a:t>crontab</a:t>
            </a:r>
            <a:r>
              <a:rPr lang="en-US" dirty="0">
                <a:latin typeface="Calibri" panose="020F0502020204030204" pitchFamily="34" charset="0"/>
              </a:rPr>
              <a:t> entries, use the following command:</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dirty="0" err="1">
                <a:latin typeface="Courier New" panose="02070309020205020404" pitchFamily="49" charset="0"/>
                <a:cs typeface="Courier New" panose="02070309020205020404" pitchFamily="49" charset="0"/>
              </a:rPr>
              <a:t>crontab</a:t>
            </a:r>
            <a:r>
              <a:rPr lang="en-US" dirty="0">
                <a:latin typeface="Courier New" panose="02070309020205020404" pitchFamily="49" charset="0"/>
                <a:cs typeface="Courier New" panose="02070309020205020404" pitchFamily="49" charset="0"/>
              </a:rPr>
              <a:t> –r</a:t>
            </a:r>
            <a:endParaRPr lang="en-US"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06625879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Examples of Scheduled Jobs</a:t>
            </a:r>
            <a:endParaRPr lang="en-US" dirty="0" smtClean="0">
              <a:latin typeface="Calibri" pitchFamily="34" charset="0"/>
            </a:endParaRPr>
          </a:p>
        </p:txBody>
      </p:sp>
      <p:sp>
        <p:nvSpPr>
          <p:cNvPr id="16387" name="Content Placeholder 6"/>
          <p:cNvSpPr>
            <a:spLocks noGrp="1"/>
          </p:cNvSpPr>
          <p:nvPr>
            <p:ph idx="4294967295"/>
          </p:nvPr>
        </p:nvSpPr>
        <p:spPr>
          <a:xfrm>
            <a:off x="457200" y="1443032"/>
            <a:ext cx="8229600" cy="4525963"/>
          </a:xfrm>
        </p:spPr>
        <p:txBody>
          <a:bodyPr/>
          <a:lstStyle/>
          <a:p>
            <a:pPr lvl="0"/>
            <a:r>
              <a:rPr lang="en-US" dirty="0">
                <a:latin typeface="Calibri" panose="020F0502020204030204" pitchFamily="34" charset="0"/>
              </a:rPr>
              <a:t>Generating thumbnails for website</a:t>
            </a:r>
            <a:endParaRPr lang="en-US" b="1" dirty="0">
              <a:latin typeface="Calibri" panose="020F0502020204030204" pitchFamily="34" charset="0"/>
            </a:endParaRPr>
          </a:p>
          <a:p>
            <a:pPr lvl="0"/>
            <a:r>
              <a:rPr lang="en-US" dirty="0">
                <a:latin typeface="Calibri" panose="020F0502020204030204" pitchFamily="34" charset="0"/>
              </a:rPr>
              <a:t>Computing intermediate data for processing</a:t>
            </a:r>
            <a:endParaRPr lang="en-US" b="1" dirty="0">
              <a:latin typeface="Calibri" panose="020F0502020204030204" pitchFamily="34" charset="0"/>
            </a:endParaRPr>
          </a:p>
          <a:p>
            <a:pPr lvl="0"/>
            <a:r>
              <a:rPr lang="en-US" dirty="0">
                <a:latin typeface="Calibri" panose="020F0502020204030204" pitchFamily="34" charset="0"/>
              </a:rPr>
              <a:t>Performing backups</a:t>
            </a:r>
            <a:endParaRPr lang="en-US" b="1" dirty="0">
              <a:latin typeface="Calibri" panose="020F0502020204030204" pitchFamily="34" charset="0"/>
            </a:endParaRPr>
          </a:p>
          <a:p>
            <a:pPr lvl="0"/>
            <a:r>
              <a:rPr lang="en-US" dirty="0">
                <a:latin typeface="Calibri" panose="020F0502020204030204" pitchFamily="34" charset="0"/>
              </a:rPr>
              <a:t>Synchronizing files</a:t>
            </a:r>
            <a:endParaRPr lang="en-US" b="1" dirty="0">
              <a:latin typeface="Calibri" panose="020F0502020204030204" pitchFamily="34" charset="0"/>
            </a:endParaRPr>
          </a:p>
          <a:p>
            <a:pPr lvl="0"/>
            <a:r>
              <a:rPr lang="en-US" dirty="0">
                <a:latin typeface="Calibri" panose="020F0502020204030204" pitchFamily="34" charset="0"/>
              </a:rPr>
              <a:t>Schedule </a:t>
            </a:r>
            <a:r>
              <a:rPr lang="en-US" dirty="0" smtClean="0">
                <a:latin typeface="Calibri" panose="020F0502020204030204" pitchFamily="34" charset="0"/>
              </a:rPr>
              <a:t>OS </a:t>
            </a:r>
            <a:r>
              <a:rPr lang="en-US" dirty="0">
                <a:latin typeface="Calibri" panose="020F0502020204030204" pitchFamily="34" charset="0"/>
              </a:rPr>
              <a:t>and application updates</a:t>
            </a:r>
            <a:endParaRPr lang="en-US" b="1" dirty="0">
              <a:latin typeface="Calibri" panose="020F0502020204030204" pitchFamily="34" charset="0"/>
            </a:endParaRPr>
          </a:p>
          <a:p>
            <a:pPr lvl="0"/>
            <a:r>
              <a:rPr lang="en-US" dirty="0">
                <a:latin typeface="Calibri" panose="020F0502020204030204" pitchFamily="34" charset="0"/>
              </a:rPr>
              <a:t>Sending newsletter emails</a:t>
            </a:r>
            <a:endParaRPr lang="en-US" b="1" dirty="0">
              <a:latin typeface="Calibri" panose="020F0502020204030204" pitchFamily="34" charset="0"/>
            </a:endParaRPr>
          </a:p>
          <a:p>
            <a:pPr lvl="0"/>
            <a:r>
              <a:rPr lang="en-US" dirty="0">
                <a:latin typeface="Calibri" panose="020F0502020204030204" pitchFamily="34" charset="0"/>
              </a:rPr>
              <a:t>Auto-check website for broken links</a:t>
            </a:r>
            <a:endParaRPr lang="en-US" b="1" dirty="0">
              <a:latin typeface="Calibri" panose="020F0502020204030204" pitchFamily="34" charset="0"/>
            </a:endParaRPr>
          </a:p>
          <a:p>
            <a:pPr lvl="0"/>
            <a:r>
              <a:rPr lang="en-US" dirty="0">
                <a:latin typeface="Calibri" panose="020F0502020204030204" pitchFamily="34" charset="0"/>
              </a:rPr>
              <a:t>Housekeeping </a:t>
            </a:r>
            <a:r>
              <a:rPr lang="en-US" dirty="0" smtClean="0">
                <a:latin typeface="Calibri" panose="020F0502020204030204" pitchFamily="34" charset="0"/>
              </a:rPr>
              <a:t>activities</a:t>
            </a:r>
            <a:endParaRPr lang="en-US" dirty="0">
              <a:latin typeface="Calibri" panose="020F0502020204030204" pitchFamily="34" charset="0"/>
            </a:endParaRPr>
          </a:p>
        </p:txBody>
      </p:sp>
    </p:spTree>
    <p:extLst>
      <p:ext uri="{BB962C8B-B14F-4D97-AF65-F5344CB8AC3E}">
        <p14:creationId xmlns:p14="http://schemas.microsoft.com/office/powerpoint/2010/main" val="174409184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Accessing Another User's </a:t>
            </a:r>
            <a:r>
              <a:rPr lang="en-US" dirty="0" err="1" smtClean="0">
                <a:latin typeface="Calibri" pitchFamily="34" charset="0"/>
              </a:rPr>
              <a:t>Crontab</a:t>
            </a:r>
            <a:endParaRPr lang="en-US" dirty="0" smtClean="0">
              <a:latin typeface="Calibri" pitchFamily="34" charset="0"/>
            </a:endParaRPr>
          </a:p>
        </p:txBody>
      </p:sp>
      <p:sp>
        <p:nvSpPr>
          <p:cNvPr id="93187" name="Content Placeholder 2"/>
          <p:cNvSpPr>
            <a:spLocks noGrp="1"/>
          </p:cNvSpPr>
          <p:nvPr>
            <p:ph idx="4294967295"/>
          </p:nvPr>
        </p:nvSpPr>
        <p:spPr>
          <a:xfrm>
            <a:off x="457200" y="1395480"/>
            <a:ext cx="8229600" cy="4525963"/>
          </a:xfrm>
        </p:spPr>
        <p:txBody>
          <a:bodyPr/>
          <a:lstStyle/>
          <a:p>
            <a:pPr marL="0" indent="0">
              <a:buNone/>
            </a:pPr>
            <a:r>
              <a:rPr lang="en-US" dirty="0">
                <a:latin typeface="Calibri" panose="020F0502020204030204" pitchFamily="34" charset="0"/>
              </a:rPr>
              <a:t>If are logged in as the root user, you can view or modify another user’s </a:t>
            </a:r>
            <a:r>
              <a:rPr lang="en-US" dirty="0" err="1">
                <a:latin typeface="Calibri" panose="020F0502020204030204" pitchFamily="34" charset="0"/>
              </a:rPr>
              <a:t>crontab</a:t>
            </a:r>
            <a:r>
              <a:rPr lang="en-US" dirty="0">
                <a:latin typeface="Calibri" panose="020F0502020204030204" pitchFamily="34" charset="0"/>
              </a:rPr>
              <a:t> file by </a:t>
            </a:r>
            <a:r>
              <a:rPr lang="en-US" dirty="0" err="1">
                <a:latin typeface="Calibri" panose="020F0502020204030204" pitchFamily="34" charset="0"/>
              </a:rPr>
              <a:t>specifing</a:t>
            </a:r>
            <a:r>
              <a:rPr lang="en-US" dirty="0">
                <a:latin typeface="Calibri" panose="020F0502020204030204" pitchFamily="34" charset="0"/>
              </a:rPr>
              <a:t> the user name with the –u option:</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dirty="0" err="1">
                <a:latin typeface="Courier New" panose="02070309020205020404" pitchFamily="49" charset="0"/>
                <a:cs typeface="Courier New" panose="02070309020205020404" pitchFamily="49" charset="0"/>
              </a:rPr>
              <a:t>crontab</a:t>
            </a:r>
            <a:r>
              <a:rPr lang="en-US" dirty="0">
                <a:latin typeface="Courier New" panose="02070309020205020404" pitchFamily="49" charset="0"/>
                <a:cs typeface="Courier New" panose="02070309020205020404" pitchFamily="49" charset="0"/>
              </a:rPr>
              <a:t> –u </a:t>
            </a:r>
            <a:r>
              <a:rPr lang="en-US" dirty="0" err="1">
                <a:latin typeface="Courier New" panose="02070309020205020404" pitchFamily="49" charset="0"/>
                <a:cs typeface="Courier New" panose="02070309020205020404" pitchFamily="49" charset="0"/>
              </a:rPr>
              <a:t>user_name</a:t>
            </a:r>
            <a:endParaRPr lang="en-US"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53763719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Accessing </a:t>
            </a:r>
            <a:r>
              <a:rPr lang="en-US" dirty="0" err="1" smtClean="0">
                <a:latin typeface="Calibri" pitchFamily="34" charset="0"/>
              </a:rPr>
              <a:t>Crontabs</a:t>
            </a:r>
            <a:endParaRPr lang="en-US" dirty="0" smtClean="0">
              <a:latin typeface="Calibri" pitchFamily="34" charset="0"/>
            </a:endParaRPr>
          </a:p>
        </p:txBody>
      </p:sp>
      <p:sp>
        <p:nvSpPr>
          <p:cNvPr id="93187" name="Content Placeholder 2"/>
          <p:cNvSpPr>
            <a:spLocks noGrp="1"/>
          </p:cNvSpPr>
          <p:nvPr>
            <p:ph idx="4294967295"/>
          </p:nvPr>
        </p:nvSpPr>
        <p:spPr>
          <a:xfrm>
            <a:off x="457200" y="1395480"/>
            <a:ext cx="8229600" cy="4525963"/>
          </a:xfrm>
        </p:spPr>
        <p:txBody>
          <a:bodyPr/>
          <a:lstStyle/>
          <a:p>
            <a:r>
              <a:rPr lang="en-US" dirty="0">
                <a:latin typeface="Calibri" panose="020F0502020204030204" pitchFamily="34" charset="0"/>
              </a:rPr>
              <a:t>The </a:t>
            </a:r>
            <a:r>
              <a:rPr lang="en-US" dirty="0" err="1" smtClean="0">
                <a:latin typeface="Calibri" panose="020F0502020204030204" pitchFamily="34" charset="0"/>
              </a:rPr>
              <a:t>crontab</a:t>
            </a:r>
            <a:r>
              <a:rPr lang="en-US" dirty="0" smtClean="0">
                <a:latin typeface="Calibri" panose="020F0502020204030204" pitchFamily="34" charset="0"/>
              </a:rPr>
              <a:t> </a:t>
            </a:r>
            <a:r>
              <a:rPr lang="en-US" dirty="0">
                <a:latin typeface="Calibri" panose="020F0502020204030204" pitchFamily="34" charset="0"/>
              </a:rPr>
              <a:t>files </a:t>
            </a:r>
            <a:r>
              <a:rPr lang="en-US" dirty="0" smtClean="0">
                <a:latin typeface="Calibri" panose="020F0502020204030204" pitchFamily="34" charset="0"/>
              </a:rPr>
              <a:t>are typically located in either </a:t>
            </a:r>
            <a:r>
              <a:rPr lang="en-US" dirty="0">
                <a:latin typeface="Calibri" panose="020F0502020204030204" pitchFamily="34" charset="0"/>
              </a:rPr>
              <a:t>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var</a:t>
            </a:r>
            <a:r>
              <a:rPr lang="en-US" dirty="0">
                <a:latin typeface="Courier New" panose="02070309020205020404" pitchFamily="49" charset="0"/>
                <a:cs typeface="Courier New" panose="02070309020205020404" pitchFamily="49" charset="0"/>
              </a:rPr>
              <a:t>/spool/</a:t>
            </a:r>
            <a:r>
              <a:rPr lang="en-US" dirty="0" err="1">
                <a:latin typeface="Courier New" panose="02070309020205020404" pitchFamily="49" charset="0"/>
                <a:cs typeface="Courier New" panose="02070309020205020404" pitchFamily="49" charset="0"/>
              </a:rPr>
              <a:t>cron</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directory or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var</a:t>
            </a:r>
            <a:r>
              <a:rPr lang="en-US" dirty="0">
                <a:latin typeface="Courier New" panose="02070309020205020404" pitchFamily="49" charset="0"/>
                <a:cs typeface="Courier New" panose="02070309020205020404" pitchFamily="49" charset="0"/>
              </a:rPr>
              <a:t>/spool/</a:t>
            </a:r>
            <a:r>
              <a:rPr lang="en-US" dirty="0" err="1">
                <a:latin typeface="Courier New" panose="02070309020205020404" pitchFamily="49" charset="0"/>
                <a:cs typeface="Courier New" panose="02070309020205020404" pitchFamily="49" charset="0"/>
              </a:rPr>
              <a:t>cron</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crontabs</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directory. </a:t>
            </a:r>
            <a:endParaRPr lang="en-US" dirty="0" smtClean="0">
              <a:latin typeface="Calibri" panose="020F0502020204030204" pitchFamily="34" charset="0"/>
            </a:endParaRPr>
          </a:p>
          <a:p>
            <a:r>
              <a:rPr lang="en-US" dirty="0" smtClean="0">
                <a:latin typeface="Calibri" panose="020F0502020204030204" pitchFamily="34" charset="0"/>
                <a:cs typeface="Courier New" panose="02070309020205020404" pitchFamily="49" charset="0"/>
              </a:rPr>
              <a:t>The </a:t>
            </a:r>
            <a:r>
              <a:rPr lang="en-US" dirty="0" err="1" smtClean="0">
                <a:latin typeface="Calibri" panose="020F0502020204030204" pitchFamily="34" charset="0"/>
                <a:cs typeface="Courier New" panose="02070309020205020404" pitchFamily="49" charset="0"/>
              </a:rPr>
              <a:t>crontab</a:t>
            </a:r>
            <a:r>
              <a:rPr lang="en-US" dirty="0" smtClean="0">
                <a:latin typeface="Calibri" panose="020F0502020204030204" pitchFamily="34" charset="0"/>
                <a:cs typeface="Courier New" panose="02070309020205020404" pitchFamily="49" charset="0"/>
              </a:rPr>
              <a:t> files should not be edited directly; the </a:t>
            </a:r>
            <a:r>
              <a:rPr lang="en-US" dirty="0" err="1" smtClean="0">
                <a:latin typeface="Courier New" panose="02070309020205020404" pitchFamily="49" charset="0"/>
                <a:cs typeface="Courier New" panose="02070309020205020404" pitchFamily="49" charset="0"/>
              </a:rPr>
              <a:t>crontab</a:t>
            </a:r>
            <a:r>
              <a:rPr lang="en-US" dirty="0" smtClean="0">
                <a:latin typeface="Calibri" panose="020F0502020204030204" pitchFamily="34" charset="0"/>
                <a:cs typeface="Courier New" panose="02070309020205020404" pitchFamily="49" charset="0"/>
              </a:rPr>
              <a:t> command should be used instead.</a:t>
            </a:r>
          </a:p>
          <a:p>
            <a:endParaRPr lang="en-US" dirty="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76394710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Maintaining System </a:t>
            </a:r>
            <a:r>
              <a:rPr lang="en-US" dirty="0" err="1" smtClean="0">
                <a:latin typeface="Calibri" pitchFamily="34" charset="0"/>
              </a:rPr>
              <a:t>Crontabs</a:t>
            </a:r>
            <a:endParaRPr lang="en-US" dirty="0" smtClean="0">
              <a:latin typeface="Calibri" pitchFamily="34" charset="0"/>
            </a:endParaRPr>
          </a:p>
        </p:txBody>
      </p:sp>
      <p:sp>
        <p:nvSpPr>
          <p:cNvPr id="93187" name="Content Placeholder 2"/>
          <p:cNvSpPr>
            <a:spLocks noGrp="1"/>
          </p:cNvSpPr>
          <p:nvPr>
            <p:ph idx="4294967295"/>
          </p:nvPr>
        </p:nvSpPr>
        <p:spPr>
          <a:xfrm>
            <a:off x="457200" y="1395480"/>
            <a:ext cx="8229600" cy="4525963"/>
          </a:xfrm>
        </p:spPr>
        <p:txBody>
          <a:bodyPr/>
          <a:lstStyle/>
          <a:p>
            <a:r>
              <a:rPr lang="en-US" dirty="0" smtClean="0">
                <a:latin typeface="Calibri" panose="020F0502020204030204" pitchFamily="34" charset="0"/>
                <a:cs typeface="Courier New" panose="02070309020205020404" pitchFamily="49" charset="0"/>
              </a:rPr>
              <a:t>The </a:t>
            </a:r>
            <a:r>
              <a:rPr lang="en-US" dirty="0" err="1" smtClean="0">
                <a:latin typeface="Courier New" panose="02070309020205020404" pitchFamily="49" charset="0"/>
                <a:cs typeface="Courier New" panose="02070309020205020404" pitchFamily="49" charset="0"/>
              </a:rPr>
              <a:t>crond</a:t>
            </a:r>
            <a:r>
              <a:rPr lang="en-US" dirty="0" smtClean="0">
                <a:latin typeface="Calibri" panose="020F0502020204030204" pitchFamily="34" charset="0"/>
                <a:cs typeface="Courier New" panose="02070309020205020404" pitchFamily="49" charset="0"/>
              </a:rPr>
              <a:t> daemon reads the system </a:t>
            </a:r>
            <a:r>
              <a:rPr lang="en-US" dirty="0" err="1" smtClean="0">
                <a:latin typeface="Calibri" panose="020F0502020204030204" pitchFamily="34" charset="0"/>
                <a:cs typeface="Courier New" panose="02070309020205020404" pitchFamily="49" charset="0"/>
              </a:rPr>
              <a:t>crontab</a:t>
            </a:r>
            <a:r>
              <a:rPr lang="en-US" dirty="0" smtClean="0">
                <a:latin typeface="Calibri" panose="020F0502020204030204" pitchFamily="34" charset="0"/>
                <a:cs typeface="Courier New" panose="02070309020205020404" pitchFamily="49" charset="0"/>
              </a:rPr>
              <a:t> from the </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crontab</a:t>
            </a:r>
            <a:r>
              <a:rPr lang="en-US" dirty="0" smtClean="0">
                <a:latin typeface="Courier New" panose="02070309020205020404" pitchFamily="49" charset="0"/>
                <a:cs typeface="Courier New" panose="02070309020205020404" pitchFamily="49" charset="0"/>
              </a:rPr>
              <a:t> </a:t>
            </a:r>
            <a:r>
              <a:rPr lang="en-US" dirty="0" smtClean="0">
                <a:latin typeface="Calibri" panose="020F0502020204030204" pitchFamily="34" charset="0"/>
                <a:cs typeface="Courier New" panose="02070309020205020404" pitchFamily="49" charset="0"/>
              </a:rPr>
              <a:t>file</a:t>
            </a:r>
          </a:p>
          <a:p>
            <a:r>
              <a:rPr lang="en-US" dirty="0" smtClean="0">
                <a:latin typeface="Calibri" panose="020F0502020204030204" pitchFamily="34" charset="0"/>
                <a:cs typeface="Courier New" panose="02070309020205020404" pitchFamily="49" charset="0"/>
              </a:rPr>
              <a:t>In the current release of Red Hat Enterprise Linux, the only entries in this file are comments which describe the fields</a:t>
            </a:r>
            <a:r>
              <a:rPr lang="en-US" dirty="0">
                <a:latin typeface="Calibri" panose="020F0502020204030204" pitchFamily="34" charset="0"/>
                <a:cs typeface="Courier New" panose="02070309020205020404" pitchFamily="49" charset="0"/>
              </a:rPr>
              <a:t> </a:t>
            </a:r>
            <a:r>
              <a:rPr lang="en-US" dirty="0" smtClean="0">
                <a:latin typeface="Calibri" panose="020F0502020204030204" pitchFamily="34" charset="0"/>
                <a:cs typeface="Courier New" panose="02070309020205020404" pitchFamily="49" charset="0"/>
              </a:rPr>
              <a:t>and set some important variables </a:t>
            </a:r>
          </a:p>
        </p:txBody>
      </p:sp>
    </p:spTree>
    <p:extLst>
      <p:ext uri="{BB962C8B-B14F-4D97-AF65-F5344CB8AC3E}">
        <p14:creationId xmlns:p14="http://schemas.microsoft.com/office/powerpoint/2010/main" val="363855519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Sample /</a:t>
            </a:r>
            <a:r>
              <a:rPr lang="en-US" dirty="0" err="1" smtClean="0">
                <a:latin typeface="Calibri" pitchFamily="34" charset="0"/>
              </a:rPr>
              <a:t>etc</a:t>
            </a:r>
            <a:r>
              <a:rPr lang="en-US" dirty="0" smtClean="0">
                <a:latin typeface="Calibri" pitchFamily="34" charset="0"/>
              </a:rPr>
              <a:t>/</a:t>
            </a:r>
            <a:r>
              <a:rPr lang="en-US" dirty="0" err="1" smtClean="0">
                <a:latin typeface="Calibri" pitchFamily="34" charset="0"/>
              </a:rPr>
              <a:t>crontab</a:t>
            </a:r>
            <a:endParaRPr lang="en-US" dirty="0" smtClean="0">
              <a:latin typeface="Calibri" pitchFamily="34" charset="0"/>
            </a:endParaRPr>
          </a:p>
        </p:txBody>
      </p:sp>
      <p:sp>
        <p:nvSpPr>
          <p:cNvPr id="93187" name="Content Placeholder 2"/>
          <p:cNvSpPr>
            <a:spLocks noGrp="1"/>
          </p:cNvSpPr>
          <p:nvPr>
            <p:ph idx="4294967295"/>
          </p:nvPr>
        </p:nvSpPr>
        <p:spPr>
          <a:xfrm>
            <a:off x="457200" y="1438275"/>
            <a:ext cx="8229600" cy="4525963"/>
          </a:xfrm>
        </p:spPr>
        <p:txBody>
          <a:bodyPr/>
          <a:lstStyle/>
          <a:p>
            <a:pPr marL="0" indent="0">
              <a:buNone/>
            </a:pPr>
            <a:endParaRPr lang="en-US" dirty="0" smtClean="0">
              <a:latin typeface="Calibri" panose="020F0502020204030204" pitchFamily="34" charset="0"/>
              <a:cs typeface="Courier New" panose="02070309020205020404" pitchFamily="49" charset="0"/>
            </a:endParaRPr>
          </a:p>
        </p:txBody>
      </p:sp>
      <p:pic>
        <p:nvPicPr>
          <p:cNvPr id="1027"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300" y="1438275"/>
            <a:ext cx="7723288"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561462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Maintaining System </a:t>
            </a:r>
            <a:r>
              <a:rPr lang="en-US" dirty="0" err="1" smtClean="0">
                <a:latin typeface="Calibri" pitchFamily="34" charset="0"/>
              </a:rPr>
              <a:t>Crontabs</a:t>
            </a:r>
            <a:endParaRPr lang="en-US" dirty="0" smtClean="0">
              <a:latin typeface="Calibri" pitchFamily="34" charset="0"/>
            </a:endParaRPr>
          </a:p>
        </p:txBody>
      </p:sp>
      <p:sp>
        <p:nvSpPr>
          <p:cNvPr id="93187" name="Content Placeholder 2"/>
          <p:cNvSpPr>
            <a:spLocks noGrp="1"/>
          </p:cNvSpPr>
          <p:nvPr>
            <p:ph idx="4294967295"/>
          </p:nvPr>
        </p:nvSpPr>
        <p:spPr>
          <a:xfrm>
            <a:off x="457200" y="1395480"/>
            <a:ext cx="8229600" cy="4525963"/>
          </a:xfrm>
        </p:spPr>
        <p:txBody>
          <a:bodyPr/>
          <a:lstStyle/>
          <a:p>
            <a:pPr marL="0" indent="0">
              <a:buNone/>
            </a:pPr>
            <a:r>
              <a:rPr lang="en-US" dirty="0" smtClean="0">
                <a:latin typeface="Calibri" panose="020F0502020204030204" pitchFamily="34" charset="0"/>
                <a:cs typeface="Courier New" panose="02070309020205020404" pitchFamily="49" charset="0"/>
              </a:rPr>
              <a:t>In previous releases of Red Hat Enterprise Linux,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crontab</a:t>
            </a:r>
            <a:r>
              <a:rPr lang="en-US" dirty="0">
                <a:latin typeface="Courier New" panose="02070309020205020404" pitchFamily="49" charset="0"/>
                <a:cs typeface="Courier New" panose="02070309020205020404" pitchFamily="49" charset="0"/>
              </a:rPr>
              <a:t> </a:t>
            </a:r>
            <a:r>
              <a:rPr lang="en-US" dirty="0" smtClean="0">
                <a:latin typeface="Calibri" panose="020F0502020204030204" pitchFamily="34" charset="0"/>
                <a:cs typeface="Courier New" panose="02070309020205020404" pitchFamily="49" charset="0"/>
              </a:rPr>
              <a:t>file contained entries to have the </a:t>
            </a:r>
            <a:r>
              <a:rPr lang="en-US" dirty="0" err="1" smtClean="0">
                <a:latin typeface="Courier New" panose="02070309020205020404" pitchFamily="49" charset="0"/>
                <a:cs typeface="Courier New" panose="02070309020205020404" pitchFamily="49" charset="0"/>
              </a:rPr>
              <a:t>crond</a:t>
            </a:r>
            <a:r>
              <a:rPr lang="en-US" dirty="0" smtClean="0">
                <a:latin typeface="Calibri" panose="020F0502020204030204" pitchFamily="34" charset="0"/>
                <a:cs typeface="Courier New" panose="02070309020205020404" pitchFamily="49" charset="0"/>
              </a:rPr>
              <a:t> daemon process entries to execute commands found in the following directories:</a:t>
            </a:r>
          </a:p>
          <a:p>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cron.hourly</a:t>
            </a:r>
            <a:endParaRPr lang="en-US" dirty="0" smtClean="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cron.daily</a:t>
            </a:r>
            <a:endParaRPr lang="en-US" dirty="0" smtClean="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cron.weekly</a:t>
            </a:r>
            <a:endParaRPr lang="en-US" dirty="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2715465034"/>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Maintaining System </a:t>
            </a:r>
            <a:r>
              <a:rPr lang="en-US" dirty="0" err="1" smtClean="0">
                <a:latin typeface="Calibri" pitchFamily="34" charset="0"/>
              </a:rPr>
              <a:t>Crontabs</a:t>
            </a:r>
            <a:endParaRPr lang="en-US" dirty="0" smtClean="0">
              <a:latin typeface="Calibri" pitchFamily="34" charset="0"/>
            </a:endParaRPr>
          </a:p>
        </p:txBody>
      </p:sp>
      <p:sp>
        <p:nvSpPr>
          <p:cNvPr id="93187" name="Content Placeholder 2"/>
          <p:cNvSpPr>
            <a:spLocks noGrp="1"/>
          </p:cNvSpPr>
          <p:nvPr>
            <p:ph idx="4294967295"/>
          </p:nvPr>
        </p:nvSpPr>
        <p:spPr>
          <a:xfrm>
            <a:off x="457200" y="1395480"/>
            <a:ext cx="8229600" cy="4525963"/>
          </a:xfrm>
        </p:spPr>
        <p:txBody>
          <a:bodyPr/>
          <a:lstStyle/>
          <a:p>
            <a:r>
              <a:rPr lang="en-US" dirty="0" smtClean="0">
                <a:latin typeface="Calibri" panose="020F0502020204030204" pitchFamily="34" charset="0"/>
                <a:cs typeface="Courier New" panose="02070309020205020404" pitchFamily="49" charset="0"/>
              </a:rPr>
              <a:t>The commands and executables that are processed on a hourly, daily, or weekly basis are now managed by a separate service called </a:t>
            </a:r>
            <a:r>
              <a:rPr lang="en-US" dirty="0" err="1" smtClean="0">
                <a:latin typeface="Courier New" panose="02070309020205020404" pitchFamily="49" charset="0"/>
                <a:cs typeface="Courier New" panose="02070309020205020404" pitchFamily="49" charset="0"/>
              </a:rPr>
              <a:t>anacron</a:t>
            </a:r>
            <a:r>
              <a:rPr lang="en-US" dirty="0" smtClean="0">
                <a:latin typeface="Calibri" panose="020F0502020204030204" pitchFamily="34" charset="0"/>
                <a:cs typeface="Courier New" panose="02070309020205020404" pitchFamily="49" charset="0"/>
              </a:rPr>
              <a:t>.</a:t>
            </a:r>
          </a:p>
          <a:p>
            <a:r>
              <a:rPr lang="en-US" dirty="0" smtClean="0">
                <a:latin typeface="Calibri" panose="020F0502020204030204" pitchFamily="34" charset="0"/>
                <a:cs typeface="Courier New" panose="02070309020205020404" pitchFamily="49" charset="0"/>
              </a:rPr>
              <a:t>The </a:t>
            </a:r>
            <a:r>
              <a:rPr lang="en-US" dirty="0" err="1" smtClean="0">
                <a:latin typeface="Courier New" panose="02070309020205020404" pitchFamily="49" charset="0"/>
                <a:cs typeface="Courier New" panose="02070309020205020404" pitchFamily="49" charset="0"/>
              </a:rPr>
              <a:t>anacron</a:t>
            </a:r>
            <a:r>
              <a:rPr lang="en-US" dirty="0" smtClean="0">
                <a:latin typeface="Calibri" panose="020F0502020204030204" pitchFamily="34" charset="0"/>
                <a:cs typeface="Courier New" panose="02070309020205020404" pitchFamily="49" charset="0"/>
              </a:rPr>
              <a:t> service is discussed in another part of this Unit.</a:t>
            </a:r>
            <a:endParaRPr lang="en-US" dirty="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99887582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directory</a:t>
            </a:r>
            <a:endParaRPr lang="en-US" dirty="0" smtClean="0">
              <a:latin typeface="Calibri" pitchFamily="34" charset="0"/>
            </a:endParaRPr>
          </a:p>
        </p:txBody>
      </p:sp>
      <p:sp>
        <p:nvSpPr>
          <p:cNvPr id="93187" name="Content Placeholder 2"/>
          <p:cNvSpPr>
            <a:spLocks noGrp="1"/>
          </p:cNvSpPr>
          <p:nvPr>
            <p:ph idx="4294967295"/>
          </p:nvPr>
        </p:nvSpPr>
        <p:spPr>
          <a:xfrm>
            <a:off x="457200" y="1395480"/>
            <a:ext cx="8229600" cy="4525963"/>
          </a:xfrm>
        </p:spPr>
        <p:txBody>
          <a:bodyPr/>
          <a:lstStyle/>
          <a:p>
            <a:r>
              <a:rPr lang="en-US" dirty="0">
                <a:latin typeface="Calibri" panose="020F0502020204030204" pitchFamily="34" charset="0"/>
              </a:rPr>
              <a:t>The </a:t>
            </a:r>
            <a:r>
              <a:rPr lang="en-US" dirty="0" err="1">
                <a:latin typeface="Courier New" panose="02070309020205020404" pitchFamily="49" charset="0"/>
                <a:cs typeface="Courier New" panose="02070309020205020404" pitchFamily="49" charset="0"/>
              </a:rPr>
              <a:t>crond</a:t>
            </a:r>
            <a:r>
              <a:rPr lang="en-US" dirty="0">
                <a:latin typeface="Calibri" panose="020F0502020204030204" pitchFamily="34" charset="0"/>
              </a:rPr>
              <a:t> daemon also reads the files in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directory.  </a:t>
            </a:r>
            <a:endParaRPr lang="en-US" dirty="0" smtClean="0">
              <a:latin typeface="Calibri" panose="020F0502020204030204" pitchFamily="34" charset="0"/>
            </a:endParaRPr>
          </a:p>
          <a:p>
            <a:r>
              <a:rPr lang="en-US" dirty="0" smtClean="0">
                <a:latin typeface="Calibri" panose="020F0502020204030204" pitchFamily="34" charset="0"/>
              </a:rPr>
              <a:t>This </a:t>
            </a:r>
            <a:r>
              <a:rPr lang="en-US" dirty="0">
                <a:latin typeface="Calibri" panose="020F0502020204030204" pitchFamily="34" charset="0"/>
              </a:rPr>
              <a:t>location is used by various packages to exercise finer control on scheduling system tasks.  </a:t>
            </a:r>
            <a:endParaRPr lang="en-US" dirty="0" smtClean="0">
              <a:latin typeface="Calibri" panose="020F0502020204030204" pitchFamily="34" charset="0"/>
            </a:endParaRPr>
          </a:p>
          <a:p>
            <a:r>
              <a:rPr lang="en-US" dirty="0" smtClean="0">
                <a:latin typeface="Calibri" panose="020F0502020204030204" pitchFamily="34" charset="0"/>
              </a:rPr>
              <a:t>A </a:t>
            </a:r>
            <a:r>
              <a:rPr lang="en-US" dirty="0">
                <a:latin typeface="Calibri" panose="020F0502020204030204" pitchFamily="34" charset="0"/>
              </a:rPr>
              <a:t>software application </a:t>
            </a:r>
            <a:r>
              <a:rPr lang="en-US" dirty="0" smtClean="0">
                <a:latin typeface="Calibri" panose="020F0502020204030204" pitchFamily="34" charset="0"/>
              </a:rPr>
              <a:t>will create </a:t>
            </a:r>
            <a:r>
              <a:rPr lang="en-US" dirty="0">
                <a:latin typeface="Calibri" panose="020F0502020204030204" pitchFamily="34" charset="0"/>
              </a:rPr>
              <a:t>a </a:t>
            </a:r>
            <a:r>
              <a:rPr lang="en-US" dirty="0" err="1">
                <a:latin typeface="Calibri" panose="020F0502020204030204" pitchFamily="34" charset="0"/>
              </a:rPr>
              <a:t>crontab</a:t>
            </a:r>
            <a:r>
              <a:rPr lang="en-US" dirty="0">
                <a:latin typeface="Calibri" panose="020F0502020204030204" pitchFamily="34" charset="0"/>
              </a:rPr>
              <a:t> file </a:t>
            </a:r>
            <a:r>
              <a:rPr lang="en-US" dirty="0" smtClean="0">
                <a:latin typeface="Calibri" panose="020F0502020204030204" pitchFamily="34" charset="0"/>
              </a:rPr>
              <a:t>in </a:t>
            </a:r>
            <a:r>
              <a:rPr lang="en-US" dirty="0">
                <a:latin typeface="Calibri" panose="020F0502020204030204" pitchFamily="34" charset="0"/>
              </a:rPr>
              <a:t>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directory during installation </a:t>
            </a:r>
            <a:r>
              <a:rPr lang="en-US" dirty="0" smtClean="0">
                <a:latin typeface="Calibri" panose="020F0502020204030204" pitchFamily="34" charset="0"/>
              </a:rPr>
              <a:t>and remove it </a:t>
            </a:r>
            <a:r>
              <a:rPr lang="en-US" dirty="0">
                <a:latin typeface="Calibri" panose="020F0502020204030204" pitchFamily="34" charset="0"/>
              </a:rPr>
              <a:t>when the package is uninstalled from the </a:t>
            </a:r>
            <a:r>
              <a:rPr lang="en-US" dirty="0" smtClean="0">
                <a:latin typeface="Calibri" panose="020F0502020204030204" pitchFamily="34" charset="0"/>
              </a:rPr>
              <a:t>system.</a:t>
            </a:r>
            <a:endParaRPr lang="en-US" b="1" dirty="0">
              <a:latin typeface="Calibri" panose="020F0502020204030204" pitchFamily="34" charset="0"/>
            </a:endParaRPr>
          </a:p>
          <a:p>
            <a:pPr marL="0" indent="0">
              <a:buNone/>
            </a:pP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73111021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directory</a:t>
            </a:r>
            <a:endParaRPr lang="en-US" dirty="0" smtClean="0">
              <a:latin typeface="Calibri" pitchFamily="34" charset="0"/>
            </a:endParaRPr>
          </a:p>
        </p:txBody>
      </p:sp>
      <p:sp>
        <p:nvSpPr>
          <p:cNvPr id="93187" name="Content Placeholder 2"/>
          <p:cNvSpPr>
            <a:spLocks noGrp="1"/>
          </p:cNvSpPr>
          <p:nvPr>
            <p:ph idx="4294967295"/>
          </p:nvPr>
        </p:nvSpPr>
        <p:spPr>
          <a:xfrm>
            <a:off x="457200" y="1395480"/>
            <a:ext cx="8229600" cy="4525963"/>
          </a:xfrm>
        </p:spPr>
        <p:txBody>
          <a:bodyPr/>
          <a:lstStyle/>
          <a:p>
            <a:pPr marL="0" indent="0">
              <a:buNone/>
            </a:pPr>
            <a:r>
              <a:rPr lang="en-US" dirty="0">
                <a:latin typeface="Calibri" panose="020F0502020204030204" pitchFamily="34" charset="0"/>
                <a:cs typeface="Courier New" panose="02070309020205020404" pitchFamily="49" charset="0"/>
              </a:rPr>
              <a:t>For example, on a Red Hat Enterprise Linux system, the /</a:t>
            </a:r>
            <a:r>
              <a:rPr lang="en-US" dirty="0" err="1">
                <a:latin typeface="Calibri" panose="020F0502020204030204" pitchFamily="34" charset="0"/>
                <a:cs typeface="Courier New" panose="02070309020205020404" pitchFamily="49" charset="0"/>
              </a:rPr>
              <a:t>etc</a:t>
            </a:r>
            <a:r>
              <a:rPr lang="en-US" dirty="0">
                <a:latin typeface="Calibri" panose="020F0502020204030204" pitchFamily="34" charset="0"/>
                <a:cs typeface="Courier New" panose="02070309020205020404" pitchFamily="49" charset="0"/>
              </a:rPr>
              <a:t>/</a:t>
            </a:r>
            <a:r>
              <a:rPr lang="en-US" dirty="0" err="1">
                <a:latin typeface="Calibri" panose="020F0502020204030204" pitchFamily="34" charset="0"/>
                <a:cs typeface="Courier New" panose="02070309020205020404" pitchFamily="49" charset="0"/>
              </a:rPr>
              <a:t>cron.d</a:t>
            </a:r>
            <a:r>
              <a:rPr lang="en-US" dirty="0">
                <a:latin typeface="Calibri" panose="020F0502020204030204" pitchFamily="34" charset="0"/>
                <a:cs typeface="Courier New" panose="02070309020205020404" pitchFamily="49" charset="0"/>
              </a:rPr>
              <a:t> directory may contain files as shown in the following graphic:</a:t>
            </a:r>
            <a:endParaRPr lang="en-US" dirty="0" smtClean="0">
              <a:latin typeface="Calibri" panose="020F0502020204030204" pitchFamily="34" charset="0"/>
              <a:cs typeface="Courier New" panose="02070309020205020404" pitchFamily="49" charset="0"/>
            </a:endParaRPr>
          </a:p>
        </p:txBody>
      </p:sp>
      <p:pic>
        <p:nvPicPr>
          <p:cNvPr id="2050"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988" y="3005138"/>
            <a:ext cx="8099930"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233288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directory</a:t>
            </a:r>
            <a:endParaRPr lang="en-US" dirty="0" smtClean="0">
              <a:latin typeface="Calibri" pitchFamily="34" charset="0"/>
            </a:endParaRPr>
          </a:p>
        </p:txBody>
      </p:sp>
      <p:sp>
        <p:nvSpPr>
          <p:cNvPr id="93187" name="Content Placeholder 2"/>
          <p:cNvSpPr>
            <a:spLocks noGrp="1"/>
          </p:cNvSpPr>
          <p:nvPr>
            <p:ph idx="4294967295"/>
          </p:nvPr>
        </p:nvSpPr>
        <p:spPr>
          <a:xfrm>
            <a:off x="457200" y="1395480"/>
            <a:ext cx="8229600" cy="4525963"/>
          </a:xfrm>
        </p:spPr>
        <p:txBody>
          <a:bodyPr/>
          <a:lstStyle/>
          <a:p>
            <a:r>
              <a:rPr lang="en-US" dirty="0">
                <a:latin typeface="Calibri" panose="020F0502020204030204" pitchFamily="34" charset="0"/>
                <a:cs typeface="Courier New" panose="02070309020205020404" pitchFamily="49" charset="0"/>
              </a:rPr>
              <a:t>Don’t be surprised if your system has different files in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cs typeface="Courier New" panose="02070309020205020404" pitchFamily="49" charset="0"/>
              </a:rPr>
              <a:t>directory than the example that has been provided. </a:t>
            </a:r>
            <a:endParaRPr lang="en-US" dirty="0" smtClean="0">
              <a:latin typeface="Calibri" panose="020F0502020204030204" pitchFamily="34" charset="0"/>
              <a:cs typeface="Courier New" panose="02070309020205020404" pitchFamily="49" charset="0"/>
            </a:endParaRPr>
          </a:p>
          <a:p>
            <a:r>
              <a:rPr lang="en-US" dirty="0" smtClean="0">
                <a:latin typeface="Calibri" panose="020F0502020204030204" pitchFamily="34" charset="0"/>
                <a:cs typeface="Courier New" panose="02070309020205020404" pitchFamily="49" charset="0"/>
              </a:rPr>
              <a:t>As </a:t>
            </a:r>
            <a:r>
              <a:rPr lang="en-US" dirty="0">
                <a:latin typeface="Calibri" panose="020F0502020204030204" pitchFamily="34" charset="0"/>
                <a:cs typeface="Courier New" panose="02070309020205020404" pitchFamily="49" charset="0"/>
              </a:rPr>
              <a:t>different software is installed (or removed) from the system, the contents of this directory may change.</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310475852"/>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The </a:t>
            </a:r>
            <a:r>
              <a:rPr lang="en-US" dirty="0" err="1" smtClean="0">
                <a:latin typeface="Courier New" panose="02070309020205020404" pitchFamily="49" charset="0"/>
                <a:cs typeface="Courier New" panose="02070309020205020404" pitchFamily="49" charset="0"/>
              </a:rPr>
              <a:t>crond</a:t>
            </a:r>
            <a:r>
              <a:rPr lang="en-US" dirty="0" smtClean="0">
                <a:latin typeface="Courier New" panose="02070309020205020404" pitchFamily="49" charset="0"/>
                <a:cs typeface="Courier New" panose="02070309020205020404" pitchFamily="49" charset="0"/>
              </a:rPr>
              <a:t> </a:t>
            </a:r>
            <a:r>
              <a:rPr lang="en-US" dirty="0" smtClean="0">
                <a:latin typeface="Calibri" panose="020F0502020204030204" pitchFamily="34" charset="0"/>
              </a:rPr>
              <a:t>daemon</a:t>
            </a:r>
          </a:p>
        </p:txBody>
      </p:sp>
      <p:sp>
        <p:nvSpPr>
          <p:cNvPr id="93187" name="Content Placeholder 2"/>
          <p:cNvSpPr>
            <a:spLocks noGrp="1"/>
          </p:cNvSpPr>
          <p:nvPr>
            <p:ph idx="4294967295"/>
          </p:nvPr>
        </p:nvSpPr>
        <p:spPr>
          <a:xfrm>
            <a:off x="457200" y="1395480"/>
            <a:ext cx="8229600" cy="4525963"/>
          </a:xfrm>
        </p:spPr>
        <p:txBody>
          <a:bodyPr/>
          <a:lstStyle/>
          <a:p>
            <a:r>
              <a:rPr lang="en-US" dirty="0">
                <a:latin typeface="Calibri" panose="020F0502020204030204" pitchFamily="34" charset="0"/>
                <a:cs typeface="Courier New" panose="02070309020205020404" pitchFamily="49" charset="0"/>
              </a:rPr>
              <a:t>The </a:t>
            </a:r>
            <a:r>
              <a:rPr lang="en-US" dirty="0" err="1">
                <a:latin typeface="Courier New" panose="02070309020205020404" pitchFamily="49" charset="0"/>
                <a:cs typeface="Courier New" panose="02070309020205020404" pitchFamily="49" charset="0"/>
              </a:rPr>
              <a:t>crond</a:t>
            </a:r>
            <a:r>
              <a:rPr lang="en-US" dirty="0">
                <a:latin typeface="Calibri" panose="020F0502020204030204" pitchFamily="34" charset="0"/>
                <a:cs typeface="Courier New" panose="02070309020205020404" pitchFamily="49" charset="0"/>
              </a:rPr>
              <a:t> daemon </a:t>
            </a:r>
            <a:r>
              <a:rPr lang="en-US" dirty="0" smtClean="0">
                <a:latin typeface="Calibri" panose="020F0502020204030204" pitchFamily="34" charset="0"/>
                <a:cs typeface="Courier New" panose="02070309020205020404" pitchFamily="49" charset="0"/>
              </a:rPr>
              <a:t>"wakes up" </a:t>
            </a:r>
            <a:r>
              <a:rPr lang="en-US" dirty="0">
                <a:latin typeface="Calibri" panose="020F0502020204030204" pitchFamily="34" charset="0"/>
                <a:cs typeface="Courier New" panose="02070309020205020404" pitchFamily="49" charset="0"/>
              </a:rPr>
              <a:t>every minute, </a:t>
            </a:r>
            <a:r>
              <a:rPr lang="en-US" dirty="0" smtClean="0">
                <a:latin typeface="Calibri" panose="020F0502020204030204" pitchFamily="34" charset="0"/>
                <a:cs typeface="Courier New" panose="02070309020205020404" pitchFamily="49" charset="0"/>
              </a:rPr>
              <a:t>and </a:t>
            </a:r>
            <a:r>
              <a:rPr lang="en-US" dirty="0">
                <a:latin typeface="Calibri" panose="020F0502020204030204" pitchFamily="34" charset="0"/>
                <a:cs typeface="Courier New" panose="02070309020205020404" pitchFamily="49" charset="0"/>
              </a:rPr>
              <a:t>determines if there is a particular command or script is to be executed currently</a:t>
            </a:r>
            <a:r>
              <a:rPr lang="en-US" dirty="0" smtClean="0">
                <a:latin typeface="Calibri" panose="020F0502020204030204" pitchFamily="34" charset="0"/>
                <a:cs typeface="Courier New" panose="02070309020205020404" pitchFamily="49" charset="0"/>
              </a:rPr>
              <a:t>.</a:t>
            </a:r>
          </a:p>
          <a:p>
            <a:r>
              <a:rPr lang="en-US" dirty="0" smtClean="0">
                <a:latin typeface="Calibri" panose="020F0502020204030204" pitchFamily="34" charset="0"/>
                <a:cs typeface="Courier New" panose="02070309020205020404" pitchFamily="49" charset="0"/>
              </a:rPr>
              <a:t>If </a:t>
            </a:r>
            <a:r>
              <a:rPr lang="en-US" dirty="0">
                <a:latin typeface="Calibri" panose="020F0502020204030204" pitchFamily="34" charset="0"/>
                <a:cs typeface="Courier New" panose="02070309020205020404" pitchFamily="49" charset="0"/>
              </a:rPr>
              <a:t>such a command is found, the </a:t>
            </a:r>
            <a:r>
              <a:rPr lang="en-US" dirty="0" err="1">
                <a:latin typeface="Courier New" panose="02070309020205020404" pitchFamily="49" charset="0"/>
                <a:cs typeface="Courier New" panose="02070309020205020404" pitchFamily="49" charset="0"/>
              </a:rPr>
              <a:t>crond</a:t>
            </a:r>
            <a:r>
              <a:rPr lang="en-US" dirty="0">
                <a:latin typeface="Calibri" panose="020F0502020204030204" pitchFamily="34" charset="0"/>
                <a:cs typeface="Courier New" panose="02070309020205020404" pitchFamily="49" charset="0"/>
              </a:rPr>
              <a:t> daemon launches that process.  </a:t>
            </a:r>
            <a:endParaRPr lang="en-US" dirty="0" smtClean="0">
              <a:latin typeface="Calibri" panose="020F0502020204030204" pitchFamily="34" charset="0"/>
              <a:cs typeface="Courier New" panose="02070309020205020404" pitchFamily="49" charset="0"/>
            </a:endParaRPr>
          </a:p>
          <a:p>
            <a:r>
              <a:rPr lang="en-US" dirty="0" smtClean="0">
                <a:latin typeface="Calibri" panose="020F0502020204030204" pitchFamily="34" charset="0"/>
                <a:cs typeface="Courier New" panose="02070309020205020404" pitchFamily="49" charset="0"/>
              </a:rPr>
              <a:t>There </a:t>
            </a:r>
            <a:r>
              <a:rPr lang="en-US" dirty="0">
                <a:latin typeface="Calibri" panose="020F0502020204030204" pitchFamily="34" charset="0"/>
                <a:cs typeface="Courier New" panose="02070309020205020404" pitchFamily="49" charset="0"/>
              </a:rPr>
              <a:t>is no need to restart the </a:t>
            </a:r>
            <a:r>
              <a:rPr lang="en-US" dirty="0" err="1">
                <a:latin typeface="Courier New" panose="02070309020205020404" pitchFamily="49" charset="0"/>
                <a:cs typeface="Courier New" panose="02070309020205020404" pitchFamily="49" charset="0"/>
              </a:rPr>
              <a:t>crond</a:t>
            </a:r>
            <a:r>
              <a:rPr lang="en-US" dirty="0">
                <a:latin typeface="Calibri" panose="020F0502020204030204" pitchFamily="34" charset="0"/>
                <a:cs typeface="Courier New" panose="02070309020205020404" pitchFamily="49" charset="0"/>
              </a:rPr>
              <a:t> daemon if any of the </a:t>
            </a:r>
            <a:r>
              <a:rPr lang="en-US" dirty="0" err="1">
                <a:latin typeface="Calibri" panose="020F0502020204030204" pitchFamily="34" charset="0"/>
                <a:cs typeface="Courier New" panose="02070309020205020404" pitchFamily="49" charset="0"/>
              </a:rPr>
              <a:t>crontabs</a:t>
            </a:r>
            <a:r>
              <a:rPr lang="en-US" dirty="0">
                <a:latin typeface="Calibri" panose="020F0502020204030204" pitchFamily="34" charset="0"/>
                <a:cs typeface="Courier New" panose="02070309020205020404" pitchFamily="49" charset="0"/>
              </a:rPr>
              <a:t> have been updated, as long as the </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command is used to edit the </a:t>
            </a:r>
            <a:r>
              <a:rPr lang="en-US" dirty="0" err="1">
                <a:latin typeface="Calibri" panose="020F0502020204030204" pitchFamily="34" charset="0"/>
                <a:cs typeface="Courier New" panose="02070309020205020404" pitchFamily="49" charset="0"/>
              </a:rPr>
              <a:t>crontabs</a:t>
            </a:r>
            <a:r>
              <a:rPr lang="en-US" dirty="0">
                <a:latin typeface="Calibri" panose="020F0502020204030204" pitchFamily="34" charset="0"/>
                <a:cs typeface="Courier New" panose="02070309020205020404" pitchFamily="49" charset="0"/>
              </a:rPr>
              <a:t>.</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91865289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a:t>Understanding </a:t>
            </a:r>
            <a:r>
              <a:rPr lang="en-US" dirty="0" err="1"/>
              <a:t>Cron</a:t>
            </a:r>
            <a:endParaRPr lang="en-US" dirty="0" smtClean="0"/>
          </a:p>
        </p:txBody>
      </p:sp>
      <p:sp>
        <p:nvSpPr>
          <p:cNvPr id="17411" name="Content Placeholder 2"/>
          <p:cNvSpPr>
            <a:spLocks noGrp="1"/>
          </p:cNvSpPr>
          <p:nvPr>
            <p:ph idx="4294967295"/>
          </p:nvPr>
        </p:nvSpPr>
        <p:spPr/>
        <p:txBody>
          <a:bodyPr/>
          <a:lstStyle/>
          <a:p>
            <a:r>
              <a:rPr lang="en-US" dirty="0">
                <a:latin typeface="Calibri" panose="020F0502020204030204" pitchFamily="34" charset="0"/>
              </a:rPr>
              <a:t>The name </a:t>
            </a:r>
            <a:r>
              <a:rPr lang="en-US" dirty="0" err="1">
                <a:latin typeface="Calibri" panose="020F0502020204030204" pitchFamily="34" charset="0"/>
              </a:rPr>
              <a:t>cron</a:t>
            </a:r>
            <a:r>
              <a:rPr lang="en-US" dirty="0">
                <a:latin typeface="Calibri" panose="020F0502020204030204" pitchFamily="34" charset="0"/>
              </a:rPr>
              <a:t> derives its name from </a:t>
            </a:r>
            <a:r>
              <a:rPr lang="en-US" i="1" dirty="0" err="1">
                <a:latin typeface="Calibri" panose="020F0502020204030204" pitchFamily="34" charset="0"/>
              </a:rPr>
              <a:t>chronos</a:t>
            </a:r>
            <a:r>
              <a:rPr lang="en-US" dirty="0">
                <a:latin typeface="Calibri" panose="020F0502020204030204" pitchFamily="34" charset="0"/>
              </a:rPr>
              <a:t>, the Greek word for time. </a:t>
            </a:r>
            <a:endParaRPr lang="en-US" dirty="0" smtClean="0">
              <a:latin typeface="Calibri" panose="020F0502020204030204" pitchFamily="34" charset="0"/>
            </a:endParaRPr>
          </a:p>
          <a:p>
            <a:r>
              <a:rPr lang="en-US" dirty="0" err="1" smtClean="0">
                <a:latin typeface="Calibri" panose="020F0502020204030204" pitchFamily="34" charset="0"/>
              </a:rPr>
              <a:t>Cron</a:t>
            </a:r>
            <a:r>
              <a:rPr lang="en-US" dirty="0" smtClean="0">
                <a:latin typeface="Calibri" panose="020F0502020204030204" pitchFamily="34" charset="0"/>
              </a:rPr>
              <a:t> </a:t>
            </a:r>
            <a:r>
              <a:rPr lang="en-US" dirty="0">
                <a:latin typeface="Calibri" panose="020F0502020204030204" pitchFamily="34" charset="0"/>
              </a:rPr>
              <a:t>is a utility that provides tools including</a:t>
            </a:r>
            <a:r>
              <a:rPr lang="en-US" dirty="0" smtClean="0">
                <a:latin typeface="Calibri" panose="020F0502020204030204" pitchFamily="34" charset="0"/>
              </a:rPr>
              <a:t>:</a:t>
            </a:r>
            <a:endParaRPr lang="en-US" b="1" dirty="0">
              <a:latin typeface="Calibri" panose="020F0502020204030204" pitchFamily="34" charset="0"/>
            </a:endParaRPr>
          </a:p>
          <a:p>
            <a:pPr lvl="1"/>
            <a:r>
              <a:rPr lang="en-US" dirty="0">
                <a:latin typeface="Calibri" panose="020F0502020204030204" pitchFamily="34" charset="0"/>
              </a:rPr>
              <a:t>A time-based job scheduler that runs as a </a:t>
            </a:r>
            <a:r>
              <a:rPr lang="en-US" i="1" dirty="0">
                <a:latin typeface="Calibri" panose="020F0502020204030204" pitchFamily="34" charset="0"/>
              </a:rPr>
              <a:t>daemon</a:t>
            </a:r>
            <a:r>
              <a:rPr lang="en-US" dirty="0">
                <a:latin typeface="Calibri" panose="020F0502020204030204" pitchFamily="34" charset="0"/>
              </a:rPr>
              <a:t> named</a:t>
            </a:r>
            <a:r>
              <a:rPr lang="en-US" dirty="0"/>
              <a:t> </a:t>
            </a:r>
            <a:r>
              <a:rPr lang="en-US" dirty="0" err="1">
                <a:latin typeface="Courier New" panose="02070309020205020404" pitchFamily="49" charset="0"/>
                <a:cs typeface="Courier New" panose="02070309020205020404" pitchFamily="49" charset="0"/>
              </a:rPr>
              <a:t>crond</a:t>
            </a:r>
            <a:r>
              <a:rPr lang="en-US" dirty="0"/>
              <a:t>. </a:t>
            </a:r>
            <a:endParaRPr lang="en-US" dirty="0" smtClean="0"/>
          </a:p>
          <a:p>
            <a:pPr lvl="1"/>
            <a:r>
              <a:rPr lang="en-US" dirty="0" smtClean="0">
                <a:latin typeface="Calibri" panose="020F0502020204030204" pitchFamily="34" charset="0"/>
              </a:rPr>
              <a:t>The</a:t>
            </a:r>
            <a:r>
              <a:rPr lang="en-US" dirty="0" smtClean="0"/>
              <a:t> </a:t>
            </a:r>
            <a:r>
              <a:rPr lang="en-US" dirty="0" err="1">
                <a:latin typeface="Courier New" panose="02070309020205020404" pitchFamily="49" charset="0"/>
                <a:cs typeface="Courier New" panose="02070309020205020404" pitchFamily="49" charset="0"/>
              </a:rPr>
              <a:t>crontab</a:t>
            </a:r>
            <a:r>
              <a:rPr lang="en-US" dirty="0"/>
              <a:t> </a:t>
            </a:r>
            <a:r>
              <a:rPr lang="en-US" dirty="0">
                <a:latin typeface="Calibri" panose="020F0502020204030204" pitchFamily="34" charset="0"/>
              </a:rPr>
              <a:t>command which allows users to specify commands to be executed by the </a:t>
            </a:r>
            <a:r>
              <a:rPr lang="en-US" dirty="0" err="1">
                <a:latin typeface="Courier New" panose="02070309020205020404" pitchFamily="49" charset="0"/>
                <a:cs typeface="Courier New" panose="02070309020205020404" pitchFamily="49" charset="0"/>
              </a:rPr>
              <a:t>crond</a:t>
            </a:r>
            <a:r>
              <a:rPr lang="en-US" dirty="0"/>
              <a:t> </a:t>
            </a:r>
            <a:r>
              <a:rPr lang="en-US" dirty="0">
                <a:latin typeface="Calibri" panose="020F0502020204030204" pitchFamily="34" charset="0"/>
              </a:rPr>
              <a:t>daemon at specific times.  </a:t>
            </a: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The </a:t>
            </a:r>
            <a:r>
              <a:rPr lang="en-US" dirty="0" err="1" smtClean="0">
                <a:latin typeface="Courier New" panose="02070309020205020404" pitchFamily="49" charset="0"/>
                <a:cs typeface="Courier New" panose="02070309020205020404" pitchFamily="49" charset="0"/>
              </a:rPr>
              <a:t>crond</a:t>
            </a:r>
            <a:r>
              <a:rPr lang="en-US" dirty="0" smtClean="0">
                <a:latin typeface="Courier New" panose="02070309020205020404" pitchFamily="49" charset="0"/>
                <a:cs typeface="Courier New" panose="02070309020205020404" pitchFamily="49" charset="0"/>
              </a:rPr>
              <a:t> </a:t>
            </a:r>
            <a:r>
              <a:rPr lang="en-US" dirty="0" smtClean="0">
                <a:latin typeface="Calibri" panose="020F0502020204030204" pitchFamily="34" charset="0"/>
              </a:rPr>
              <a:t>daemon</a:t>
            </a:r>
          </a:p>
        </p:txBody>
      </p:sp>
      <p:sp>
        <p:nvSpPr>
          <p:cNvPr id="93187" name="Content Placeholder 2"/>
          <p:cNvSpPr>
            <a:spLocks noGrp="1"/>
          </p:cNvSpPr>
          <p:nvPr>
            <p:ph idx="4294967295"/>
          </p:nvPr>
        </p:nvSpPr>
        <p:spPr>
          <a:xfrm>
            <a:off x="457200" y="1395480"/>
            <a:ext cx="8229600" cy="4525963"/>
          </a:xfrm>
        </p:spPr>
        <p:txBody>
          <a:bodyPr/>
          <a:lstStyle/>
          <a:p>
            <a:r>
              <a:rPr lang="en-US" dirty="0">
                <a:latin typeface="Calibri" panose="020F0502020204030204" pitchFamily="34" charset="0"/>
                <a:cs typeface="Courier New" panose="02070309020205020404" pitchFamily="49" charset="0"/>
              </a:rPr>
              <a:t>The </a:t>
            </a:r>
            <a:r>
              <a:rPr lang="en-US" dirty="0" err="1">
                <a:latin typeface="Courier New" panose="02070309020205020404" pitchFamily="49" charset="0"/>
                <a:cs typeface="Courier New" panose="02070309020205020404" pitchFamily="49" charset="0"/>
              </a:rPr>
              <a:t>crond</a:t>
            </a:r>
            <a:r>
              <a:rPr lang="en-US" dirty="0">
                <a:latin typeface="Calibri" panose="020F0502020204030204" pitchFamily="34" charset="0"/>
                <a:cs typeface="Courier New" panose="02070309020205020404" pitchFamily="49" charset="0"/>
              </a:rPr>
              <a:t> daemon </a:t>
            </a:r>
            <a:r>
              <a:rPr lang="en-US" dirty="0" smtClean="0">
                <a:latin typeface="Calibri" panose="020F0502020204030204" pitchFamily="34" charset="0"/>
                <a:cs typeface="Courier New" panose="02070309020205020404" pitchFamily="49" charset="0"/>
              </a:rPr>
              <a:t>runs </a:t>
            </a:r>
            <a:r>
              <a:rPr lang="en-US" dirty="0">
                <a:latin typeface="Calibri" panose="020F0502020204030204" pitchFamily="34" charset="0"/>
                <a:cs typeface="Courier New" panose="02070309020205020404" pitchFamily="49" charset="0"/>
              </a:rPr>
              <a:t>in </a:t>
            </a:r>
            <a:r>
              <a:rPr lang="en-US" dirty="0" smtClean="0">
                <a:latin typeface="Calibri" panose="020F0502020204030204" pitchFamily="34" charset="0"/>
                <a:cs typeface="Courier New" panose="02070309020205020404" pitchFamily="49" charset="0"/>
              </a:rPr>
              <a:t>one </a:t>
            </a:r>
            <a:r>
              <a:rPr lang="en-US" dirty="0">
                <a:latin typeface="Calibri" panose="020F0502020204030204" pitchFamily="34" charset="0"/>
                <a:cs typeface="Courier New" panose="02070309020205020404" pitchFamily="49" charset="0"/>
              </a:rPr>
              <a:t>time </a:t>
            </a:r>
            <a:r>
              <a:rPr lang="en-US" dirty="0" smtClean="0">
                <a:latin typeface="Calibri" panose="020F0502020204030204" pitchFamily="34" charset="0"/>
                <a:cs typeface="Courier New" panose="02070309020205020404" pitchFamily="49" charset="0"/>
              </a:rPr>
              <a:t>zone.  </a:t>
            </a:r>
          </a:p>
          <a:p>
            <a:r>
              <a:rPr lang="en-US" dirty="0" smtClean="0">
                <a:latin typeface="Calibri" panose="020F0502020204030204" pitchFamily="34" charset="0"/>
                <a:cs typeface="Courier New" panose="02070309020205020404" pitchFamily="49" charset="0"/>
              </a:rPr>
              <a:t>If there </a:t>
            </a:r>
            <a:r>
              <a:rPr lang="en-US" dirty="0">
                <a:latin typeface="Calibri" panose="020F0502020204030204" pitchFamily="34" charset="0"/>
                <a:cs typeface="Courier New" panose="02070309020205020404" pitchFamily="49" charset="0"/>
              </a:rPr>
              <a:t>are multiple users of the system in different time zones, all the jobs will run on the time zone configured on the server, irrespective of the time zones specified by users in their </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files. </a:t>
            </a:r>
            <a:endParaRPr lang="en-US" dirty="0" smtClean="0">
              <a:latin typeface="Calibri" panose="020F0502020204030204" pitchFamily="34" charset="0"/>
              <a:cs typeface="Courier New" panose="02070309020205020404" pitchFamily="49" charset="0"/>
            </a:endParaRPr>
          </a:p>
          <a:p>
            <a:r>
              <a:rPr lang="en-US" dirty="0" smtClean="0">
                <a:latin typeface="Calibri" panose="020F0502020204030204" pitchFamily="34" charset="0"/>
                <a:cs typeface="Courier New" panose="02070309020205020404" pitchFamily="49" charset="0"/>
              </a:rPr>
              <a:t>Setting </a:t>
            </a:r>
            <a:r>
              <a:rPr lang="en-US" dirty="0">
                <a:latin typeface="Calibri" panose="020F0502020204030204" pitchFamily="34" charset="0"/>
                <a:cs typeface="Courier New" panose="02070309020205020404" pitchFamily="49" charset="0"/>
              </a:rPr>
              <a:t>the TZ environment variable in the </a:t>
            </a:r>
            <a:r>
              <a:rPr lang="en-US" dirty="0" err="1">
                <a:latin typeface="Calibri" panose="020F0502020204030204" pitchFamily="34"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file does not affect when the command is executed.</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16247814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The </a:t>
            </a:r>
            <a:r>
              <a:rPr lang="en-US" dirty="0" err="1" smtClean="0">
                <a:latin typeface="Courier New" panose="02070309020205020404" pitchFamily="49" charset="0"/>
                <a:cs typeface="Courier New" panose="02070309020205020404" pitchFamily="49" charset="0"/>
              </a:rPr>
              <a:t>crond</a:t>
            </a:r>
            <a:r>
              <a:rPr lang="en-US" dirty="0" smtClean="0">
                <a:latin typeface="Courier New" panose="02070309020205020404" pitchFamily="49" charset="0"/>
                <a:cs typeface="Courier New" panose="02070309020205020404" pitchFamily="49" charset="0"/>
              </a:rPr>
              <a:t> </a:t>
            </a:r>
            <a:r>
              <a:rPr lang="en-US" dirty="0" smtClean="0">
                <a:latin typeface="Calibri" panose="020F0502020204030204" pitchFamily="34" charset="0"/>
              </a:rPr>
              <a:t>daemon</a:t>
            </a:r>
          </a:p>
        </p:txBody>
      </p:sp>
      <p:sp>
        <p:nvSpPr>
          <p:cNvPr id="93187" name="Content Placeholder 2"/>
          <p:cNvSpPr>
            <a:spLocks noGrp="1"/>
          </p:cNvSpPr>
          <p:nvPr>
            <p:ph idx="4294967295"/>
          </p:nvPr>
        </p:nvSpPr>
        <p:spPr>
          <a:xfrm>
            <a:off x="457200" y="1395480"/>
            <a:ext cx="8229600" cy="4525963"/>
          </a:xfrm>
        </p:spPr>
        <p:txBody>
          <a:bodyPr/>
          <a:lstStyle/>
          <a:p>
            <a:pPr marL="0" indent="0">
              <a:buNone/>
            </a:pPr>
            <a:r>
              <a:rPr lang="en-US" dirty="0">
                <a:latin typeface="Calibri" panose="020F0502020204030204" pitchFamily="34" charset="0"/>
                <a:cs typeface="Courier New" panose="02070309020205020404" pitchFamily="49" charset="0"/>
              </a:rPr>
              <a:t>The </a:t>
            </a:r>
            <a:r>
              <a:rPr lang="en-US" dirty="0" err="1">
                <a:latin typeface="Calibri" panose="020F0502020204030204" pitchFamily="34" charset="0"/>
                <a:cs typeface="Courier New" panose="02070309020205020404" pitchFamily="49" charset="0"/>
              </a:rPr>
              <a:t>crond</a:t>
            </a:r>
            <a:r>
              <a:rPr lang="en-US" dirty="0">
                <a:latin typeface="Calibri" panose="020F0502020204030204" pitchFamily="34" charset="0"/>
                <a:cs typeface="Courier New" panose="02070309020205020404" pitchFamily="49" charset="0"/>
              </a:rPr>
              <a:t> daemon can be started, stopped and restarted by the root user using the following commands:</a:t>
            </a:r>
          </a:p>
          <a:p>
            <a:endParaRPr lang="en-US" dirty="0">
              <a:latin typeface="Calibri" panose="020F0502020204030204" pitchFamily="34"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init.d</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a:t>
            </a:r>
            <a:r>
              <a:rPr lang="en-US" dirty="0">
                <a:latin typeface="Courier New" panose="02070309020205020404" pitchFamily="49" charset="0"/>
                <a:cs typeface="Courier New" panose="02070309020205020404" pitchFamily="49" charset="0"/>
              </a:rPr>
              <a:t> start</a:t>
            </a:r>
          </a:p>
          <a:p>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init.d</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a:t>
            </a:r>
            <a:r>
              <a:rPr lang="en-US" dirty="0">
                <a:latin typeface="Courier New" panose="02070309020205020404" pitchFamily="49" charset="0"/>
                <a:cs typeface="Courier New" panose="02070309020205020404" pitchFamily="49" charset="0"/>
              </a:rPr>
              <a:t> stop</a:t>
            </a:r>
          </a:p>
          <a:p>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init.d</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a:t>
            </a:r>
            <a:r>
              <a:rPr lang="en-US" dirty="0">
                <a:latin typeface="Courier New" panose="02070309020205020404" pitchFamily="49" charset="0"/>
                <a:cs typeface="Courier New" panose="02070309020205020404" pitchFamily="49" charset="0"/>
              </a:rPr>
              <a:t> restart</a:t>
            </a: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255657034"/>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Controlling Access to </a:t>
            </a:r>
            <a:r>
              <a:rPr lang="en-US" dirty="0" err="1" smtClean="0">
                <a:latin typeface="Calibri" pitchFamily="34" charset="0"/>
              </a:rPr>
              <a:t>Cron</a:t>
            </a:r>
            <a:endParaRPr lang="en-US" dirty="0" smtClean="0">
              <a:latin typeface="Calibri" pitchFamily="34" charset="0"/>
            </a:endParaRPr>
          </a:p>
        </p:txBody>
      </p:sp>
      <p:sp>
        <p:nvSpPr>
          <p:cNvPr id="93187" name="Content Placeholder 2"/>
          <p:cNvSpPr>
            <a:spLocks noGrp="1"/>
          </p:cNvSpPr>
          <p:nvPr>
            <p:ph idx="4294967295"/>
          </p:nvPr>
        </p:nvSpPr>
        <p:spPr>
          <a:xfrm>
            <a:off x="457200" y="1395480"/>
            <a:ext cx="8229600" cy="4525963"/>
          </a:xfrm>
        </p:spPr>
        <p:txBody>
          <a:bodyPr/>
          <a:lstStyle/>
          <a:p>
            <a:r>
              <a:rPr lang="en-US" dirty="0">
                <a:latin typeface="Calibri" panose="020F0502020204030204" pitchFamily="34" charset="0"/>
                <a:cs typeface="Courier New" panose="02070309020205020404" pitchFamily="49" charset="0"/>
              </a:rPr>
              <a:t>The root user always has the ability to execute the </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command, but this access can be restricted for other users.  </a:t>
            </a:r>
            <a:endParaRPr lang="en-US" dirty="0" smtClean="0">
              <a:latin typeface="Calibri" panose="020F0502020204030204" pitchFamily="34" charset="0"/>
              <a:cs typeface="Courier New" panose="02070309020205020404" pitchFamily="49" charset="0"/>
            </a:endParaRPr>
          </a:p>
          <a:p>
            <a:r>
              <a:rPr lang="en-US" dirty="0" smtClean="0">
                <a:latin typeface="Calibri" panose="020F0502020204030204" pitchFamily="34" charset="0"/>
                <a:cs typeface="Courier New" panose="02070309020205020404" pitchFamily="49" charset="0"/>
              </a:rPr>
              <a:t>The </a:t>
            </a:r>
            <a:r>
              <a:rPr lang="en-US" dirty="0">
                <a:latin typeface="Calibri" panose="020F0502020204030204" pitchFamily="34" charset="0"/>
                <a:cs typeface="Courier New" panose="02070309020205020404" pitchFamily="49" charset="0"/>
              </a:rPr>
              <a:t>two files used for this purpose are the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cron.allow</a:t>
            </a:r>
            <a:r>
              <a:rPr lang="en-US" dirty="0">
                <a:latin typeface="Calibri" panose="020F0502020204030204" pitchFamily="34" charset="0"/>
                <a:cs typeface="Courier New" panose="02070309020205020404" pitchFamily="49" charset="0"/>
              </a:rPr>
              <a:t> file and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cron.deny</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cs typeface="Courier New" panose="02070309020205020404" pitchFamily="49" charset="0"/>
              </a:rPr>
              <a:t>file.  </a:t>
            </a:r>
            <a:endParaRPr lang="en-US" dirty="0" smtClean="0">
              <a:latin typeface="Calibri" panose="020F0502020204030204" pitchFamily="34" charset="0"/>
              <a:cs typeface="Courier New" panose="02070309020205020404" pitchFamily="49" charset="0"/>
            </a:endParaRPr>
          </a:p>
          <a:p>
            <a:r>
              <a:rPr lang="en-US" dirty="0" smtClean="0">
                <a:latin typeface="Calibri" panose="020F0502020204030204" pitchFamily="34" charset="0"/>
                <a:cs typeface="Courier New" panose="02070309020205020404" pitchFamily="49" charset="0"/>
              </a:rPr>
              <a:t>These </a:t>
            </a:r>
            <a:r>
              <a:rPr lang="en-US" dirty="0">
                <a:latin typeface="Calibri" panose="020F0502020204030204" pitchFamily="34" charset="0"/>
                <a:cs typeface="Courier New" panose="02070309020205020404" pitchFamily="49" charset="0"/>
              </a:rPr>
              <a:t>files are created and maintained by the root user.  They contain list of users, with one user specified per line. </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194051511"/>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Controlling Access to </a:t>
            </a:r>
            <a:r>
              <a:rPr lang="en-US" dirty="0" err="1" smtClean="0">
                <a:latin typeface="Calibri" pitchFamily="34" charset="0"/>
              </a:rPr>
              <a:t>Cron</a:t>
            </a:r>
            <a:endParaRPr lang="en-US" dirty="0" smtClean="0">
              <a:latin typeface="Calibri" pitchFamily="34" charset="0"/>
            </a:endParaRPr>
          </a:p>
        </p:txBody>
      </p:sp>
      <p:sp>
        <p:nvSpPr>
          <p:cNvPr id="93187" name="Content Placeholder 2"/>
          <p:cNvSpPr>
            <a:spLocks noGrp="1"/>
          </p:cNvSpPr>
          <p:nvPr>
            <p:ph idx="4294967295"/>
          </p:nvPr>
        </p:nvSpPr>
        <p:spPr>
          <a:xfrm>
            <a:off x="457200" y="1395480"/>
            <a:ext cx="8229600" cy="4525963"/>
          </a:xfrm>
        </p:spPr>
        <p:txBody>
          <a:bodyPr/>
          <a:lstStyle/>
          <a:p>
            <a:pPr lvl="0"/>
            <a:r>
              <a:rPr lang="en-US" dirty="0">
                <a:latin typeface="Calibri" panose="020F0502020204030204" pitchFamily="34" charset="0"/>
              </a:rPr>
              <a:t>If both </a:t>
            </a:r>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cron.allow</a:t>
            </a:r>
            <a:r>
              <a:rPr lang="en-US" dirty="0" smtClean="0">
                <a:latin typeface="Calibri" panose="020F0502020204030204" pitchFamily="34" charset="0"/>
                <a:cs typeface="Courier New" panose="02070309020205020404" pitchFamily="49" charset="0"/>
              </a:rPr>
              <a:t> and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cron.deny</a:t>
            </a:r>
            <a:r>
              <a:rPr lang="en-US" dirty="0">
                <a:latin typeface="Calibri" panose="020F0502020204030204" pitchFamily="34" charset="0"/>
                <a:cs typeface="Courier New" panose="02070309020205020404" pitchFamily="49" charset="0"/>
              </a:rPr>
              <a:t> </a:t>
            </a:r>
            <a:r>
              <a:rPr lang="en-US" dirty="0" smtClean="0">
                <a:latin typeface="Calibri" panose="020F0502020204030204" pitchFamily="34" charset="0"/>
              </a:rPr>
              <a:t>do </a:t>
            </a:r>
            <a:r>
              <a:rPr lang="en-US" dirty="0">
                <a:latin typeface="Calibri" panose="020F0502020204030204" pitchFamily="34" charset="0"/>
              </a:rPr>
              <a:t>not exist, then all regular users are denied the ability to execute the </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rPr>
              <a:t> command.</a:t>
            </a:r>
            <a:endParaRPr lang="en-US" b="1" dirty="0">
              <a:latin typeface="Calibri" panose="020F0502020204030204" pitchFamily="34" charset="0"/>
            </a:endParaRPr>
          </a:p>
          <a:p>
            <a:pPr lvl="0"/>
            <a:r>
              <a:rPr lang="en-US" dirty="0">
                <a:latin typeface="Calibri" panose="020F0502020204030204" pitchFamily="34" charset="0"/>
              </a:rPr>
              <a:t>If the </a:t>
            </a:r>
            <a:r>
              <a:rPr lang="en-US" dirty="0" err="1">
                <a:latin typeface="Courier New" panose="02070309020205020404" pitchFamily="49" charset="0"/>
                <a:cs typeface="Courier New" panose="02070309020205020404" pitchFamily="49" charset="0"/>
              </a:rPr>
              <a:t>cron.allow</a:t>
            </a:r>
            <a:r>
              <a:rPr lang="en-US" dirty="0">
                <a:latin typeface="Calibri" panose="020F0502020204030204" pitchFamily="34" charset="0"/>
              </a:rPr>
              <a:t> file exists, then only the users listed in the file can execute the </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rPr>
              <a:t> command.</a:t>
            </a:r>
            <a:endParaRPr lang="en-US" b="1" dirty="0">
              <a:latin typeface="Calibri" panose="020F0502020204030204" pitchFamily="34" charset="0"/>
            </a:endParaRP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233064842"/>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Controlling Access to </a:t>
            </a:r>
            <a:r>
              <a:rPr lang="en-US" dirty="0" err="1" smtClean="0">
                <a:latin typeface="Calibri" pitchFamily="34" charset="0"/>
              </a:rPr>
              <a:t>Cron</a:t>
            </a:r>
            <a:endParaRPr lang="en-US" dirty="0" smtClean="0">
              <a:latin typeface="Calibri" pitchFamily="34" charset="0"/>
            </a:endParaRPr>
          </a:p>
        </p:txBody>
      </p:sp>
      <p:sp>
        <p:nvSpPr>
          <p:cNvPr id="93187" name="Content Placeholder 2"/>
          <p:cNvSpPr>
            <a:spLocks noGrp="1"/>
          </p:cNvSpPr>
          <p:nvPr>
            <p:ph idx="4294967295"/>
          </p:nvPr>
        </p:nvSpPr>
        <p:spPr>
          <a:xfrm>
            <a:off x="457200" y="1395480"/>
            <a:ext cx="8229600" cy="4525963"/>
          </a:xfrm>
        </p:spPr>
        <p:txBody>
          <a:bodyPr/>
          <a:lstStyle/>
          <a:p>
            <a:pPr lvl="0"/>
            <a:r>
              <a:rPr lang="en-US" dirty="0">
                <a:latin typeface="Calibri" panose="020F0502020204030204" pitchFamily="34" charset="0"/>
              </a:rPr>
              <a:t>If the </a:t>
            </a:r>
            <a:r>
              <a:rPr lang="en-US" dirty="0" err="1">
                <a:latin typeface="Courier New" panose="02070309020205020404" pitchFamily="49" charset="0"/>
                <a:cs typeface="Courier New" panose="02070309020205020404" pitchFamily="49" charset="0"/>
              </a:rPr>
              <a:t>cron.deny</a:t>
            </a:r>
            <a:r>
              <a:rPr lang="en-US" dirty="0">
                <a:latin typeface="Calibri" panose="020F0502020204030204" pitchFamily="34" charset="0"/>
              </a:rPr>
              <a:t> file exists, then all users listed in this file are denied the ability to execute the </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rPr>
              <a:t> command.</a:t>
            </a:r>
            <a:endParaRPr lang="en-US" b="1" dirty="0">
              <a:latin typeface="Calibri" panose="020F0502020204030204" pitchFamily="34" charset="0"/>
            </a:endParaRPr>
          </a:p>
          <a:p>
            <a:pPr lvl="0"/>
            <a:r>
              <a:rPr lang="en-US" dirty="0">
                <a:latin typeface="Calibri" panose="020F0502020204030204" pitchFamily="34" charset="0"/>
              </a:rPr>
              <a:t>If both the </a:t>
            </a:r>
            <a:r>
              <a:rPr lang="en-US" dirty="0" err="1">
                <a:latin typeface="Courier New" panose="02070309020205020404" pitchFamily="49" charset="0"/>
                <a:cs typeface="Courier New" panose="02070309020205020404" pitchFamily="49" charset="0"/>
              </a:rPr>
              <a:t>cron.allow</a:t>
            </a:r>
            <a:r>
              <a:rPr lang="en-US" dirty="0">
                <a:latin typeface="Calibri" panose="020F0502020204030204" pitchFamily="34" charset="0"/>
              </a:rPr>
              <a:t> file and the </a:t>
            </a:r>
            <a:r>
              <a:rPr lang="en-US" dirty="0" err="1">
                <a:latin typeface="Courier New" panose="02070309020205020404" pitchFamily="49" charset="0"/>
                <a:cs typeface="Courier New" panose="02070309020205020404" pitchFamily="49" charset="0"/>
              </a:rPr>
              <a:t>cron.deny</a:t>
            </a:r>
            <a:r>
              <a:rPr lang="en-US" dirty="0">
                <a:latin typeface="Calibri" panose="020F0502020204030204" pitchFamily="34" charset="0"/>
              </a:rPr>
              <a:t> file exists, the </a:t>
            </a:r>
            <a:r>
              <a:rPr lang="en-US" dirty="0" err="1">
                <a:latin typeface="Courier New" panose="02070309020205020404" pitchFamily="49" charset="0"/>
                <a:cs typeface="Courier New" panose="02070309020205020404" pitchFamily="49" charset="0"/>
              </a:rPr>
              <a:t>cron.allow</a:t>
            </a:r>
            <a:r>
              <a:rPr lang="en-US" dirty="0">
                <a:latin typeface="Calibri" panose="020F0502020204030204" pitchFamily="34" charset="0"/>
              </a:rPr>
              <a:t> file applies and the </a:t>
            </a:r>
            <a:r>
              <a:rPr lang="en-US" dirty="0" err="1">
                <a:latin typeface="Courier New" panose="02070309020205020404" pitchFamily="49" charset="0"/>
                <a:cs typeface="Courier New" panose="02070309020205020404" pitchFamily="49" charset="0"/>
              </a:rPr>
              <a:t>cron.deny</a:t>
            </a:r>
            <a:r>
              <a:rPr lang="en-US" dirty="0">
                <a:latin typeface="Calibri" panose="020F0502020204030204" pitchFamily="34" charset="0"/>
              </a:rPr>
              <a:t> file is ignored.  This is typically a mistake made by the administrator as only one of these files should exist.</a:t>
            </a:r>
            <a:endParaRPr lang="en-US" b="1" dirty="0">
              <a:latin typeface="Calibri" panose="020F0502020204030204" pitchFamily="34" charset="0"/>
            </a:endParaRP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312343811"/>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latin typeface="Calibri" pitchFamily="34" charset="0"/>
              </a:rPr>
              <a:t>Cron</a:t>
            </a:r>
            <a:r>
              <a:rPr lang="en-US" dirty="0" smtClean="0">
                <a:latin typeface="Calibri" pitchFamily="34" charset="0"/>
              </a:rPr>
              <a:t> Scenario #1</a:t>
            </a:r>
          </a:p>
        </p:txBody>
      </p:sp>
      <p:sp>
        <p:nvSpPr>
          <p:cNvPr id="93187" name="Content Placeholder 2"/>
          <p:cNvSpPr>
            <a:spLocks noGrp="1"/>
          </p:cNvSpPr>
          <p:nvPr>
            <p:ph idx="4294967295"/>
          </p:nvPr>
        </p:nvSpPr>
        <p:spPr>
          <a:xfrm>
            <a:off x="457200" y="1395480"/>
            <a:ext cx="8229600" cy="4525963"/>
          </a:xfrm>
        </p:spPr>
        <p:txBody>
          <a:bodyPr/>
          <a:lstStyle/>
          <a:p>
            <a:r>
              <a:rPr lang="en-US" dirty="0" smtClean="0">
                <a:latin typeface="Calibri" panose="020F0502020204030204" pitchFamily="34" charset="0"/>
                <a:cs typeface="Courier New" panose="02070309020205020404" pitchFamily="49" charset="0"/>
              </a:rPr>
              <a:t>The system has 100 </a:t>
            </a:r>
            <a:r>
              <a:rPr lang="en-US" dirty="0">
                <a:latin typeface="Calibri" panose="020F0502020204030204" pitchFamily="34" charset="0"/>
                <a:cs typeface="Courier New" panose="02070309020205020404" pitchFamily="49" charset="0"/>
              </a:rPr>
              <a:t>users, </a:t>
            </a:r>
            <a:r>
              <a:rPr lang="en-US" dirty="0" smtClean="0">
                <a:latin typeface="Calibri" panose="020F0502020204030204" pitchFamily="34" charset="0"/>
                <a:cs typeface="Courier New" panose="02070309020205020404" pitchFamily="49" charset="0"/>
              </a:rPr>
              <a:t>but only </a:t>
            </a:r>
            <a:r>
              <a:rPr lang="en-US" dirty="0">
                <a:latin typeface="Calibri" panose="020F0502020204030204" pitchFamily="34" charset="0"/>
                <a:cs typeface="Courier New" panose="02070309020205020404" pitchFamily="49" charset="0"/>
              </a:rPr>
              <a:t>five should be able to use the </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command.  </a:t>
            </a:r>
            <a:endParaRPr lang="en-US" dirty="0" smtClean="0">
              <a:latin typeface="Calibri" panose="020F0502020204030204" pitchFamily="34" charset="0"/>
              <a:cs typeface="Courier New" panose="02070309020205020404" pitchFamily="49" charset="0"/>
            </a:endParaRPr>
          </a:p>
          <a:p>
            <a:r>
              <a:rPr lang="en-US" dirty="0" smtClean="0">
                <a:latin typeface="Calibri" panose="020F0502020204030204" pitchFamily="34" charset="0"/>
                <a:cs typeface="Courier New" panose="02070309020205020404" pitchFamily="49" charset="0"/>
              </a:rPr>
              <a:t>In </a:t>
            </a:r>
            <a:r>
              <a:rPr lang="en-US" dirty="0">
                <a:latin typeface="Calibri" panose="020F0502020204030204" pitchFamily="34" charset="0"/>
                <a:cs typeface="Courier New" panose="02070309020205020404" pitchFamily="49" charset="0"/>
              </a:rPr>
              <a:t>this scenario, create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cron.allow</a:t>
            </a:r>
            <a:r>
              <a:rPr lang="en-US" dirty="0">
                <a:latin typeface="Calibri" panose="020F0502020204030204" pitchFamily="34" charset="0"/>
                <a:cs typeface="Courier New" panose="02070309020205020404" pitchFamily="49" charset="0"/>
              </a:rPr>
              <a:t> file and place the five users who are allowed to use the </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command in this file.  </a:t>
            </a:r>
            <a:endParaRPr lang="en-US" dirty="0" smtClean="0">
              <a:latin typeface="Calibri" panose="020F0502020204030204" pitchFamily="34" charset="0"/>
              <a:cs typeface="Courier New" panose="02070309020205020404" pitchFamily="49" charset="0"/>
            </a:endParaRPr>
          </a:p>
          <a:p>
            <a:r>
              <a:rPr lang="en-US" dirty="0" smtClean="0">
                <a:latin typeface="Calibri" panose="020F0502020204030204" pitchFamily="34" charset="0"/>
                <a:cs typeface="Courier New" panose="02070309020205020404" pitchFamily="49" charset="0"/>
              </a:rPr>
              <a:t>Do </a:t>
            </a:r>
            <a:r>
              <a:rPr lang="en-US" dirty="0">
                <a:latin typeface="Calibri" panose="020F0502020204030204" pitchFamily="34" charset="0"/>
                <a:cs typeface="Courier New" panose="02070309020205020404" pitchFamily="49" charset="0"/>
              </a:rPr>
              <a:t>not create a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cron.deny</a:t>
            </a:r>
            <a:r>
              <a:rPr lang="en-US" dirty="0">
                <a:latin typeface="Calibri" panose="020F0502020204030204" pitchFamily="34" charset="0"/>
                <a:cs typeface="Courier New" panose="02070309020205020404" pitchFamily="49" charset="0"/>
              </a:rPr>
              <a:t> file.</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592352246"/>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latin typeface="Calibri" pitchFamily="34" charset="0"/>
              </a:rPr>
              <a:t>Cron</a:t>
            </a:r>
            <a:r>
              <a:rPr lang="en-US" dirty="0" smtClean="0">
                <a:latin typeface="Calibri" pitchFamily="34" charset="0"/>
              </a:rPr>
              <a:t> Scenario #2</a:t>
            </a:r>
          </a:p>
        </p:txBody>
      </p:sp>
      <p:sp>
        <p:nvSpPr>
          <p:cNvPr id="93187" name="Content Placeholder 2"/>
          <p:cNvSpPr>
            <a:spLocks noGrp="1"/>
          </p:cNvSpPr>
          <p:nvPr>
            <p:ph idx="4294967295"/>
          </p:nvPr>
        </p:nvSpPr>
        <p:spPr>
          <a:xfrm>
            <a:off x="457200" y="1395480"/>
            <a:ext cx="8229600" cy="4525963"/>
          </a:xfrm>
        </p:spPr>
        <p:txBody>
          <a:bodyPr/>
          <a:lstStyle/>
          <a:p>
            <a:r>
              <a:rPr lang="en-US" dirty="0" smtClean="0">
                <a:latin typeface="Calibri" panose="020F0502020204030204" pitchFamily="34" charset="0"/>
                <a:cs typeface="Courier New" panose="02070309020205020404" pitchFamily="49" charset="0"/>
              </a:rPr>
              <a:t>The system has 100 </a:t>
            </a:r>
            <a:r>
              <a:rPr lang="en-US" dirty="0">
                <a:latin typeface="Calibri" panose="020F0502020204030204" pitchFamily="34" charset="0"/>
                <a:cs typeface="Courier New" panose="02070309020205020404" pitchFamily="49" charset="0"/>
              </a:rPr>
              <a:t>users, </a:t>
            </a:r>
            <a:r>
              <a:rPr lang="en-US" dirty="0" smtClean="0">
                <a:latin typeface="Calibri" panose="020F0502020204030204" pitchFamily="34" charset="0"/>
                <a:cs typeface="Courier New" panose="02070309020205020404" pitchFamily="49" charset="0"/>
              </a:rPr>
              <a:t>but only </a:t>
            </a:r>
            <a:r>
              <a:rPr lang="en-US" dirty="0">
                <a:latin typeface="Calibri" panose="020F0502020204030204" pitchFamily="34" charset="0"/>
                <a:cs typeface="Courier New" panose="02070309020205020404" pitchFamily="49" charset="0"/>
              </a:rPr>
              <a:t>five should be </a:t>
            </a:r>
            <a:r>
              <a:rPr lang="en-US" dirty="0" smtClean="0">
                <a:latin typeface="Calibri" panose="020F0502020204030204" pitchFamily="34" charset="0"/>
                <a:cs typeface="Courier New" panose="02070309020205020404" pitchFamily="49" charset="0"/>
              </a:rPr>
              <a:t>denied the use of the </a:t>
            </a:r>
            <a:r>
              <a:rPr lang="en-US" dirty="0" err="1" smtClean="0">
                <a:latin typeface="Courier New" panose="02070309020205020404" pitchFamily="49" charset="0"/>
                <a:cs typeface="Courier New" panose="02070309020205020404" pitchFamily="49" charset="0"/>
              </a:rPr>
              <a:t>crontab</a:t>
            </a:r>
            <a:r>
              <a:rPr lang="en-US" dirty="0" smtClean="0">
                <a:latin typeface="Calibri" panose="020F0502020204030204" pitchFamily="34" charset="0"/>
                <a:cs typeface="Courier New" panose="02070309020205020404" pitchFamily="49" charset="0"/>
              </a:rPr>
              <a:t> </a:t>
            </a:r>
            <a:r>
              <a:rPr lang="en-US" dirty="0">
                <a:latin typeface="Calibri" panose="020F0502020204030204" pitchFamily="34" charset="0"/>
                <a:cs typeface="Courier New" panose="02070309020205020404" pitchFamily="49" charset="0"/>
              </a:rPr>
              <a:t>command.  </a:t>
            </a:r>
            <a:endParaRPr lang="en-US" dirty="0" smtClean="0">
              <a:latin typeface="Calibri" panose="020F0502020204030204" pitchFamily="34" charset="0"/>
              <a:cs typeface="Courier New" panose="02070309020205020404" pitchFamily="49" charset="0"/>
            </a:endParaRPr>
          </a:p>
          <a:p>
            <a:r>
              <a:rPr lang="en-US" dirty="0" smtClean="0">
                <a:latin typeface="Calibri" panose="020F0502020204030204" pitchFamily="34" charset="0"/>
                <a:cs typeface="Courier New" panose="02070309020205020404" pitchFamily="49" charset="0"/>
              </a:rPr>
              <a:t>In </a:t>
            </a:r>
            <a:r>
              <a:rPr lang="en-US" dirty="0">
                <a:latin typeface="Calibri" panose="020F0502020204030204" pitchFamily="34" charset="0"/>
                <a:cs typeface="Courier New" panose="02070309020205020404" pitchFamily="49" charset="0"/>
              </a:rPr>
              <a:t>this scenario, create the </a:t>
            </a:r>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cron.deny</a:t>
            </a:r>
            <a:r>
              <a:rPr lang="en-US" dirty="0" smtClean="0">
                <a:latin typeface="Calibri" panose="020F0502020204030204" pitchFamily="34" charset="0"/>
                <a:cs typeface="Courier New" panose="02070309020205020404" pitchFamily="49" charset="0"/>
              </a:rPr>
              <a:t> </a:t>
            </a:r>
            <a:r>
              <a:rPr lang="en-US" dirty="0">
                <a:latin typeface="Calibri" panose="020F0502020204030204" pitchFamily="34" charset="0"/>
                <a:cs typeface="Courier New" panose="02070309020205020404" pitchFamily="49" charset="0"/>
              </a:rPr>
              <a:t>file and place the five users who are </a:t>
            </a:r>
            <a:r>
              <a:rPr lang="en-US" dirty="0" smtClean="0">
                <a:latin typeface="Calibri" panose="020F0502020204030204" pitchFamily="34" charset="0"/>
                <a:cs typeface="Courier New" panose="02070309020205020404" pitchFamily="49" charset="0"/>
              </a:rPr>
              <a:t>denied the use of the </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command in this file.  </a:t>
            </a:r>
            <a:endParaRPr lang="en-US" dirty="0" smtClean="0">
              <a:latin typeface="Calibri" panose="020F0502020204030204" pitchFamily="34" charset="0"/>
              <a:cs typeface="Courier New" panose="02070309020205020404" pitchFamily="49" charset="0"/>
            </a:endParaRPr>
          </a:p>
          <a:p>
            <a:r>
              <a:rPr lang="en-US" dirty="0" smtClean="0">
                <a:latin typeface="Calibri" panose="020F0502020204030204" pitchFamily="34" charset="0"/>
                <a:cs typeface="Courier New" panose="02070309020205020404" pitchFamily="49" charset="0"/>
              </a:rPr>
              <a:t>Do </a:t>
            </a:r>
            <a:r>
              <a:rPr lang="en-US" dirty="0">
                <a:latin typeface="Calibri" panose="020F0502020204030204" pitchFamily="34" charset="0"/>
                <a:cs typeface="Courier New" panose="02070309020205020404" pitchFamily="49" charset="0"/>
              </a:rPr>
              <a:t>not create a </a:t>
            </a:r>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cron.allow</a:t>
            </a:r>
            <a:r>
              <a:rPr lang="en-US" dirty="0" smtClean="0">
                <a:latin typeface="Calibri" panose="020F0502020204030204" pitchFamily="34" charset="0"/>
                <a:cs typeface="Courier New" panose="02070309020205020404" pitchFamily="49" charset="0"/>
              </a:rPr>
              <a:t> </a:t>
            </a:r>
            <a:r>
              <a:rPr lang="en-US" dirty="0">
                <a:latin typeface="Calibri" panose="020F0502020204030204" pitchFamily="34" charset="0"/>
                <a:cs typeface="Courier New" panose="02070309020205020404" pitchFamily="49" charset="0"/>
              </a:rPr>
              <a:t>file.</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469422563"/>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Default </a:t>
            </a:r>
            <a:r>
              <a:rPr lang="en-US" dirty="0" err="1" smtClean="0">
                <a:latin typeface="Calibri" pitchFamily="34" charset="0"/>
              </a:rPr>
              <a:t>Cron</a:t>
            </a:r>
            <a:r>
              <a:rPr lang="en-US" dirty="0" smtClean="0">
                <a:latin typeface="Calibri" pitchFamily="34" charset="0"/>
              </a:rPr>
              <a:t> Scenario</a:t>
            </a:r>
          </a:p>
        </p:txBody>
      </p:sp>
      <p:sp>
        <p:nvSpPr>
          <p:cNvPr id="93187" name="Content Placeholder 2"/>
          <p:cNvSpPr>
            <a:spLocks noGrp="1"/>
          </p:cNvSpPr>
          <p:nvPr>
            <p:ph idx="4294967295"/>
          </p:nvPr>
        </p:nvSpPr>
        <p:spPr>
          <a:xfrm>
            <a:off x="457200" y="1395480"/>
            <a:ext cx="8229600" cy="4525963"/>
          </a:xfrm>
        </p:spPr>
        <p:txBody>
          <a:bodyPr/>
          <a:lstStyle/>
          <a:p>
            <a:r>
              <a:rPr lang="en-US" dirty="0">
                <a:latin typeface="Calibri" panose="020F0502020204030204" pitchFamily="34" charset="0"/>
                <a:cs typeface="Courier New" panose="02070309020205020404" pitchFamily="49" charset="0"/>
              </a:rPr>
              <a:t>While this may vary depending on the distribution of Linux you are working on, typically only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cron.deny</a:t>
            </a:r>
            <a:r>
              <a:rPr lang="en-US" dirty="0">
                <a:latin typeface="Calibri" panose="020F0502020204030204" pitchFamily="34" charset="0"/>
                <a:cs typeface="Courier New" panose="02070309020205020404" pitchFamily="49" charset="0"/>
              </a:rPr>
              <a:t> file exists by </a:t>
            </a:r>
            <a:r>
              <a:rPr lang="en-US" dirty="0" smtClean="0">
                <a:latin typeface="Calibri" panose="020F0502020204030204" pitchFamily="34" charset="0"/>
                <a:cs typeface="Courier New" panose="02070309020205020404" pitchFamily="49" charset="0"/>
              </a:rPr>
              <a:t>default</a:t>
            </a:r>
          </a:p>
          <a:p>
            <a:r>
              <a:rPr lang="en-US" dirty="0" smtClean="0">
                <a:latin typeface="Calibri" panose="020F0502020204030204" pitchFamily="34" charset="0"/>
                <a:cs typeface="Courier New" panose="02070309020205020404" pitchFamily="49" charset="0"/>
              </a:rPr>
              <a:t>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cron.deny</a:t>
            </a:r>
            <a:r>
              <a:rPr lang="en-US" dirty="0" smtClean="0">
                <a:latin typeface="Calibri" panose="020F0502020204030204" pitchFamily="34" charset="0"/>
                <a:cs typeface="Courier New" panose="02070309020205020404" pitchFamily="49" charset="0"/>
              </a:rPr>
              <a:t> it </a:t>
            </a:r>
            <a:r>
              <a:rPr lang="en-US" dirty="0">
                <a:latin typeface="Calibri" panose="020F0502020204030204" pitchFamily="34" charset="0"/>
                <a:cs typeface="Courier New" panose="02070309020205020404" pitchFamily="49" charset="0"/>
              </a:rPr>
              <a:t>is normally empty by default.  </a:t>
            </a:r>
          </a:p>
          <a:p>
            <a:r>
              <a:rPr lang="en-US" dirty="0" smtClean="0">
                <a:latin typeface="Calibri" panose="020F0502020204030204" pitchFamily="34" charset="0"/>
                <a:cs typeface="Courier New" panose="02070309020205020404" pitchFamily="49" charset="0"/>
              </a:rPr>
              <a:t>This </a:t>
            </a:r>
            <a:r>
              <a:rPr lang="en-US" dirty="0">
                <a:latin typeface="Calibri" panose="020F0502020204030204" pitchFamily="34" charset="0"/>
                <a:cs typeface="Courier New" panose="02070309020205020404" pitchFamily="49" charset="0"/>
              </a:rPr>
              <a:t>allows all users the ability to use the </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command.</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122877437"/>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Denied Scenario</a:t>
            </a:r>
          </a:p>
        </p:txBody>
      </p:sp>
      <p:sp>
        <p:nvSpPr>
          <p:cNvPr id="93187" name="Content Placeholder 2"/>
          <p:cNvSpPr>
            <a:spLocks noGrp="1"/>
          </p:cNvSpPr>
          <p:nvPr>
            <p:ph idx="4294967295"/>
          </p:nvPr>
        </p:nvSpPr>
        <p:spPr>
          <a:xfrm>
            <a:off x="457200" y="1395480"/>
            <a:ext cx="8229600" cy="4525963"/>
          </a:xfrm>
        </p:spPr>
        <p:txBody>
          <a:bodyPr/>
          <a:lstStyle/>
          <a:p>
            <a:r>
              <a:rPr lang="en-US" dirty="0">
                <a:latin typeface="Calibri" panose="020F0502020204030204" pitchFamily="34" charset="0"/>
                <a:cs typeface="Courier New" panose="02070309020205020404" pitchFamily="49" charset="0"/>
              </a:rPr>
              <a:t>If a user account is not able to use the </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command, then the user will received an error message like the following:</a:t>
            </a:r>
            <a:endParaRPr lang="en-US" dirty="0" smtClean="0">
              <a:latin typeface="Calibri" panose="020F0502020204030204" pitchFamily="34" charset="0"/>
              <a:cs typeface="Courier New" panose="02070309020205020404" pitchFamily="49" charset="0"/>
            </a:endParaRPr>
          </a:p>
        </p:txBody>
      </p:sp>
      <p:pic>
        <p:nvPicPr>
          <p:cNvPr id="7170"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4875" y="3007552"/>
            <a:ext cx="7689683" cy="2035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4436991"/>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Denied Details</a:t>
            </a:r>
          </a:p>
        </p:txBody>
      </p:sp>
      <p:sp>
        <p:nvSpPr>
          <p:cNvPr id="93187" name="Content Placeholder 2"/>
          <p:cNvSpPr>
            <a:spLocks noGrp="1"/>
          </p:cNvSpPr>
          <p:nvPr>
            <p:ph idx="4294967295"/>
          </p:nvPr>
        </p:nvSpPr>
        <p:spPr>
          <a:xfrm>
            <a:off x="457200" y="1395480"/>
            <a:ext cx="8229600" cy="4525963"/>
          </a:xfrm>
        </p:spPr>
        <p:txBody>
          <a:bodyPr/>
          <a:lstStyle/>
          <a:p>
            <a:r>
              <a:rPr lang="en-US" dirty="0" smtClean="0">
                <a:latin typeface="Calibri" panose="020F0502020204030204" pitchFamily="34" charset="0"/>
                <a:cs typeface="Courier New" panose="02070309020205020404" pitchFamily="49" charset="0"/>
              </a:rPr>
              <a:t>If a </a:t>
            </a:r>
            <a:r>
              <a:rPr lang="en-US" dirty="0">
                <a:latin typeface="Calibri" panose="020F0502020204030204" pitchFamily="34" charset="0"/>
                <a:cs typeface="Courier New" panose="02070309020205020404" pitchFamily="49" charset="0"/>
              </a:rPr>
              <a:t>user has been denied access to the </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command, this does not prevent any previously created </a:t>
            </a:r>
            <a:r>
              <a:rPr lang="en-US" dirty="0" err="1">
                <a:latin typeface="Calibri" panose="020F0502020204030204" pitchFamily="34"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entries from running.  </a:t>
            </a:r>
            <a:endParaRPr lang="en-US" dirty="0" smtClean="0">
              <a:latin typeface="Calibri" panose="020F0502020204030204" pitchFamily="34" charset="0"/>
              <a:cs typeface="Courier New" panose="02070309020205020404" pitchFamily="49" charset="0"/>
            </a:endParaRPr>
          </a:p>
          <a:p>
            <a:r>
              <a:rPr lang="en-US" dirty="0" smtClean="0">
                <a:latin typeface="Calibri" panose="020F0502020204030204" pitchFamily="34" charset="0"/>
                <a:cs typeface="Courier New" panose="02070309020205020404" pitchFamily="49" charset="0"/>
              </a:rPr>
              <a:t>If </a:t>
            </a:r>
            <a:r>
              <a:rPr lang="en-US" dirty="0">
                <a:latin typeface="Calibri" panose="020F0502020204030204" pitchFamily="34" charset="0"/>
                <a:cs typeface="Courier New" panose="02070309020205020404" pitchFamily="49" charset="0"/>
              </a:rPr>
              <a:t>the user already had </a:t>
            </a:r>
            <a:r>
              <a:rPr lang="en-US" dirty="0" err="1">
                <a:latin typeface="Calibri" panose="020F0502020204030204" pitchFamily="34"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entries, the administrator needs to remove these.  For example: </a:t>
            </a:r>
            <a:r>
              <a:rPr lang="en-US" dirty="0" err="1">
                <a:latin typeface="Courier New" panose="02070309020205020404" pitchFamily="49" charset="0"/>
                <a:cs typeface="Courier New" panose="02070309020205020404" pitchFamily="49" charset="0"/>
              </a:rPr>
              <a:t>crontab</a:t>
            </a:r>
            <a:r>
              <a:rPr lang="en-US" dirty="0">
                <a:latin typeface="Courier New" panose="02070309020205020404" pitchFamily="49" charset="0"/>
                <a:cs typeface="Courier New" panose="02070309020205020404" pitchFamily="49" charset="0"/>
              </a:rPr>
              <a:t> –u </a:t>
            </a:r>
            <a:r>
              <a:rPr lang="en-US" dirty="0" err="1">
                <a:latin typeface="Courier New" panose="02070309020205020404" pitchFamily="49" charset="0"/>
                <a:cs typeface="Courier New" panose="02070309020205020404" pitchFamily="49" charset="0"/>
              </a:rPr>
              <a:t>joe</a:t>
            </a:r>
            <a:r>
              <a:rPr lang="en-US" dirty="0">
                <a:latin typeface="Courier New" panose="02070309020205020404" pitchFamily="49" charset="0"/>
                <a:cs typeface="Courier New" panose="02070309020205020404" pitchFamily="49" charset="0"/>
              </a:rPr>
              <a:t> -r</a:t>
            </a:r>
            <a:endParaRPr lang="en-US"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39645496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a:t>Understanding </a:t>
            </a:r>
            <a:r>
              <a:rPr lang="en-US" dirty="0" err="1"/>
              <a:t>Cron</a:t>
            </a:r>
            <a:endParaRPr lang="en-US" dirty="0" smtClean="0"/>
          </a:p>
        </p:txBody>
      </p:sp>
      <p:sp>
        <p:nvSpPr>
          <p:cNvPr id="17411" name="Content Placeholder 2"/>
          <p:cNvSpPr>
            <a:spLocks noGrp="1"/>
          </p:cNvSpPr>
          <p:nvPr>
            <p:ph idx="4294967295"/>
          </p:nvPr>
        </p:nvSpPr>
        <p:spPr/>
        <p:txBody>
          <a:bodyPr/>
          <a:lstStyle/>
          <a:p>
            <a:r>
              <a:rPr lang="en-US" dirty="0">
                <a:latin typeface="Calibri" panose="020F0502020204030204" pitchFamily="34" charset="0"/>
              </a:rPr>
              <a:t>The configuration file which drives the </a:t>
            </a:r>
            <a:r>
              <a:rPr lang="en-US" dirty="0" err="1">
                <a:latin typeface="Courier New" panose="02070309020205020404" pitchFamily="49" charset="0"/>
                <a:cs typeface="Courier New" panose="02070309020205020404" pitchFamily="49" charset="0"/>
              </a:rPr>
              <a:t>crond</a:t>
            </a:r>
            <a:r>
              <a:rPr lang="en-US" dirty="0">
                <a:latin typeface="Calibri" panose="020F0502020204030204" pitchFamily="34" charset="0"/>
              </a:rPr>
              <a:t> daemon is known as the </a:t>
            </a:r>
            <a:r>
              <a:rPr lang="en-US" dirty="0" err="1">
                <a:latin typeface="Calibri" panose="020F0502020204030204" pitchFamily="34" charset="0"/>
              </a:rPr>
              <a:t>crontab</a:t>
            </a:r>
            <a:r>
              <a:rPr lang="en-US" dirty="0">
                <a:latin typeface="Calibri" panose="020F0502020204030204" pitchFamily="34" charset="0"/>
              </a:rPr>
              <a:t> (short for </a:t>
            </a:r>
            <a:r>
              <a:rPr lang="en-US" dirty="0" err="1">
                <a:latin typeface="Calibri" panose="020F0502020204030204" pitchFamily="34" charset="0"/>
              </a:rPr>
              <a:t>cron</a:t>
            </a:r>
            <a:r>
              <a:rPr lang="en-US" dirty="0">
                <a:latin typeface="Calibri" panose="020F0502020204030204" pitchFamily="34" charset="0"/>
              </a:rPr>
              <a:t> tables) file.  </a:t>
            </a:r>
            <a:endParaRPr lang="en-US" dirty="0" smtClean="0">
              <a:latin typeface="Calibri" panose="020F0502020204030204" pitchFamily="34" charset="0"/>
            </a:endParaRPr>
          </a:p>
          <a:p>
            <a:r>
              <a:rPr lang="en-US" dirty="0" smtClean="0">
                <a:latin typeface="Calibri" panose="020F0502020204030204" pitchFamily="34" charset="0"/>
              </a:rPr>
              <a:t>The </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rPr>
              <a:t> command is used to create, remove and list the </a:t>
            </a:r>
            <a:r>
              <a:rPr lang="en-US" dirty="0" err="1">
                <a:latin typeface="Calibri" panose="020F0502020204030204" pitchFamily="34" charset="0"/>
              </a:rPr>
              <a:t>crontab</a:t>
            </a:r>
            <a:r>
              <a:rPr lang="en-US" dirty="0">
                <a:latin typeface="Calibri" panose="020F0502020204030204" pitchFamily="34" charset="0"/>
              </a:rPr>
              <a:t> file for users.  </a:t>
            </a:r>
            <a:endParaRPr lang="en-US" dirty="0" smtClean="0">
              <a:latin typeface="Calibri" panose="020F0502020204030204" pitchFamily="34" charset="0"/>
            </a:endParaRPr>
          </a:p>
          <a:p>
            <a:r>
              <a:rPr lang="en-US" dirty="0" smtClean="0">
                <a:latin typeface="Calibri" panose="020F0502020204030204" pitchFamily="34" charset="0"/>
              </a:rPr>
              <a:t>The </a:t>
            </a:r>
            <a:r>
              <a:rPr lang="en-US" dirty="0" err="1">
                <a:latin typeface="Calibri" panose="020F0502020204030204" pitchFamily="34" charset="0"/>
              </a:rPr>
              <a:t>crontab</a:t>
            </a:r>
            <a:r>
              <a:rPr lang="en-US" dirty="0">
                <a:latin typeface="Calibri" panose="020F0502020204030204" pitchFamily="34" charset="0"/>
              </a:rPr>
              <a:t> files contains the commands that are to be run as per the specified schedule. </a:t>
            </a:r>
            <a:endParaRPr lang="en-US" dirty="0" smtClean="0">
              <a:latin typeface="Calibri" panose="020F0502020204030204" pitchFamily="34" charset="0"/>
            </a:endParaRPr>
          </a:p>
        </p:txBody>
      </p:sp>
    </p:spTree>
    <p:extLst>
      <p:ext uri="{BB962C8B-B14F-4D97-AF65-F5344CB8AC3E}">
        <p14:creationId xmlns:p14="http://schemas.microsoft.com/office/powerpoint/2010/main" val="2360985273"/>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latin typeface="Calibri" pitchFamily="34" charset="0"/>
              </a:rPr>
              <a:t>Anacron</a:t>
            </a:r>
            <a:endParaRPr lang="en-US" dirty="0" smtClean="0">
              <a:latin typeface="Calibri" pitchFamily="34" charset="0"/>
            </a:endParaRPr>
          </a:p>
        </p:txBody>
      </p:sp>
      <p:sp>
        <p:nvSpPr>
          <p:cNvPr id="93187" name="Content Placeholder 2"/>
          <p:cNvSpPr>
            <a:spLocks noGrp="1"/>
          </p:cNvSpPr>
          <p:nvPr>
            <p:ph idx="4294967295"/>
          </p:nvPr>
        </p:nvSpPr>
        <p:spPr>
          <a:xfrm>
            <a:off x="457200" y="1395480"/>
            <a:ext cx="8229600" cy="4525963"/>
          </a:xfrm>
        </p:spPr>
        <p:txBody>
          <a:bodyPr/>
          <a:lstStyle/>
          <a:p>
            <a:r>
              <a:rPr lang="en-US" dirty="0">
                <a:latin typeface="Calibri" panose="020F0502020204030204" pitchFamily="34" charset="0"/>
                <a:cs typeface="Courier New" panose="02070309020205020404" pitchFamily="49" charset="0"/>
              </a:rPr>
              <a:t>The </a:t>
            </a:r>
            <a:r>
              <a:rPr lang="en-US" dirty="0" err="1">
                <a:latin typeface="Courier New" panose="02070309020205020404" pitchFamily="49" charset="0"/>
                <a:cs typeface="Courier New" panose="02070309020205020404" pitchFamily="49" charset="0"/>
              </a:rPr>
              <a:t>anacron</a:t>
            </a:r>
            <a:r>
              <a:rPr lang="en-US" dirty="0">
                <a:latin typeface="Calibri" panose="020F0502020204030204" pitchFamily="34" charset="0"/>
                <a:cs typeface="Courier New" panose="02070309020205020404" pitchFamily="49" charset="0"/>
              </a:rPr>
              <a:t> service is used to run commands periodically with a frequency specified in days.  </a:t>
            </a:r>
            <a:endParaRPr lang="en-US" dirty="0" smtClean="0">
              <a:latin typeface="Calibri" panose="020F0502020204030204" pitchFamily="34" charset="0"/>
              <a:cs typeface="Courier New" panose="02070309020205020404" pitchFamily="49" charset="0"/>
            </a:endParaRPr>
          </a:p>
          <a:p>
            <a:r>
              <a:rPr lang="en-US" dirty="0" smtClean="0">
                <a:latin typeface="Calibri" panose="020F0502020204030204" pitchFamily="34" charset="0"/>
                <a:cs typeface="Courier New" panose="02070309020205020404" pitchFamily="49" charset="0"/>
              </a:rPr>
              <a:t>It </a:t>
            </a:r>
            <a:r>
              <a:rPr lang="en-US" dirty="0">
                <a:latin typeface="Calibri" panose="020F0502020204030204" pitchFamily="34" charset="0"/>
                <a:cs typeface="Courier New" panose="02070309020205020404" pitchFamily="49" charset="0"/>
              </a:rPr>
              <a:t>does not assume that machine is running continuously, instead it executes commands when the </a:t>
            </a:r>
            <a:r>
              <a:rPr lang="en-US" dirty="0" err="1">
                <a:latin typeface="Courier New" panose="02070309020205020404" pitchFamily="49" charset="0"/>
                <a:cs typeface="Courier New" panose="02070309020205020404" pitchFamily="49" charset="0"/>
              </a:rPr>
              <a:t>anacron</a:t>
            </a:r>
            <a:r>
              <a:rPr lang="en-US" dirty="0">
                <a:latin typeface="Calibri" panose="020F0502020204030204" pitchFamily="34" charset="0"/>
                <a:cs typeface="Courier New" panose="02070309020205020404" pitchFamily="49" charset="0"/>
              </a:rPr>
              <a:t> command is manually executed or automatically when the system is booted. </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751716020"/>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latin typeface="Calibri" pitchFamily="34" charset="0"/>
              </a:rPr>
              <a:t>Anacron</a:t>
            </a:r>
            <a:endParaRPr lang="en-US" dirty="0" smtClean="0">
              <a:latin typeface="Calibri" pitchFamily="34" charset="0"/>
            </a:endParaRPr>
          </a:p>
        </p:txBody>
      </p:sp>
      <p:sp>
        <p:nvSpPr>
          <p:cNvPr id="93187" name="Content Placeholder 2"/>
          <p:cNvSpPr>
            <a:spLocks noGrp="1"/>
          </p:cNvSpPr>
          <p:nvPr>
            <p:ph idx="4294967295"/>
          </p:nvPr>
        </p:nvSpPr>
        <p:spPr>
          <a:xfrm>
            <a:off x="457200" y="1395480"/>
            <a:ext cx="8229600" cy="4525963"/>
          </a:xfrm>
        </p:spPr>
        <p:txBody>
          <a:bodyPr/>
          <a:lstStyle/>
          <a:p>
            <a:r>
              <a:rPr lang="en-US" dirty="0">
                <a:latin typeface="Calibri" panose="020F0502020204030204" pitchFamily="34" charset="0"/>
                <a:cs typeface="Courier New" panose="02070309020205020404" pitchFamily="49" charset="0"/>
              </a:rPr>
              <a:t>The primary purpose of the </a:t>
            </a:r>
            <a:r>
              <a:rPr lang="en-US" dirty="0" err="1">
                <a:latin typeface="Courier New" panose="02070309020205020404" pitchFamily="49" charset="0"/>
                <a:cs typeface="Courier New" panose="02070309020205020404" pitchFamily="49" charset="0"/>
              </a:rPr>
              <a:t>anacron</a:t>
            </a:r>
            <a:r>
              <a:rPr lang="en-US" dirty="0">
                <a:latin typeface="Calibri" panose="020F0502020204030204" pitchFamily="34" charset="0"/>
                <a:cs typeface="Courier New" panose="02070309020205020404" pitchFamily="49" charset="0"/>
              </a:rPr>
              <a:t> command is to execute commands that were supposed to be executed, but weren’t because the system was off. </a:t>
            </a:r>
            <a:endParaRPr lang="en-US" dirty="0" smtClean="0">
              <a:latin typeface="Calibri" panose="020F0502020204030204" pitchFamily="34" charset="0"/>
              <a:cs typeface="Courier New" panose="02070309020205020404" pitchFamily="49" charset="0"/>
            </a:endParaRPr>
          </a:p>
          <a:p>
            <a:r>
              <a:rPr lang="en-US" dirty="0">
                <a:latin typeface="Calibri" panose="020F0502020204030204" pitchFamily="34" charset="0"/>
                <a:cs typeface="Courier New" panose="02070309020205020404" pitchFamily="49" charset="0"/>
              </a:rPr>
              <a:t>For example, suppose a program is supposed to execute weekly, but the system has been turned off for the past two weeks.  The </a:t>
            </a:r>
            <a:r>
              <a:rPr lang="en-US" dirty="0" err="1">
                <a:latin typeface="Courier New" panose="02070309020205020404" pitchFamily="49" charset="0"/>
                <a:cs typeface="Courier New" panose="02070309020205020404" pitchFamily="49" charset="0"/>
              </a:rPr>
              <a:t>anacron</a:t>
            </a:r>
            <a:r>
              <a:rPr lang="en-US" dirty="0">
                <a:latin typeface="Calibri" panose="020F0502020204030204" pitchFamily="34" charset="0"/>
                <a:cs typeface="Courier New" panose="02070309020205020404" pitchFamily="49" charset="0"/>
              </a:rPr>
              <a:t> command can be configured to execute this program when the system boots. </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731654309"/>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latin typeface="Calibri" pitchFamily="34" charset="0"/>
              </a:rPr>
              <a:t>Anacron</a:t>
            </a:r>
            <a:endParaRPr lang="en-US" dirty="0" smtClean="0">
              <a:latin typeface="Calibri" pitchFamily="34" charset="0"/>
            </a:endParaRPr>
          </a:p>
        </p:txBody>
      </p:sp>
      <p:sp>
        <p:nvSpPr>
          <p:cNvPr id="93187" name="Content Placeholder 2"/>
          <p:cNvSpPr>
            <a:spLocks noGrp="1"/>
          </p:cNvSpPr>
          <p:nvPr>
            <p:ph idx="4294967295"/>
          </p:nvPr>
        </p:nvSpPr>
        <p:spPr>
          <a:xfrm>
            <a:off x="457200" y="1395480"/>
            <a:ext cx="8229600" cy="4525963"/>
          </a:xfrm>
        </p:spPr>
        <p:txBody>
          <a:bodyPr/>
          <a:lstStyle/>
          <a:p>
            <a:pPr marL="0" indent="0">
              <a:buNone/>
            </a:pPr>
            <a:r>
              <a:rPr lang="en-US" dirty="0">
                <a:latin typeface="Calibri" panose="020F0502020204030204" pitchFamily="34" charset="0"/>
                <a:cs typeface="Courier New" panose="02070309020205020404" pitchFamily="49" charset="0"/>
              </a:rPr>
              <a:t>Similar to the </a:t>
            </a:r>
            <a:r>
              <a:rPr lang="en-US" dirty="0" err="1">
                <a:latin typeface="Courier New" panose="02070309020205020404" pitchFamily="49" charset="0"/>
                <a:cs typeface="Courier New" panose="02070309020205020404" pitchFamily="49" charset="0"/>
              </a:rPr>
              <a:t>crond</a:t>
            </a:r>
            <a:r>
              <a:rPr lang="en-US" dirty="0">
                <a:latin typeface="Calibri" panose="020F0502020204030204" pitchFamily="34" charset="0"/>
                <a:cs typeface="Courier New" panose="02070309020205020404" pitchFamily="49" charset="0"/>
              </a:rPr>
              <a:t> daemon, the </a:t>
            </a:r>
            <a:r>
              <a:rPr lang="en-US" dirty="0" err="1">
                <a:latin typeface="Courier New" panose="02070309020205020404" pitchFamily="49" charset="0"/>
                <a:cs typeface="Courier New" panose="02070309020205020404" pitchFamily="49" charset="0"/>
              </a:rPr>
              <a:t>anacron</a:t>
            </a:r>
            <a:r>
              <a:rPr lang="en-US" dirty="0">
                <a:latin typeface="Calibri" panose="020F0502020204030204" pitchFamily="34" charset="0"/>
                <a:cs typeface="Courier New" panose="02070309020205020404" pitchFamily="49" charset="0"/>
              </a:rPr>
              <a:t> command uses a configuration file,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anacrontab</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cs typeface="Courier New" panose="02070309020205020404" pitchFamily="49" charset="0"/>
              </a:rPr>
              <a:t>file.  Entries in </a:t>
            </a:r>
            <a:r>
              <a:rPr lang="en-US" dirty="0" err="1">
                <a:latin typeface="Courier New" panose="02070309020205020404" pitchFamily="49" charset="0"/>
                <a:cs typeface="Courier New" panose="02070309020205020404" pitchFamily="49" charset="0"/>
              </a:rPr>
              <a:t>anacrontab</a:t>
            </a:r>
            <a:r>
              <a:rPr lang="en-US" dirty="0">
                <a:latin typeface="Calibri" panose="020F0502020204030204" pitchFamily="34" charset="0"/>
                <a:cs typeface="Courier New" panose="02070309020205020404" pitchFamily="49" charset="0"/>
              </a:rPr>
              <a:t> have following format:</a:t>
            </a:r>
          </a:p>
          <a:p>
            <a:endParaRPr lang="en-US" dirty="0">
              <a:latin typeface="Calibri" panose="020F0502020204030204" pitchFamily="34" charset="0"/>
              <a:cs typeface="Courier New" panose="02070309020205020404" pitchFamily="49" charset="0"/>
            </a:endParaRPr>
          </a:p>
          <a:p>
            <a:pPr marL="0" indent="0">
              <a:buNone/>
            </a:pPr>
            <a:r>
              <a:rPr lang="en-US" dirty="0">
                <a:latin typeface="Calibri" panose="020F0502020204030204" pitchFamily="34" charset="0"/>
                <a:cs typeface="Courier New" panose="02070309020205020404" pitchFamily="49" charset="0"/>
              </a:rPr>
              <a:t>period   delay   job-identifier   command</a:t>
            </a:r>
          </a:p>
          <a:p>
            <a:endParaRPr lang="en-US" dirty="0">
              <a:latin typeface="Calibri" panose="020F0502020204030204" pitchFamily="34" charset="0"/>
              <a:cs typeface="Courier New" panose="02070309020205020404" pitchFamily="49" charset="0"/>
            </a:endParaRP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2794630406"/>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latin typeface="Calibri" pitchFamily="34" charset="0"/>
              </a:rPr>
              <a:t>Anacron</a:t>
            </a:r>
            <a:r>
              <a:rPr lang="en-US" dirty="0" smtClean="0">
                <a:latin typeface="Calibri" pitchFamily="34" charset="0"/>
              </a:rPr>
              <a:t> Period</a:t>
            </a:r>
          </a:p>
        </p:txBody>
      </p:sp>
      <p:sp>
        <p:nvSpPr>
          <p:cNvPr id="93187" name="Content Placeholder 2"/>
          <p:cNvSpPr>
            <a:spLocks noGrp="1"/>
          </p:cNvSpPr>
          <p:nvPr>
            <p:ph idx="4294967295"/>
          </p:nvPr>
        </p:nvSpPr>
        <p:spPr>
          <a:xfrm>
            <a:off x="457200" y="1395480"/>
            <a:ext cx="8229600" cy="4525963"/>
          </a:xfrm>
        </p:spPr>
        <p:txBody>
          <a:bodyPr/>
          <a:lstStyle/>
          <a:p>
            <a:pPr marL="0" indent="0">
              <a:buNone/>
            </a:pPr>
            <a:r>
              <a:rPr lang="en-US" b="1" dirty="0">
                <a:latin typeface="Calibri" panose="020F0502020204030204" pitchFamily="34" charset="0"/>
                <a:cs typeface="Courier New" panose="02070309020205020404" pitchFamily="49" charset="0"/>
              </a:rPr>
              <a:t>period</a:t>
            </a:r>
            <a:r>
              <a:rPr lang="en-US" dirty="0">
                <a:latin typeface="Calibri" panose="020F0502020204030204" pitchFamily="34" charset="0"/>
                <a:cs typeface="Courier New" panose="02070309020205020404" pitchFamily="49" charset="0"/>
              </a:rPr>
              <a:t> – A numeric value that specifies the number of days:</a:t>
            </a:r>
          </a:p>
          <a:p>
            <a:pPr marL="0" indent="0">
              <a:buNone/>
            </a:pPr>
            <a:r>
              <a:rPr lang="en-US" dirty="0" smtClean="0">
                <a:latin typeface="Calibri" panose="020F0502020204030204" pitchFamily="34" charset="0"/>
                <a:cs typeface="Courier New" panose="02070309020205020404" pitchFamily="49" charset="0"/>
              </a:rPr>
              <a:t>    </a:t>
            </a:r>
            <a:r>
              <a:rPr lang="en-US" dirty="0">
                <a:latin typeface="Calibri" panose="020F0502020204030204" pitchFamily="34" charset="0"/>
                <a:cs typeface="Courier New" panose="02070309020205020404" pitchFamily="49" charset="0"/>
              </a:rPr>
              <a:t>1 – executes every 1 day i.e. daily</a:t>
            </a:r>
          </a:p>
          <a:p>
            <a:pPr marL="0" indent="0">
              <a:buNone/>
            </a:pPr>
            <a:r>
              <a:rPr lang="en-US" dirty="0">
                <a:latin typeface="Calibri" panose="020F0502020204030204" pitchFamily="34" charset="0"/>
                <a:cs typeface="Courier New" panose="02070309020205020404" pitchFamily="49" charset="0"/>
              </a:rPr>
              <a:t>    7 – executes every 7th day i.e. weekly</a:t>
            </a:r>
          </a:p>
          <a:p>
            <a:pPr marL="0" indent="0">
              <a:buNone/>
            </a:pPr>
            <a:r>
              <a:rPr lang="en-US" dirty="0">
                <a:latin typeface="Calibri" panose="020F0502020204030204" pitchFamily="34" charset="0"/>
                <a:cs typeface="Courier New" panose="02070309020205020404" pitchFamily="49" charset="0"/>
              </a:rPr>
              <a:t>    30 – executes every 30th day i.e. monthly</a:t>
            </a:r>
          </a:p>
          <a:p>
            <a:pPr marL="0" indent="0">
              <a:buNone/>
            </a:pPr>
            <a:r>
              <a:rPr lang="en-US" dirty="0">
                <a:latin typeface="Calibri" panose="020F0502020204030204" pitchFamily="34" charset="0"/>
                <a:cs typeface="Courier New" panose="02070309020205020404" pitchFamily="49" charset="0"/>
              </a:rPr>
              <a:t>    N – This can be any numeric value.  N indicates number of days</a:t>
            </a:r>
          </a:p>
          <a:p>
            <a:pPr marL="0" indent="0">
              <a:buNone/>
            </a:pPr>
            <a:endParaRPr lang="en-US" dirty="0" smtClean="0">
              <a:latin typeface="Calibri" panose="020F0502020204030204" pitchFamily="34" charset="0"/>
              <a:cs typeface="Courier New" panose="02070309020205020404" pitchFamily="49" charset="0"/>
            </a:endParaRP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2664500674"/>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latin typeface="Calibri" pitchFamily="34" charset="0"/>
              </a:rPr>
              <a:t>Anacron</a:t>
            </a:r>
            <a:r>
              <a:rPr lang="en-US" dirty="0" smtClean="0">
                <a:latin typeface="Calibri" pitchFamily="34" charset="0"/>
              </a:rPr>
              <a:t> Delay and Job-Identifier</a:t>
            </a:r>
          </a:p>
        </p:txBody>
      </p:sp>
      <p:sp>
        <p:nvSpPr>
          <p:cNvPr id="93187" name="Content Placeholder 2"/>
          <p:cNvSpPr>
            <a:spLocks noGrp="1"/>
          </p:cNvSpPr>
          <p:nvPr>
            <p:ph idx="4294967295"/>
          </p:nvPr>
        </p:nvSpPr>
        <p:spPr>
          <a:xfrm>
            <a:off x="457200" y="1395480"/>
            <a:ext cx="8229600" cy="4525963"/>
          </a:xfrm>
        </p:spPr>
        <p:txBody>
          <a:bodyPr/>
          <a:lstStyle/>
          <a:p>
            <a:r>
              <a:rPr lang="en-US" b="1" dirty="0">
                <a:latin typeface="Calibri" panose="020F0502020204030204" pitchFamily="34" charset="0"/>
              </a:rPr>
              <a:t>delay</a:t>
            </a:r>
            <a:r>
              <a:rPr lang="en-US" dirty="0">
                <a:latin typeface="Calibri" panose="020F0502020204030204" pitchFamily="34" charset="0"/>
              </a:rPr>
              <a:t> – Specified in minutes; the </a:t>
            </a:r>
            <a:r>
              <a:rPr lang="en-US" dirty="0" err="1">
                <a:latin typeface="Courier New" panose="02070309020205020404" pitchFamily="49" charset="0"/>
                <a:cs typeface="Courier New" panose="02070309020205020404" pitchFamily="49" charset="0"/>
              </a:rPr>
              <a:t>anacron</a:t>
            </a:r>
            <a:r>
              <a:rPr lang="en-US" dirty="0">
                <a:latin typeface="Calibri" panose="020F0502020204030204" pitchFamily="34" charset="0"/>
              </a:rPr>
              <a:t> command should for wait this duration after the machine starts and then executes the command</a:t>
            </a:r>
            <a:r>
              <a:rPr lang="en-US" dirty="0" smtClean="0">
                <a:latin typeface="Calibri" panose="020F0502020204030204" pitchFamily="34" charset="0"/>
              </a:rPr>
              <a:t>.</a:t>
            </a:r>
            <a:endParaRPr lang="en-US" b="1" dirty="0">
              <a:latin typeface="Calibri" panose="020F0502020204030204" pitchFamily="34" charset="0"/>
            </a:endParaRPr>
          </a:p>
          <a:p>
            <a:r>
              <a:rPr lang="en-US" b="1" dirty="0">
                <a:latin typeface="Calibri" panose="020F0502020204030204" pitchFamily="34" charset="0"/>
              </a:rPr>
              <a:t>job-identifier</a:t>
            </a:r>
            <a:r>
              <a:rPr lang="en-US" dirty="0">
                <a:latin typeface="Calibri" panose="020F0502020204030204" pitchFamily="34" charset="0"/>
              </a:rPr>
              <a:t> – Used to identify the job in </a:t>
            </a:r>
            <a:r>
              <a:rPr lang="en-US" dirty="0" err="1">
                <a:latin typeface="Calibri" panose="020F0502020204030204" pitchFamily="34" charset="0"/>
              </a:rPr>
              <a:t>anacron</a:t>
            </a:r>
            <a:r>
              <a:rPr lang="en-US" dirty="0">
                <a:latin typeface="Calibri" panose="020F0502020204030204" pitchFamily="34" charset="0"/>
              </a:rPr>
              <a:t> log messages.  Also the name for the job’s timestamp files which is stored in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var</a:t>
            </a:r>
            <a:r>
              <a:rPr lang="en-US" dirty="0">
                <a:latin typeface="Courier New" panose="02070309020205020404" pitchFamily="49" charset="0"/>
                <a:cs typeface="Courier New" panose="02070309020205020404" pitchFamily="49" charset="0"/>
              </a:rPr>
              <a:t>/spool/</a:t>
            </a:r>
            <a:r>
              <a:rPr lang="en-US" dirty="0" err="1">
                <a:latin typeface="Courier New" panose="02070309020205020404" pitchFamily="49" charset="0"/>
                <a:cs typeface="Courier New" panose="02070309020205020404" pitchFamily="49" charset="0"/>
              </a:rPr>
              <a:t>anacron</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directory.</a:t>
            </a:r>
            <a:endParaRPr lang="en-US" b="1" dirty="0">
              <a:latin typeface="Calibri" panose="020F0502020204030204" pitchFamily="34" charset="0"/>
            </a:endParaRPr>
          </a:p>
          <a:p>
            <a:pPr marL="0" indent="0">
              <a:buNone/>
            </a:pPr>
            <a:endParaRPr lang="en-US" dirty="0" smtClean="0">
              <a:latin typeface="Calibri" panose="020F0502020204030204" pitchFamily="34" charset="0"/>
              <a:cs typeface="Courier New" panose="02070309020205020404" pitchFamily="49" charset="0"/>
            </a:endParaRP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2497324015"/>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latin typeface="Calibri" pitchFamily="34" charset="0"/>
              </a:rPr>
              <a:t>Anacron</a:t>
            </a:r>
            <a:r>
              <a:rPr lang="en-US" dirty="0" smtClean="0">
                <a:latin typeface="Calibri" pitchFamily="34" charset="0"/>
              </a:rPr>
              <a:t> Command</a:t>
            </a:r>
          </a:p>
        </p:txBody>
      </p:sp>
      <p:sp>
        <p:nvSpPr>
          <p:cNvPr id="93187" name="Content Placeholder 2"/>
          <p:cNvSpPr>
            <a:spLocks noGrp="1"/>
          </p:cNvSpPr>
          <p:nvPr>
            <p:ph idx="4294967295"/>
          </p:nvPr>
        </p:nvSpPr>
        <p:spPr>
          <a:xfrm>
            <a:off x="457200" y="1395480"/>
            <a:ext cx="8229600" cy="4525963"/>
          </a:xfrm>
        </p:spPr>
        <p:txBody>
          <a:bodyPr/>
          <a:lstStyle/>
          <a:p>
            <a:r>
              <a:rPr lang="en-US" b="1" dirty="0">
                <a:latin typeface="Calibri" panose="020F0502020204030204" pitchFamily="34" charset="0"/>
              </a:rPr>
              <a:t>command</a:t>
            </a:r>
            <a:r>
              <a:rPr lang="en-US" dirty="0">
                <a:latin typeface="Calibri" panose="020F0502020204030204" pitchFamily="34" charset="0"/>
              </a:rPr>
              <a:t> – The command that should be executed</a:t>
            </a:r>
            <a:r>
              <a:rPr lang="en-US" dirty="0" smtClean="0">
                <a:latin typeface="Calibri" panose="020F0502020204030204" pitchFamily="34" charset="0"/>
              </a:rPr>
              <a:t>.</a:t>
            </a:r>
            <a:endParaRPr lang="en-US" b="1" dirty="0">
              <a:latin typeface="Calibri" panose="020F0502020204030204" pitchFamily="34" charset="0"/>
            </a:endParaRPr>
          </a:p>
          <a:p>
            <a:r>
              <a:rPr lang="en-US" dirty="0">
                <a:latin typeface="Calibri" panose="020F0502020204030204" pitchFamily="34" charset="0"/>
              </a:rPr>
              <a:t>The </a:t>
            </a:r>
            <a:r>
              <a:rPr lang="en-US" dirty="0" err="1">
                <a:latin typeface="Courier New" panose="02070309020205020404" pitchFamily="49" charset="0"/>
                <a:cs typeface="Courier New" panose="02070309020205020404" pitchFamily="49" charset="0"/>
              </a:rPr>
              <a:t>anacron</a:t>
            </a:r>
            <a:r>
              <a:rPr lang="en-US" dirty="0">
                <a:latin typeface="Calibri" panose="020F0502020204030204" pitchFamily="34" charset="0"/>
              </a:rPr>
              <a:t> command will check if the job has been run in the last </a:t>
            </a:r>
            <a:r>
              <a:rPr lang="en-US" dirty="0" smtClean="0">
                <a:latin typeface="Calibri" panose="020F0502020204030204" pitchFamily="34" charset="0"/>
              </a:rPr>
              <a:t>"N</a:t>
            </a:r>
            <a:r>
              <a:rPr lang="en-US" dirty="0">
                <a:latin typeface="Calibri" panose="020F0502020204030204" pitchFamily="34" charset="0"/>
              </a:rPr>
              <a:t>"</a:t>
            </a:r>
            <a:r>
              <a:rPr lang="en-US" dirty="0" smtClean="0">
                <a:latin typeface="Calibri" panose="020F0502020204030204" pitchFamily="34" charset="0"/>
              </a:rPr>
              <a:t> </a:t>
            </a:r>
            <a:r>
              <a:rPr lang="en-US" dirty="0">
                <a:latin typeface="Calibri" panose="020F0502020204030204" pitchFamily="34" charset="0"/>
              </a:rPr>
              <a:t>days using the job’s timestamp field, the calculations are based only on the date and not on a specific time.</a:t>
            </a:r>
            <a:endParaRPr lang="en-US" b="1" dirty="0">
              <a:latin typeface="Calibri" panose="020F0502020204030204" pitchFamily="34" charset="0"/>
            </a:endParaRPr>
          </a:p>
          <a:p>
            <a:pPr marL="0" indent="0">
              <a:buNone/>
            </a:pPr>
            <a:endParaRPr lang="en-US" dirty="0" smtClean="0">
              <a:latin typeface="Calibri" panose="020F0502020204030204" pitchFamily="34" charset="0"/>
              <a:cs typeface="Courier New" panose="02070309020205020404" pitchFamily="49" charset="0"/>
            </a:endParaRP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02060042"/>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latin typeface="Calibri" pitchFamily="34" charset="0"/>
              </a:rPr>
              <a:t>Anacrontab</a:t>
            </a:r>
            <a:r>
              <a:rPr lang="en-US" dirty="0" smtClean="0">
                <a:latin typeface="Calibri" pitchFamily="34" charset="0"/>
              </a:rPr>
              <a:t> Example</a:t>
            </a:r>
          </a:p>
        </p:txBody>
      </p:sp>
      <p:sp>
        <p:nvSpPr>
          <p:cNvPr id="93187" name="Content Placeholder 2"/>
          <p:cNvSpPr>
            <a:spLocks noGrp="1"/>
          </p:cNvSpPr>
          <p:nvPr>
            <p:ph idx="4294967295"/>
          </p:nvPr>
        </p:nvSpPr>
        <p:spPr>
          <a:xfrm>
            <a:off x="457200" y="1395480"/>
            <a:ext cx="8229600" cy="4525963"/>
          </a:xfrm>
        </p:spPr>
        <p:txBody>
          <a:bodyPr/>
          <a:lstStyle/>
          <a:p>
            <a:pPr marL="0" indent="0">
              <a:buNone/>
            </a:pPr>
            <a:r>
              <a:rPr lang="en-US" dirty="0"/>
              <a:t>Consider the following entry in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anacrontab</a:t>
            </a:r>
            <a:r>
              <a:rPr lang="en-US" dirty="0"/>
              <a:t> file.  The script </a:t>
            </a:r>
            <a:r>
              <a:rPr lang="en-US" dirty="0">
                <a:latin typeface="Courier New" panose="02070309020205020404" pitchFamily="49" charset="0"/>
                <a:cs typeface="Courier New" panose="02070309020205020404" pitchFamily="49" charset="0"/>
              </a:rPr>
              <a:t>nice run-parts /</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cron.daily</a:t>
            </a:r>
            <a:r>
              <a:rPr lang="en-US" dirty="0"/>
              <a:t> will run 5 minutes after the system boots up if the last time the script ran was more than 1 day ago:</a:t>
            </a:r>
            <a:endParaRPr lang="en-US" b="1" dirty="0"/>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dirty="0">
                <a:latin typeface="Calibri" panose="020F0502020204030204" pitchFamily="34" charset="0"/>
                <a:cs typeface="Courier New" panose="02070309020205020404" pitchFamily="49" charset="0"/>
              </a:rPr>
              <a:t>1    5    </a:t>
            </a:r>
            <a:r>
              <a:rPr lang="en-US" dirty="0" err="1">
                <a:latin typeface="Calibri" panose="020F0502020204030204" pitchFamily="34" charset="0"/>
                <a:cs typeface="Courier New" panose="02070309020205020404" pitchFamily="49" charset="0"/>
              </a:rPr>
              <a:t>cron.daily</a:t>
            </a:r>
            <a:r>
              <a:rPr lang="en-US" dirty="0">
                <a:latin typeface="Calibri" panose="020F0502020204030204" pitchFamily="34" charset="0"/>
                <a:cs typeface="Courier New" panose="02070309020205020404" pitchFamily="49" charset="0"/>
              </a:rPr>
              <a:t>    nice run-parts /</a:t>
            </a:r>
            <a:r>
              <a:rPr lang="en-US" dirty="0" err="1" smtClean="0">
                <a:latin typeface="Calibri" panose="020F0502020204030204" pitchFamily="34" charset="0"/>
                <a:cs typeface="Courier New" panose="02070309020205020404" pitchFamily="49" charset="0"/>
              </a:rPr>
              <a:t>etc</a:t>
            </a:r>
            <a:r>
              <a:rPr lang="en-US" dirty="0" smtClean="0">
                <a:latin typeface="Calibri" panose="020F0502020204030204" pitchFamily="34" charset="0"/>
                <a:cs typeface="Courier New" panose="02070309020205020404" pitchFamily="49" charset="0"/>
              </a:rPr>
              <a:t>/</a:t>
            </a:r>
            <a:r>
              <a:rPr lang="en-US" dirty="0" err="1" smtClean="0">
                <a:latin typeface="Calibri" panose="020F0502020204030204" pitchFamily="34" charset="0"/>
                <a:cs typeface="Courier New" panose="02070309020205020404" pitchFamily="49" charset="0"/>
              </a:rPr>
              <a:t>cron.daily</a:t>
            </a:r>
            <a:endParaRPr lang="en-US" dirty="0" smtClean="0">
              <a:latin typeface="Calibri" panose="020F0502020204030204" pitchFamily="34" charset="0"/>
              <a:cs typeface="Courier New" panose="02070309020205020404" pitchFamily="49" charset="0"/>
            </a:endParaRP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929275605"/>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latin typeface="Calibri" pitchFamily="34" charset="0"/>
              </a:rPr>
              <a:t>Anacrontab</a:t>
            </a:r>
            <a:r>
              <a:rPr lang="en-US" dirty="0" smtClean="0">
                <a:latin typeface="Calibri" pitchFamily="34" charset="0"/>
              </a:rPr>
              <a:t> Example</a:t>
            </a:r>
          </a:p>
        </p:txBody>
      </p:sp>
      <p:sp>
        <p:nvSpPr>
          <p:cNvPr id="93187" name="Content Placeholder 2"/>
          <p:cNvSpPr>
            <a:spLocks noGrp="1"/>
          </p:cNvSpPr>
          <p:nvPr>
            <p:ph idx="4294967295"/>
          </p:nvPr>
        </p:nvSpPr>
        <p:spPr>
          <a:xfrm>
            <a:off x="457200" y="1395480"/>
            <a:ext cx="8229600" cy="4525963"/>
          </a:xfrm>
        </p:spPr>
        <p:txBody>
          <a:bodyPr/>
          <a:lstStyle/>
          <a:p>
            <a:pPr marL="0" indent="0">
              <a:buNone/>
            </a:pPr>
            <a:r>
              <a:rPr lang="en-US" dirty="0" smtClean="0">
                <a:latin typeface="Calibri" panose="020F0502020204030204" pitchFamily="34" charset="0"/>
                <a:cs typeface="Courier New" panose="02070309020205020404" pitchFamily="49" charset="0"/>
              </a:rPr>
              <a:t>The </a:t>
            </a:r>
            <a:r>
              <a:rPr lang="en-US" dirty="0">
                <a:latin typeface="Calibri" panose="020F0502020204030204" pitchFamily="34" charset="0"/>
                <a:cs typeface="Courier New" panose="02070309020205020404" pitchFamily="49" charset="0"/>
              </a:rPr>
              <a:t>command </a:t>
            </a:r>
            <a:r>
              <a:rPr lang="en-US" dirty="0">
                <a:latin typeface="Courier New" panose="02070309020205020404" pitchFamily="49" charset="0"/>
                <a:cs typeface="Courier New" panose="02070309020205020404" pitchFamily="49" charset="0"/>
              </a:rPr>
              <a:t>nice run-parts /</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cron.daily</a:t>
            </a:r>
            <a:r>
              <a:rPr lang="en-US" dirty="0">
                <a:latin typeface="Calibri" panose="020F0502020204030204" pitchFamily="34" charset="0"/>
                <a:cs typeface="Courier New" panose="02070309020205020404" pitchFamily="49" charset="0"/>
              </a:rPr>
              <a:t> will execute all of the scripts in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cron.daily</a:t>
            </a:r>
            <a:r>
              <a:rPr lang="en-US" dirty="0">
                <a:latin typeface="Calibri" panose="020F0502020204030204" pitchFamily="34" charset="0"/>
                <a:cs typeface="Courier New" panose="02070309020205020404" pitchFamily="49" charset="0"/>
              </a:rPr>
              <a:t> directory.  Because it is run daily, this provides an easy way for software developers and system administrators to add a new daily task by adding a script to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cron.daily</a:t>
            </a:r>
            <a:r>
              <a:rPr lang="en-US" dirty="0">
                <a:latin typeface="Calibri" panose="020F0502020204030204" pitchFamily="34" charset="0"/>
                <a:cs typeface="Courier New" panose="02070309020205020404" pitchFamily="49" charset="0"/>
              </a:rPr>
              <a:t> directory.</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723132786"/>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latin typeface="Calibri" pitchFamily="34" charset="0"/>
              </a:rPr>
              <a:t>Anacrontab</a:t>
            </a:r>
            <a:r>
              <a:rPr lang="en-US" dirty="0" smtClean="0">
                <a:latin typeface="Calibri" pitchFamily="34" charset="0"/>
              </a:rPr>
              <a:t> Example</a:t>
            </a:r>
          </a:p>
        </p:txBody>
      </p:sp>
      <p:sp>
        <p:nvSpPr>
          <p:cNvPr id="93187" name="Content Placeholder 2"/>
          <p:cNvSpPr>
            <a:spLocks noGrp="1"/>
          </p:cNvSpPr>
          <p:nvPr>
            <p:ph idx="4294967295"/>
          </p:nvPr>
        </p:nvSpPr>
        <p:spPr>
          <a:xfrm>
            <a:off x="457200" y="1395480"/>
            <a:ext cx="8229600" cy="4525963"/>
          </a:xfrm>
        </p:spPr>
        <p:txBody>
          <a:bodyPr/>
          <a:lstStyle/>
          <a:p>
            <a:r>
              <a:rPr lang="en-US" dirty="0">
                <a:latin typeface="Calibri" panose="020F0502020204030204" pitchFamily="34" charset="0"/>
                <a:cs typeface="Courier New" panose="02070309020205020404" pitchFamily="49" charset="0"/>
              </a:rPr>
              <a:t>Suppose this script runs on 03/08/2014, 9:30 a.m. and the system is then turned off.  </a:t>
            </a:r>
            <a:endParaRPr lang="en-US" dirty="0" smtClean="0">
              <a:latin typeface="Calibri" panose="020F0502020204030204" pitchFamily="34" charset="0"/>
              <a:cs typeface="Courier New" panose="02070309020205020404" pitchFamily="49" charset="0"/>
            </a:endParaRPr>
          </a:p>
          <a:p>
            <a:r>
              <a:rPr lang="en-US" dirty="0" smtClean="0">
                <a:latin typeface="Calibri" panose="020F0502020204030204" pitchFamily="34" charset="0"/>
                <a:cs typeface="Courier New" panose="02070309020205020404" pitchFamily="49" charset="0"/>
              </a:rPr>
              <a:t>Then </a:t>
            </a:r>
            <a:r>
              <a:rPr lang="en-US" dirty="0">
                <a:latin typeface="Calibri" panose="020F0502020204030204" pitchFamily="34" charset="0"/>
                <a:cs typeface="Courier New" panose="02070309020205020404" pitchFamily="49" charset="0"/>
              </a:rPr>
              <a:t>the server is booted on 03/11/2014 at </a:t>
            </a:r>
            <a:r>
              <a:rPr lang="en-US" dirty="0" smtClean="0">
                <a:latin typeface="Calibri" panose="020F0502020204030204" pitchFamily="34" charset="0"/>
                <a:cs typeface="Courier New" panose="02070309020205020404" pitchFamily="49" charset="0"/>
              </a:rPr>
              <a:t>noon. </a:t>
            </a:r>
          </a:p>
          <a:p>
            <a:r>
              <a:rPr lang="en-US" dirty="0" smtClean="0">
                <a:latin typeface="Calibri" panose="020F0502020204030204" pitchFamily="34" charset="0"/>
                <a:cs typeface="Courier New" panose="02070309020205020404" pitchFamily="49" charset="0"/>
              </a:rPr>
              <a:t>The </a:t>
            </a:r>
            <a:r>
              <a:rPr lang="en-US" dirty="0">
                <a:latin typeface="Calibri" panose="020F0502020204030204" pitchFamily="34" charset="0"/>
                <a:cs typeface="Courier New" panose="02070309020205020404" pitchFamily="49" charset="0"/>
              </a:rPr>
              <a:t>backup script will be triggered 5 minutes later at 12:05 p.m. </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295616436"/>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latin typeface="Calibri" pitchFamily="34" charset="0"/>
              </a:rPr>
              <a:t>Anacrontab</a:t>
            </a:r>
            <a:r>
              <a:rPr lang="en-US" dirty="0" smtClean="0">
                <a:latin typeface="Calibri" pitchFamily="34" charset="0"/>
              </a:rPr>
              <a:t> Example</a:t>
            </a:r>
          </a:p>
        </p:txBody>
      </p:sp>
      <p:sp>
        <p:nvSpPr>
          <p:cNvPr id="93187" name="Content Placeholder 2"/>
          <p:cNvSpPr>
            <a:spLocks noGrp="1"/>
          </p:cNvSpPr>
          <p:nvPr>
            <p:ph idx="4294967295"/>
          </p:nvPr>
        </p:nvSpPr>
        <p:spPr>
          <a:xfrm>
            <a:off x="457200" y="1395480"/>
            <a:ext cx="8229600" cy="4525963"/>
          </a:xfrm>
        </p:spPr>
        <p:txBody>
          <a:bodyPr/>
          <a:lstStyle/>
          <a:p>
            <a:pPr marL="0" indent="0">
              <a:buNone/>
            </a:pPr>
            <a:r>
              <a:rPr lang="en-US" dirty="0"/>
              <a:t>Additionally, the contents of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var</a:t>
            </a:r>
            <a:r>
              <a:rPr lang="en-US" dirty="0">
                <a:latin typeface="Courier New" panose="02070309020205020404" pitchFamily="49" charset="0"/>
                <a:cs typeface="Courier New" panose="02070309020205020404" pitchFamily="49" charset="0"/>
              </a:rPr>
              <a:t>/spool/</a:t>
            </a:r>
            <a:r>
              <a:rPr lang="en-US" dirty="0" err="1">
                <a:latin typeface="Courier New" panose="02070309020205020404" pitchFamily="49" charset="0"/>
                <a:cs typeface="Courier New" panose="02070309020205020404" pitchFamily="49" charset="0"/>
              </a:rPr>
              <a:t>anacron</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cron.daily</a:t>
            </a:r>
            <a:r>
              <a:rPr lang="en-US" dirty="0">
                <a:latin typeface="Courier New" panose="02070309020205020404" pitchFamily="49" charset="0"/>
                <a:cs typeface="Courier New" panose="02070309020205020404" pitchFamily="49" charset="0"/>
              </a:rPr>
              <a:t> </a:t>
            </a:r>
            <a:r>
              <a:rPr lang="en-US" dirty="0"/>
              <a:t>file will be updated to reflect the last time this script was executed:</a:t>
            </a:r>
            <a:endParaRPr lang="en-US" b="1" dirty="0"/>
          </a:p>
          <a:p>
            <a:endParaRPr lang="en-US" dirty="0" smtClean="0">
              <a:latin typeface="Calibri" panose="020F0502020204030204" pitchFamily="34" charset="0"/>
              <a:cs typeface="Courier New" panose="02070309020205020404" pitchFamily="49" charset="0"/>
            </a:endParaRPr>
          </a:p>
        </p:txBody>
      </p:sp>
      <p:pic>
        <p:nvPicPr>
          <p:cNvPr id="819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975" y="3905260"/>
            <a:ext cx="7883663" cy="1323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806336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err="1" smtClean="0"/>
              <a:t>Crontab</a:t>
            </a:r>
            <a:r>
              <a:rPr lang="en-US" dirty="0" smtClean="0"/>
              <a:t> Files</a:t>
            </a:r>
          </a:p>
        </p:txBody>
      </p:sp>
      <p:sp>
        <p:nvSpPr>
          <p:cNvPr id="17411" name="Content Placeholder 2"/>
          <p:cNvSpPr>
            <a:spLocks noGrp="1"/>
          </p:cNvSpPr>
          <p:nvPr>
            <p:ph idx="4294967295"/>
          </p:nvPr>
        </p:nvSpPr>
        <p:spPr/>
        <p:txBody>
          <a:bodyPr/>
          <a:lstStyle/>
          <a:p>
            <a:pPr marL="0" indent="0">
              <a:buNone/>
            </a:pPr>
            <a:r>
              <a:rPr lang="en-US" dirty="0">
                <a:latin typeface="Calibri" panose="020F0502020204030204" pitchFamily="34" charset="0"/>
              </a:rPr>
              <a:t>The </a:t>
            </a:r>
            <a:r>
              <a:rPr lang="en-US" dirty="0" err="1" smtClean="0">
                <a:latin typeface="Calibri" panose="020F0502020204030204" pitchFamily="34" charset="0"/>
              </a:rPr>
              <a:t>crontab</a:t>
            </a:r>
            <a:r>
              <a:rPr lang="en-US" dirty="0" smtClean="0">
                <a:latin typeface="Calibri" panose="020F0502020204030204" pitchFamily="34" charset="0"/>
              </a:rPr>
              <a:t> files </a:t>
            </a:r>
            <a:r>
              <a:rPr lang="en-US" dirty="0">
                <a:latin typeface="Calibri" panose="020F0502020204030204" pitchFamily="34" charset="0"/>
              </a:rPr>
              <a:t>are located in several different locations, </a:t>
            </a:r>
            <a:r>
              <a:rPr lang="en-US" dirty="0" smtClean="0">
                <a:latin typeface="Calibri" panose="020F0502020204030204" pitchFamily="34" charset="0"/>
              </a:rPr>
              <a:t>including:</a:t>
            </a:r>
          </a:p>
          <a:p>
            <a:r>
              <a:rPr lang="en-US" dirty="0" smtClean="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crontab</a:t>
            </a:r>
            <a:r>
              <a:rPr lang="en-US" dirty="0">
                <a:latin typeface="Courier New" panose="02070309020205020404" pitchFamily="49" charset="0"/>
                <a:cs typeface="Courier New" panose="02070309020205020404" pitchFamily="49" charset="0"/>
              </a:rPr>
              <a:t> </a:t>
            </a:r>
            <a:r>
              <a:rPr lang="en-US" dirty="0" smtClean="0">
                <a:latin typeface="Calibri" panose="020F0502020204030204" pitchFamily="34" charset="0"/>
              </a:rPr>
              <a:t>file </a:t>
            </a:r>
          </a:p>
          <a:p>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a:t>
            </a:r>
            <a:r>
              <a:rPr lang="en-US" dirty="0">
                <a:latin typeface="Courier New" panose="02070309020205020404" pitchFamily="49" charset="0"/>
                <a:cs typeface="Courier New" panose="02070309020205020404" pitchFamily="49" charset="0"/>
              </a:rPr>
              <a:t> </a:t>
            </a:r>
            <a:r>
              <a:rPr lang="en-US" dirty="0" smtClean="0">
                <a:latin typeface="Calibri" panose="020F0502020204030204" pitchFamily="34" charset="0"/>
              </a:rPr>
              <a:t>directory </a:t>
            </a:r>
          </a:p>
          <a:p>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var</a:t>
            </a:r>
            <a:r>
              <a:rPr lang="en-US" dirty="0">
                <a:latin typeface="Courier New" panose="02070309020205020404" pitchFamily="49" charset="0"/>
                <a:cs typeface="Courier New" panose="02070309020205020404" pitchFamily="49" charset="0"/>
              </a:rPr>
              <a:t>/spool/</a:t>
            </a:r>
            <a:r>
              <a:rPr lang="en-US" dirty="0" err="1">
                <a:latin typeface="Courier New" panose="02070309020205020404" pitchFamily="49" charset="0"/>
                <a:cs typeface="Courier New" panose="02070309020205020404" pitchFamily="49" charset="0"/>
              </a:rPr>
              <a:t>cron</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directory.</a:t>
            </a:r>
            <a:endParaRPr lang="en-US" dirty="0" smtClean="0">
              <a:latin typeface="Calibri" panose="020F0502020204030204" pitchFamily="34" charset="0"/>
            </a:endParaRPr>
          </a:p>
        </p:txBody>
      </p:sp>
    </p:spTree>
    <p:extLst>
      <p:ext uri="{BB962C8B-B14F-4D97-AF65-F5344CB8AC3E}">
        <p14:creationId xmlns:p14="http://schemas.microsoft.com/office/powerpoint/2010/main" val="382104151"/>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latin typeface="Calibri" pitchFamily="34" charset="0"/>
              </a:rPr>
              <a:t>Anacron</a:t>
            </a:r>
            <a:r>
              <a:rPr lang="en-US" dirty="0">
                <a:latin typeface="Calibri" pitchFamily="34" charset="0"/>
              </a:rPr>
              <a:t> </a:t>
            </a:r>
            <a:r>
              <a:rPr lang="en-US" dirty="0" smtClean="0">
                <a:latin typeface="Calibri" pitchFamily="34" charset="0"/>
              </a:rPr>
              <a:t>Key Options</a:t>
            </a:r>
          </a:p>
        </p:txBody>
      </p:sp>
      <p:graphicFrame>
        <p:nvGraphicFramePr>
          <p:cNvPr id="2" name="Content Placeholder 1"/>
          <p:cNvGraphicFramePr>
            <a:graphicFrameLocks noGrp="1"/>
          </p:cNvGraphicFramePr>
          <p:nvPr>
            <p:ph idx="4294967295"/>
            <p:extLst>
              <p:ext uri="{D42A27DB-BD31-4B8C-83A1-F6EECF244321}">
                <p14:modId xmlns:p14="http://schemas.microsoft.com/office/powerpoint/2010/main" val="2341708220"/>
              </p:ext>
            </p:extLst>
          </p:nvPr>
        </p:nvGraphicFramePr>
        <p:xfrm>
          <a:off x="1128713" y="1417635"/>
          <a:ext cx="6557961" cy="4352419"/>
        </p:xfrm>
        <a:graphic>
          <a:graphicData uri="http://schemas.openxmlformats.org/drawingml/2006/table">
            <a:tbl>
              <a:tblPr firstRow="1" firstCol="1" bandRow="1">
                <a:tableStyleId>{5C22544A-7EE6-4342-B048-85BDC9FD1C3A}</a:tableStyleId>
              </a:tblPr>
              <a:tblGrid>
                <a:gridCol w="1165718"/>
                <a:gridCol w="5392243"/>
              </a:tblGrid>
              <a:tr h="406892">
                <a:tc>
                  <a:txBody>
                    <a:bodyPr/>
                    <a:lstStyle/>
                    <a:p>
                      <a:pPr marL="0" marR="0">
                        <a:spcBef>
                          <a:spcPts val="0"/>
                        </a:spcBef>
                        <a:spcAft>
                          <a:spcPts val="0"/>
                        </a:spcAft>
                      </a:pPr>
                      <a:r>
                        <a:rPr lang="en-US" sz="2400">
                          <a:effectLst/>
                          <a:latin typeface="Calibri" panose="020F0502020204030204" pitchFamily="34" charset="0"/>
                        </a:rPr>
                        <a:t>Option</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Use</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1220677">
                <a:tc>
                  <a:txBody>
                    <a:bodyPr/>
                    <a:lstStyle/>
                    <a:p>
                      <a:pPr marL="0" marR="0">
                        <a:spcBef>
                          <a:spcPts val="0"/>
                        </a:spcBef>
                        <a:spcAft>
                          <a:spcPts val="0"/>
                        </a:spcAft>
                      </a:pPr>
                      <a:r>
                        <a:rPr lang="en-US" sz="2400">
                          <a:effectLst/>
                          <a:latin typeface="Calibri" panose="020F0502020204030204" pitchFamily="34" charset="0"/>
                        </a:rPr>
                        <a:t>-f</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Force the job to be run irrespective of its timestamp.  This is typically used when running the anacron command manually. </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813785">
                <a:tc>
                  <a:txBody>
                    <a:bodyPr/>
                    <a:lstStyle/>
                    <a:p>
                      <a:pPr marL="0" marR="0">
                        <a:spcBef>
                          <a:spcPts val="0"/>
                        </a:spcBef>
                        <a:spcAft>
                          <a:spcPts val="0"/>
                        </a:spcAft>
                      </a:pPr>
                      <a:r>
                        <a:rPr lang="en-US" sz="2400">
                          <a:effectLst/>
                          <a:latin typeface="Calibri" panose="020F0502020204030204" pitchFamily="34" charset="0"/>
                        </a:rPr>
                        <a:t>-u</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Only update the timestamp of the job without running the job/script.</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827913">
                <a:tc>
                  <a:txBody>
                    <a:bodyPr/>
                    <a:lstStyle/>
                    <a:p>
                      <a:pPr marL="0" marR="0">
                        <a:spcBef>
                          <a:spcPts val="0"/>
                        </a:spcBef>
                        <a:spcAft>
                          <a:spcPts val="0"/>
                        </a:spcAft>
                      </a:pPr>
                      <a:r>
                        <a:rPr lang="en-US" sz="2400">
                          <a:effectLst/>
                          <a:latin typeface="Calibri" panose="020F0502020204030204" pitchFamily="34" charset="0"/>
                        </a:rPr>
                        <a:t>-s</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Execute jobs sequentially, the next job will not be started unless the current job finishes.</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813785">
                <a:tc>
                  <a:txBody>
                    <a:bodyPr/>
                    <a:lstStyle/>
                    <a:p>
                      <a:pPr marL="0" marR="0">
                        <a:spcBef>
                          <a:spcPts val="0"/>
                        </a:spcBef>
                        <a:spcAft>
                          <a:spcPts val="0"/>
                        </a:spcAft>
                      </a:pPr>
                      <a:r>
                        <a:rPr lang="en-US" sz="2400">
                          <a:effectLst/>
                          <a:latin typeface="Calibri" panose="020F0502020204030204" pitchFamily="34" charset="0"/>
                        </a:rPr>
                        <a:t>-n</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dirty="0">
                          <a:effectLst/>
                          <a:latin typeface="Calibri" panose="020F0502020204030204" pitchFamily="34" charset="0"/>
                        </a:rPr>
                        <a:t>Run the job now, overrides the delay specified in the /</a:t>
                      </a:r>
                      <a:r>
                        <a:rPr lang="en-US" sz="2400" dirty="0" err="1">
                          <a:effectLst/>
                          <a:latin typeface="Calibri" panose="020F0502020204030204" pitchFamily="34" charset="0"/>
                        </a:rPr>
                        <a:t>etc</a:t>
                      </a:r>
                      <a:r>
                        <a:rPr lang="en-US" sz="2400" dirty="0">
                          <a:effectLst/>
                          <a:latin typeface="Calibri" panose="020F0502020204030204" pitchFamily="34" charset="0"/>
                        </a:rPr>
                        <a:t>/</a:t>
                      </a:r>
                      <a:r>
                        <a:rPr lang="en-US" sz="2400" dirty="0" err="1">
                          <a:effectLst/>
                          <a:latin typeface="Calibri" panose="020F0502020204030204" pitchFamily="34" charset="0"/>
                        </a:rPr>
                        <a:t>anacrontab</a:t>
                      </a:r>
                      <a:r>
                        <a:rPr lang="en-US" sz="2400" dirty="0">
                          <a:effectLst/>
                          <a:latin typeface="Calibri" panose="020F0502020204030204" pitchFamily="34" charset="0"/>
                        </a:rPr>
                        <a:t> file.</a:t>
                      </a:r>
                      <a:endParaRPr lang="en-US" sz="2400" b="1" dirty="0">
                        <a:solidFill>
                          <a:srgbClr val="1F497D"/>
                        </a:solidFill>
                        <a:effectLst/>
                        <a:latin typeface="Calibri" panose="020F0502020204030204" pitchFamily="34" charset="0"/>
                        <a:ea typeface="MS Mincho" panose="02020609040205080304" pitchFamily="49" charset="-128"/>
                      </a:endParaRPr>
                    </a:p>
                  </a:txBody>
                  <a:tcPr marL="68580" marR="68580" marT="0" marB="0"/>
                </a:tc>
              </a:tr>
            </a:tbl>
          </a:graphicData>
        </a:graphic>
      </p:graphicFrame>
    </p:spTree>
    <p:extLst>
      <p:ext uri="{BB962C8B-B14F-4D97-AF65-F5344CB8AC3E}">
        <p14:creationId xmlns:p14="http://schemas.microsoft.com/office/powerpoint/2010/main" val="964443732"/>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t>Cron</a:t>
            </a:r>
            <a:r>
              <a:rPr lang="en-US" dirty="0" smtClean="0"/>
              <a:t> Compared To </a:t>
            </a:r>
            <a:r>
              <a:rPr lang="en-US" dirty="0" err="1"/>
              <a:t>Anacron</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dirty="0">
                <a:latin typeface="Calibri" panose="020F0502020204030204" pitchFamily="34" charset="0"/>
                <a:cs typeface="Courier New" panose="02070309020205020404" pitchFamily="49" charset="0"/>
              </a:rPr>
              <a:t>The </a:t>
            </a:r>
            <a:r>
              <a:rPr lang="en-US" dirty="0" err="1">
                <a:latin typeface="Courier New" panose="02070309020205020404" pitchFamily="49" charset="0"/>
                <a:cs typeface="Courier New" panose="02070309020205020404" pitchFamily="49" charset="0"/>
              </a:rPr>
              <a:t>crond</a:t>
            </a:r>
            <a:r>
              <a:rPr lang="en-US" dirty="0">
                <a:latin typeface="Calibri" panose="020F0502020204030204" pitchFamily="34" charset="0"/>
                <a:cs typeface="Courier New" panose="02070309020205020404" pitchFamily="49" charset="0"/>
              </a:rPr>
              <a:t> daemon checks every minute if there is a job to be run.  </a:t>
            </a:r>
            <a:r>
              <a:rPr lang="en-US" dirty="0" smtClean="0">
                <a:latin typeface="Calibri" panose="020F0502020204030204" pitchFamily="34" charset="0"/>
                <a:cs typeface="Courier New" panose="02070309020205020404" pitchFamily="49" charset="0"/>
              </a:rPr>
              <a:t>The </a:t>
            </a:r>
            <a:r>
              <a:rPr lang="en-US" dirty="0" err="1">
                <a:latin typeface="Courier New" panose="02070309020205020404" pitchFamily="49" charset="0"/>
                <a:cs typeface="Courier New" panose="02070309020205020404" pitchFamily="49" charset="0"/>
              </a:rPr>
              <a:t>anacron</a:t>
            </a:r>
            <a:r>
              <a:rPr lang="en-US" dirty="0">
                <a:latin typeface="Calibri" panose="020F0502020204030204" pitchFamily="34" charset="0"/>
                <a:cs typeface="Courier New" panose="02070309020205020404" pitchFamily="49" charset="0"/>
              </a:rPr>
              <a:t> command will run only when the computer boots. </a:t>
            </a:r>
            <a:endParaRPr lang="en-US" dirty="0" smtClean="0">
              <a:latin typeface="Calibri" panose="020F0502020204030204" pitchFamily="34" charset="0"/>
              <a:cs typeface="Courier New" panose="02070309020205020404" pitchFamily="49" charset="0"/>
            </a:endParaRPr>
          </a:p>
          <a:p>
            <a:r>
              <a:rPr lang="en-US" dirty="0">
                <a:latin typeface="Calibri" panose="020F0502020204030204" pitchFamily="34" charset="0"/>
              </a:rPr>
              <a:t>The two utilities can be differentiated on the basis of </a:t>
            </a:r>
            <a:r>
              <a:rPr lang="en-US" dirty="0" smtClean="0">
                <a:latin typeface="Calibri" panose="020F0502020204030204" pitchFamily="34" charset="0"/>
              </a:rPr>
              <a:t>a number of parameters that follows.</a:t>
            </a:r>
            <a:endParaRPr lang="en-US" b="1" dirty="0">
              <a:latin typeface="Calibri" panose="020F0502020204030204" pitchFamily="34" charset="0"/>
            </a:endParaRPr>
          </a:p>
          <a:p>
            <a:pPr marL="0" indent="0">
              <a:buNone/>
            </a:pP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2372588396"/>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t>Cron</a:t>
            </a:r>
            <a:r>
              <a:rPr lang="en-US" dirty="0" smtClean="0"/>
              <a:t> Compared To </a:t>
            </a:r>
            <a:r>
              <a:rPr lang="en-US" dirty="0" err="1"/>
              <a:t>Anacron</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b="1" dirty="0">
                <a:latin typeface="Calibri" panose="020F0502020204030204" pitchFamily="34" charset="0"/>
                <a:cs typeface="Courier New" panose="02070309020205020404" pitchFamily="49" charset="0"/>
              </a:rPr>
              <a:t>Granularity</a:t>
            </a:r>
            <a:r>
              <a:rPr lang="en-US" dirty="0">
                <a:latin typeface="Calibri" panose="020F0502020204030204" pitchFamily="34" charset="0"/>
                <a:cs typeface="Courier New" panose="02070309020205020404" pitchFamily="49" charset="0"/>
              </a:rPr>
              <a:t> – Jobs in </a:t>
            </a:r>
            <a:r>
              <a:rPr lang="en-US" dirty="0" err="1">
                <a:latin typeface="Courier New" panose="02070309020205020404" pitchFamily="49" charset="0"/>
                <a:cs typeface="Courier New" panose="02070309020205020404" pitchFamily="49" charset="0"/>
              </a:rPr>
              <a:t>cron</a:t>
            </a:r>
            <a:r>
              <a:rPr lang="en-US" dirty="0">
                <a:latin typeface="Calibri" panose="020F0502020204030204" pitchFamily="34" charset="0"/>
                <a:cs typeface="Courier New" panose="02070309020205020404" pitchFamily="49" charset="0"/>
              </a:rPr>
              <a:t> can be scheduled to be executed every minute (i.e. the granularity is per minute) whereas in case of </a:t>
            </a:r>
            <a:r>
              <a:rPr lang="en-US" dirty="0" err="1">
                <a:latin typeface="Courier New" panose="02070309020205020404" pitchFamily="49" charset="0"/>
                <a:cs typeface="Courier New" panose="02070309020205020404" pitchFamily="49" charset="0"/>
              </a:rPr>
              <a:t>anacron</a:t>
            </a:r>
            <a:r>
              <a:rPr lang="en-US" dirty="0">
                <a:latin typeface="Calibri" panose="020F0502020204030204" pitchFamily="34" charset="0"/>
                <a:cs typeface="Courier New" panose="02070309020205020404" pitchFamily="49" charset="0"/>
              </a:rPr>
              <a:t> the granularity is day</a:t>
            </a:r>
            <a:r>
              <a:rPr lang="en-US" dirty="0" smtClean="0">
                <a:latin typeface="Calibri" panose="020F0502020204030204" pitchFamily="34" charset="0"/>
                <a:cs typeface="Courier New" panose="02070309020205020404" pitchFamily="49" charset="0"/>
              </a:rPr>
              <a:t>.</a:t>
            </a:r>
          </a:p>
          <a:p>
            <a:r>
              <a:rPr lang="en-US" b="1" dirty="0">
                <a:latin typeface="Calibri" panose="020F0502020204030204" pitchFamily="34" charset="0"/>
                <a:cs typeface="Courier New" panose="02070309020205020404" pitchFamily="49" charset="0"/>
              </a:rPr>
              <a:t>Precision</a:t>
            </a:r>
            <a:r>
              <a:rPr lang="en-US" dirty="0">
                <a:latin typeface="Calibri" panose="020F0502020204030204" pitchFamily="34" charset="0"/>
                <a:cs typeface="Courier New" panose="02070309020205020404" pitchFamily="49" charset="0"/>
              </a:rPr>
              <a:t> – If the job is to be run at a particular hour and minute, then </a:t>
            </a:r>
            <a:r>
              <a:rPr lang="en-US" dirty="0" err="1">
                <a:latin typeface="Courier New" panose="02070309020205020404" pitchFamily="49" charset="0"/>
                <a:cs typeface="Courier New" panose="02070309020205020404" pitchFamily="49" charset="0"/>
              </a:rPr>
              <a:t>cron</a:t>
            </a:r>
            <a:r>
              <a:rPr lang="en-US" dirty="0">
                <a:latin typeface="Calibri" panose="020F0502020204030204" pitchFamily="34" charset="0"/>
                <a:cs typeface="Courier New" panose="02070309020205020404" pitchFamily="49" charset="0"/>
              </a:rPr>
              <a:t> should be used.  If the job can be executed irrespective of hour and minute, then use </a:t>
            </a:r>
            <a:r>
              <a:rPr lang="en-US" dirty="0" err="1">
                <a:latin typeface="Courier New" panose="02070309020205020404" pitchFamily="49" charset="0"/>
                <a:cs typeface="Courier New" panose="02070309020205020404" pitchFamily="49" charset="0"/>
              </a:rPr>
              <a:t>anacron</a:t>
            </a:r>
            <a:r>
              <a:rPr lang="en-US" dirty="0">
                <a:latin typeface="Calibri" panose="020F0502020204030204" pitchFamily="34" charset="0"/>
                <a:cs typeface="Courier New" panose="02070309020205020404" pitchFamily="49" charset="0"/>
              </a:rPr>
              <a:t>.</a:t>
            </a:r>
          </a:p>
          <a:p>
            <a:pPr marL="0" indent="0">
              <a:buNone/>
            </a:pP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751872039"/>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t>Cron</a:t>
            </a:r>
            <a:r>
              <a:rPr lang="en-US" dirty="0" smtClean="0"/>
              <a:t> Compared To </a:t>
            </a:r>
            <a:r>
              <a:rPr lang="en-US" dirty="0" err="1"/>
              <a:t>Anacron</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b="1" dirty="0">
                <a:latin typeface="Calibri" panose="020F0502020204030204" pitchFamily="34" charset="0"/>
                <a:cs typeface="Courier New" panose="02070309020205020404" pitchFamily="49" charset="0"/>
              </a:rPr>
              <a:t>User privileges </a:t>
            </a:r>
            <a:r>
              <a:rPr lang="en-US" dirty="0">
                <a:latin typeface="Calibri" panose="020F0502020204030204" pitchFamily="34" charset="0"/>
                <a:cs typeface="Courier New" panose="02070309020205020404" pitchFamily="49" charset="0"/>
              </a:rPr>
              <a:t>– By default </a:t>
            </a:r>
            <a:r>
              <a:rPr lang="en-US" dirty="0" err="1">
                <a:latin typeface="Courier New" panose="02070309020205020404" pitchFamily="49" charset="0"/>
                <a:cs typeface="Courier New" panose="02070309020205020404" pitchFamily="49" charset="0"/>
              </a:rPr>
              <a:t>cron</a:t>
            </a:r>
            <a:r>
              <a:rPr lang="en-US" dirty="0">
                <a:latin typeface="Calibri" panose="020F0502020204030204" pitchFamily="34" charset="0"/>
                <a:cs typeface="Courier New" panose="02070309020205020404" pitchFamily="49" charset="0"/>
              </a:rPr>
              <a:t> job can be scheduled by any normal user, while only a </a:t>
            </a:r>
            <a:r>
              <a:rPr lang="en-US" dirty="0" err="1">
                <a:latin typeface="Calibri" panose="020F0502020204030204" pitchFamily="34" charset="0"/>
                <a:cs typeface="Courier New" panose="02070309020205020404" pitchFamily="49" charset="0"/>
              </a:rPr>
              <a:t>superuser</a:t>
            </a:r>
            <a:r>
              <a:rPr lang="en-US" dirty="0">
                <a:latin typeface="Calibri" panose="020F0502020204030204" pitchFamily="34" charset="0"/>
                <a:cs typeface="Courier New" panose="02070309020205020404" pitchFamily="49" charset="0"/>
              </a:rPr>
              <a:t> can use </a:t>
            </a:r>
            <a:r>
              <a:rPr lang="en-US" dirty="0" err="1">
                <a:latin typeface="Courier New" panose="02070309020205020404" pitchFamily="49" charset="0"/>
                <a:cs typeface="Courier New" panose="02070309020205020404" pitchFamily="49" charset="0"/>
              </a:rPr>
              <a:t>anacron</a:t>
            </a:r>
            <a:r>
              <a:rPr lang="en-US" dirty="0">
                <a:latin typeface="Calibri" panose="020F0502020204030204" pitchFamily="34" charset="0"/>
                <a:cs typeface="Courier New" panose="02070309020205020404" pitchFamily="49" charset="0"/>
              </a:rPr>
              <a:t>.  However there are workarounds to change this default behavior.  </a:t>
            </a:r>
            <a:r>
              <a:rPr lang="en-US" dirty="0" err="1">
                <a:latin typeface="Calibri" panose="020F0502020204030204" pitchFamily="34" charset="0"/>
                <a:cs typeface="Courier New" panose="02070309020205020404" pitchFamily="49" charset="0"/>
              </a:rPr>
              <a:t>Superuser</a:t>
            </a:r>
            <a:r>
              <a:rPr lang="en-US" dirty="0">
                <a:latin typeface="Calibri" panose="020F0502020204030204" pitchFamily="34" charset="0"/>
                <a:cs typeface="Courier New" panose="02070309020205020404" pitchFamily="49" charset="0"/>
              </a:rPr>
              <a:t> can restrict other users from scheduling </a:t>
            </a:r>
            <a:r>
              <a:rPr lang="en-US" dirty="0" err="1">
                <a:latin typeface="Courier New" panose="02070309020205020404" pitchFamily="49" charset="0"/>
                <a:cs typeface="Courier New" panose="02070309020205020404" pitchFamily="49" charset="0"/>
              </a:rPr>
              <a:t>cron</a:t>
            </a:r>
            <a:r>
              <a:rPr lang="en-US" dirty="0">
                <a:latin typeface="Calibri" panose="020F0502020204030204" pitchFamily="34" charset="0"/>
                <a:cs typeface="Courier New" panose="02070309020205020404" pitchFamily="49" charset="0"/>
              </a:rPr>
              <a:t> jobs and also can allow other users to use </a:t>
            </a:r>
            <a:r>
              <a:rPr lang="en-US" dirty="0" err="1">
                <a:latin typeface="Courier New" panose="02070309020205020404" pitchFamily="49" charset="0"/>
                <a:cs typeface="Courier New" panose="02070309020205020404" pitchFamily="49" charset="0"/>
              </a:rPr>
              <a:t>anacron</a:t>
            </a:r>
            <a:r>
              <a:rPr lang="en-US" dirty="0">
                <a:latin typeface="Calibri" panose="020F0502020204030204" pitchFamily="34" charset="0"/>
                <a:cs typeface="Courier New" panose="02070309020205020404" pitchFamily="49" charset="0"/>
              </a:rPr>
              <a:t>.</a:t>
            </a:r>
          </a:p>
          <a:p>
            <a:pPr marL="0" indent="0">
              <a:buNone/>
            </a:pP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558866177"/>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t>Cron</a:t>
            </a:r>
            <a:r>
              <a:rPr lang="en-US" dirty="0" smtClean="0"/>
              <a:t> Compared To </a:t>
            </a:r>
            <a:r>
              <a:rPr lang="en-US" dirty="0" err="1"/>
              <a:t>Anacron</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b="1" dirty="0">
                <a:latin typeface="Calibri" panose="020F0502020204030204" pitchFamily="34" charset="0"/>
                <a:cs typeface="Courier New" panose="02070309020205020404" pitchFamily="49" charset="0"/>
              </a:rPr>
              <a:t>Handling down time </a:t>
            </a:r>
            <a:r>
              <a:rPr lang="en-US" dirty="0">
                <a:latin typeface="Calibri" panose="020F0502020204030204" pitchFamily="34" charset="0"/>
                <a:cs typeface="Courier New" panose="02070309020205020404" pitchFamily="49" charset="0"/>
              </a:rPr>
              <a:t>– The scheduled </a:t>
            </a:r>
            <a:r>
              <a:rPr lang="en-US" dirty="0" err="1">
                <a:latin typeface="Courier New" panose="02070309020205020404" pitchFamily="49" charset="0"/>
                <a:cs typeface="Courier New" panose="02070309020205020404" pitchFamily="49" charset="0"/>
              </a:rPr>
              <a:t>cron</a:t>
            </a:r>
            <a:r>
              <a:rPr lang="en-US" dirty="0">
                <a:latin typeface="Calibri" panose="020F0502020204030204" pitchFamily="34" charset="0"/>
                <a:cs typeface="Courier New" panose="02070309020205020404" pitchFamily="49" charset="0"/>
              </a:rPr>
              <a:t> job is not executed if the machine is down at that time.  </a:t>
            </a:r>
            <a:r>
              <a:rPr lang="en-US" dirty="0" err="1">
                <a:latin typeface="Courier New" panose="02070309020205020404" pitchFamily="49" charset="0"/>
                <a:cs typeface="Courier New" panose="02070309020205020404" pitchFamily="49" charset="0"/>
              </a:rPr>
              <a:t>Anacron</a:t>
            </a:r>
            <a:r>
              <a:rPr lang="en-US" dirty="0">
                <a:latin typeface="Calibri" panose="020F0502020204030204" pitchFamily="34" charset="0"/>
                <a:cs typeface="Courier New" panose="02070309020205020404" pitchFamily="49" charset="0"/>
              </a:rPr>
              <a:t> starts the job when the system comes up</a:t>
            </a:r>
            <a:r>
              <a:rPr lang="en-US" dirty="0" smtClean="0">
                <a:latin typeface="Calibri" panose="020F0502020204030204" pitchFamily="34" charset="0"/>
                <a:cs typeface="Courier New" panose="02070309020205020404" pitchFamily="49" charset="0"/>
              </a:rPr>
              <a:t>.</a:t>
            </a:r>
          </a:p>
          <a:p>
            <a:r>
              <a:rPr lang="en-US" b="1" dirty="0">
                <a:latin typeface="Calibri" panose="020F0502020204030204" pitchFamily="34" charset="0"/>
                <a:cs typeface="Courier New" panose="02070309020205020404" pitchFamily="49" charset="0"/>
              </a:rPr>
              <a:t>Type of computer </a:t>
            </a:r>
            <a:r>
              <a:rPr lang="en-US" dirty="0">
                <a:latin typeface="Calibri" panose="020F0502020204030204" pitchFamily="34" charset="0"/>
                <a:cs typeface="Courier New" panose="02070309020205020404" pitchFamily="49" charset="0"/>
              </a:rPr>
              <a:t>– While </a:t>
            </a:r>
            <a:r>
              <a:rPr lang="en-US" dirty="0" err="1">
                <a:latin typeface="Courier New" panose="02070309020205020404" pitchFamily="49" charset="0"/>
                <a:cs typeface="Courier New" panose="02070309020205020404" pitchFamily="49" charset="0"/>
              </a:rPr>
              <a:t>cron</a:t>
            </a:r>
            <a:r>
              <a:rPr lang="en-US" dirty="0">
                <a:latin typeface="Calibri" panose="020F0502020204030204" pitchFamily="34" charset="0"/>
                <a:cs typeface="Courier New" panose="02070309020205020404" pitchFamily="49" charset="0"/>
              </a:rPr>
              <a:t> is suitable for server class of machines, </a:t>
            </a:r>
            <a:r>
              <a:rPr lang="en-US" dirty="0" err="1">
                <a:latin typeface="Courier New" panose="02070309020205020404" pitchFamily="49" charset="0"/>
                <a:cs typeface="Courier New" panose="02070309020205020404" pitchFamily="49" charset="0"/>
              </a:rPr>
              <a:t>anacron</a:t>
            </a:r>
            <a:r>
              <a:rPr lang="en-US" dirty="0">
                <a:latin typeface="Calibri" panose="020F0502020204030204" pitchFamily="34" charset="0"/>
                <a:cs typeface="Courier New" panose="02070309020205020404" pitchFamily="49" charset="0"/>
              </a:rPr>
              <a:t> is more suitable for desktops and laptops.</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84105319"/>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t>Cron</a:t>
            </a:r>
            <a:r>
              <a:rPr lang="en-US" dirty="0" smtClean="0"/>
              <a:t> Compared To </a:t>
            </a:r>
            <a:r>
              <a:rPr lang="en-US" dirty="0" err="1"/>
              <a:t>Anacron</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dirty="0">
                <a:latin typeface="Calibri" panose="020F0502020204030204" pitchFamily="34" charset="0"/>
                <a:cs typeface="Courier New" panose="02070309020205020404" pitchFamily="49" charset="0"/>
              </a:rPr>
              <a:t>In modern Linux distributions, the </a:t>
            </a:r>
            <a:r>
              <a:rPr lang="en-US" dirty="0" err="1">
                <a:latin typeface="Courier New" panose="02070309020205020404" pitchFamily="49" charset="0"/>
                <a:cs typeface="Courier New" panose="02070309020205020404" pitchFamily="49" charset="0"/>
              </a:rPr>
              <a:t>crond</a:t>
            </a:r>
            <a:r>
              <a:rPr lang="en-US" dirty="0">
                <a:latin typeface="Calibri" panose="020F0502020204030204" pitchFamily="34" charset="0"/>
                <a:cs typeface="Courier New" panose="02070309020205020404" pitchFamily="49" charset="0"/>
              </a:rPr>
              <a:t> daemon loads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anacrontab</a:t>
            </a:r>
            <a:r>
              <a:rPr lang="en-US" dirty="0">
                <a:latin typeface="Calibri" panose="020F0502020204030204" pitchFamily="34" charset="0"/>
                <a:cs typeface="Courier New" panose="02070309020205020404" pitchFamily="49" charset="0"/>
              </a:rPr>
              <a:t> file and processes the jobs found in it. </a:t>
            </a:r>
            <a:endParaRPr lang="en-US" dirty="0" smtClean="0">
              <a:latin typeface="Calibri" panose="020F0502020204030204" pitchFamily="34" charset="0"/>
              <a:cs typeface="Courier New" panose="02070309020205020404" pitchFamily="49" charset="0"/>
            </a:endParaRPr>
          </a:p>
          <a:p>
            <a:r>
              <a:rPr lang="en-US" dirty="0">
                <a:latin typeface="Calibri" panose="020F0502020204030204" pitchFamily="34" charset="0"/>
                <a:cs typeface="Courier New" panose="02070309020205020404" pitchFamily="49" charset="0"/>
              </a:rPr>
              <a:t>For example, on Ubuntu systems,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anacrontab</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cs typeface="Courier New" panose="02070309020205020404" pitchFamily="49" charset="0"/>
              </a:rPr>
              <a:t>file is only used if there is no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cs typeface="Courier New" panose="02070309020205020404" pitchFamily="49" charset="0"/>
              </a:rPr>
              <a:t> file.  </a:t>
            </a:r>
            <a:endParaRPr lang="en-US" dirty="0" smtClean="0">
              <a:latin typeface="Calibri" panose="020F0502020204030204" pitchFamily="34" charset="0"/>
              <a:cs typeface="Courier New" panose="02070309020205020404" pitchFamily="49" charset="0"/>
            </a:endParaRPr>
          </a:p>
          <a:p>
            <a:r>
              <a:rPr lang="en-US" dirty="0" smtClean="0">
                <a:latin typeface="Calibri" panose="020F0502020204030204" pitchFamily="34" charset="0"/>
                <a:cs typeface="Courier New" panose="02070309020205020404" pitchFamily="49" charset="0"/>
              </a:rPr>
              <a:t>On </a:t>
            </a:r>
            <a:r>
              <a:rPr lang="en-US" dirty="0">
                <a:latin typeface="Calibri" panose="020F0502020204030204" pitchFamily="34" charset="0"/>
                <a:cs typeface="Courier New" panose="02070309020205020404" pitchFamily="49" charset="0"/>
              </a:rPr>
              <a:t>Red Hat systems, both </a:t>
            </a:r>
            <a:r>
              <a:rPr lang="en-US" dirty="0" smtClean="0">
                <a:latin typeface="Calibri" panose="020F0502020204030204" pitchFamily="34" charset="0"/>
                <a:cs typeface="Courier New" panose="02070309020205020404" pitchFamily="49" charset="0"/>
              </a:rPr>
              <a:t>files can be used. </a:t>
            </a: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262117418"/>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err="1" smtClean="0"/>
              <a:t>Cron</a:t>
            </a:r>
            <a:r>
              <a:rPr lang="en-US" dirty="0" smtClean="0"/>
              <a:t> Compared To </a:t>
            </a:r>
            <a:r>
              <a:rPr lang="en-US" dirty="0" err="1"/>
              <a:t>Anacron</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dirty="0">
                <a:latin typeface="Calibri" panose="020F0502020204030204" pitchFamily="34" charset="0"/>
              </a:rPr>
              <a:t>To determine how the </a:t>
            </a:r>
            <a:r>
              <a:rPr lang="en-US" dirty="0" err="1">
                <a:latin typeface="Courier New" panose="02070309020205020404" pitchFamily="49" charset="0"/>
                <a:cs typeface="Courier New" panose="02070309020205020404" pitchFamily="49" charset="0"/>
              </a:rPr>
              <a:t>crond</a:t>
            </a:r>
            <a:r>
              <a:rPr lang="en-US" dirty="0">
                <a:latin typeface="Calibri" panose="020F0502020204030204" pitchFamily="34" charset="0"/>
              </a:rPr>
              <a:t> daemon </a:t>
            </a:r>
            <a:r>
              <a:rPr lang="en-US" dirty="0" smtClean="0">
                <a:latin typeface="Calibri" panose="020F0502020204030204" pitchFamily="34" charset="0"/>
              </a:rPr>
              <a:t>uses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anacrontab</a:t>
            </a:r>
            <a:r>
              <a:rPr lang="en-US" dirty="0">
                <a:latin typeface="Calibri" panose="020F0502020204030204" pitchFamily="34" charset="0"/>
              </a:rPr>
              <a:t> file on your system, consult the </a:t>
            </a:r>
            <a:r>
              <a:rPr lang="en-US" dirty="0" err="1">
                <a:latin typeface="Courier New" panose="02070309020205020404" pitchFamily="49" charset="0"/>
                <a:cs typeface="Courier New" panose="02070309020205020404" pitchFamily="49" charset="0"/>
              </a:rPr>
              <a:t>anacron</a:t>
            </a:r>
            <a:r>
              <a:rPr lang="en-US" dirty="0">
                <a:latin typeface="Calibri" panose="020F0502020204030204" pitchFamily="34" charset="0"/>
              </a:rPr>
              <a:t> man page.</a:t>
            </a:r>
            <a:endParaRPr lang="en-US" b="1" dirty="0">
              <a:latin typeface="Calibri" panose="020F0502020204030204" pitchFamily="34" charset="0"/>
            </a:endParaRPr>
          </a:p>
          <a:p>
            <a:r>
              <a:rPr lang="en-US" dirty="0">
                <a:latin typeface="Calibri" panose="020F0502020204030204" pitchFamily="34" charset="0"/>
              </a:rPr>
              <a:t>Modern </a:t>
            </a:r>
            <a:r>
              <a:rPr lang="en-US" dirty="0" err="1">
                <a:latin typeface="Courier New" panose="02070309020205020404" pitchFamily="49" charset="0"/>
                <a:cs typeface="Courier New" panose="02070309020205020404" pitchFamily="49" charset="0"/>
              </a:rPr>
              <a:t>crond</a:t>
            </a:r>
            <a:r>
              <a:rPr lang="en-US" dirty="0">
                <a:latin typeface="Calibri" panose="020F0502020204030204" pitchFamily="34" charset="0"/>
              </a:rPr>
              <a:t> daemons use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anacrontab</a:t>
            </a:r>
            <a:endParaRPr lang="en-US" dirty="0">
              <a:latin typeface="Courier New" panose="02070309020205020404" pitchFamily="49" charset="0"/>
              <a:cs typeface="Courier New" panose="02070309020205020404" pitchFamily="49" charset="0"/>
            </a:endParaRPr>
          </a:p>
          <a:p>
            <a:endParaRPr lang="en-US" b="1"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6289040"/>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The at </a:t>
            </a:r>
            <a:r>
              <a:rPr lang="en-US" dirty="0" smtClean="0"/>
              <a:t>Command</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dirty="0" err="1">
                <a:latin typeface="Courier New" panose="02070309020205020404" pitchFamily="49" charset="0"/>
                <a:cs typeface="Courier New" panose="02070309020205020404" pitchFamily="49" charset="0"/>
              </a:rPr>
              <a:t>Cron</a:t>
            </a:r>
            <a:r>
              <a:rPr lang="en-US" dirty="0">
                <a:latin typeface="Calibri" panose="020F0502020204030204" pitchFamily="34" charset="0"/>
              </a:rPr>
              <a:t> is a good tool for scheduling commands that require running on a regular interval.  </a:t>
            </a:r>
            <a:endParaRPr lang="en-US" dirty="0" smtClean="0">
              <a:latin typeface="Calibri" panose="020F0502020204030204" pitchFamily="34" charset="0"/>
            </a:endParaRPr>
          </a:p>
          <a:p>
            <a:r>
              <a:rPr lang="en-US" dirty="0" smtClean="0">
                <a:latin typeface="Calibri" panose="020F0502020204030204" pitchFamily="34" charset="0"/>
              </a:rPr>
              <a:t>For </a:t>
            </a:r>
            <a:r>
              <a:rPr lang="en-US" dirty="0">
                <a:latin typeface="Calibri" panose="020F0502020204030204" pitchFamily="34" charset="0"/>
              </a:rPr>
              <a:t>scheduling one time tasks, </a:t>
            </a:r>
            <a:r>
              <a:rPr lang="en-US" dirty="0">
                <a:latin typeface="Courier New" panose="02070309020205020404" pitchFamily="49" charset="0"/>
                <a:cs typeface="Courier New" panose="02070309020205020404" pitchFamily="49" charset="0"/>
              </a:rPr>
              <a:t>at</a:t>
            </a:r>
            <a:r>
              <a:rPr lang="en-US" dirty="0">
                <a:latin typeface="Calibri" panose="020F0502020204030204" pitchFamily="34" charset="0"/>
              </a:rPr>
              <a:t> and </a:t>
            </a:r>
            <a:r>
              <a:rPr lang="en-US" dirty="0">
                <a:latin typeface="Courier New" panose="02070309020205020404" pitchFamily="49" charset="0"/>
                <a:cs typeface="Courier New" panose="02070309020205020404" pitchFamily="49" charset="0"/>
              </a:rPr>
              <a:t>batch</a:t>
            </a:r>
            <a:r>
              <a:rPr lang="en-US" dirty="0">
                <a:latin typeface="Calibri" panose="020F0502020204030204" pitchFamily="34" charset="0"/>
              </a:rPr>
              <a:t> commands are used. </a:t>
            </a:r>
            <a:endParaRPr lang="en-US" dirty="0" smtClean="0">
              <a:latin typeface="Calibri" panose="020F0502020204030204" pitchFamily="34" charset="0"/>
            </a:endParaRPr>
          </a:p>
          <a:p>
            <a:r>
              <a:rPr lang="en-US" dirty="0">
                <a:latin typeface="Calibri" panose="020F0502020204030204" pitchFamily="34" charset="0"/>
                <a:cs typeface="Courier New" panose="02070309020205020404" pitchFamily="49" charset="0"/>
              </a:rPr>
              <a:t>There are two pre-requisites for running at command: the </a:t>
            </a:r>
            <a:r>
              <a:rPr lang="en-US" dirty="0">
                <a:latin typeface="Courier New" panose="02070309020205020404" pitchFamily="49" charset="0"/>
                <a:cs typeface="Courier New" panose="02070309020205020404" pitchFamily="49" charset="0"/>
              </a:rPr>
              <a:t>at</a:t>
            </a:r>
            <a:r>
              <a:rPr lang="en-US" dirty="0">
                <a:latin typeface="Calibri" panose="020F0502020204030204" pitchFamily="34" charset="0"/>
                <a:cs typeface="Courier New" panose="02070309020205020404" pitchFamily="49" charset="0"/>
              </a:rPr>
              <a:t> </a:t>
            </a:r>
            <a:r>
              <a:rPr lang="en-US" dirty="0" smtClean="0">
                <a:latin typeface="Calibri" panose="020F0502020204030204" pitchFamily="34" charset="0"/>
                <a:cs typeface="Courier New" panose="02070309020205020404" pitchFamily="49" charset="0"/>
              </a:rPr>
              <a:t>software package </a:t>
            </a:r>
            <a:r>
              <a:rPr lang="en-US" dirty="0">
                <a:latin typeface="Calibri" panose="020F0502020204030204" pitchFamily="34" charset="0"/>
                <a:cs typeface="Courier New" panose="02070309020205020404" pitchFamily="49" charset="0"/>
              </a:rPr>
              <a:t>must be installed and </a:t>
            </a:r>
            <a:r>
              <a:rPr lang="en-US" dirty="0" err="1">
                <a:latin typeface="Courier New" panose="02070309020205020404" pitchFamily="49" charset="0"/>
                <a:cs typeface="Courier New" panose="02070309020205020404" pitchFamily="49" charset="0"/>
              </a:rPr>
              <a:t>atd</a:t>
            </a:r>
            <a:r>
              <a:rPr lang="en-US" dirty="0">
                <a:latin typeface="Calibri" panose="020F0502020204030204" pitchFamily="34" charset="0"/>
                <a:cs typeface="Courier New" panose="02070309020205020404" pitchFamily="49" charset="0"/>
              </a:rPr>
              <a:t> service must be running.</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799253615"/>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The at </a:t>
            </a:r>
            <a:r>
              <a:rPr lang="en-US" dirty="0" smtClean="0"/>
              <a:t>Command</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dirty="0"/>
              <a:t>To check if the RPM package is installed use the following command</a:t>
            </a:r>
            <a:r>
              <a:rPr lang="en-US" dirty="0" smtClean="0"/>
              <a:t>:</a:t>
            </a:r>
            <a:endParaRPr lang="en-US" b="1" dirty="0"/>
          </a:p>
          <a:p>
            <a:r>
              <a:rPr lang="en-US" dirty="0">
                <a:latin typeface="Courier New" panose="02070309020205020404" pitchFamily="49" charset="0"/>
                <a:cs typeface="Courier New" panose="02070309020205020404" pitchFamily="49" charset="0"/>
              </a:rPr>
              <a:t>rpm –q </a:t>
            </a:r>
            <a:r>
              <a:rPr lang="en-US" dirty="0" smtClean="0">
                <a:latin typeface="Courier New" panose="02070309020205020404" pitchFamily="49" charset="0"/>
                <a:cs typeface="Courier New" panose="02070309020205020404" pitchFamily="49" charset="0"/>
              </a:rPr>
              <a:t>at</a:t>
            </a:r>
            <a:endParaRPr lang="en-US" b="1" dirty="0">
              <a:latin typeface="Courier New" panose="02070309020205020404" pitchFamily="49" charset="0"/>
              <a:cs typeface="Courier New" panose="02070309020205020404" pitchFamily="49" charset="0"/>
            </a:endParaRPr>
          </a:p>
          <a:p>
            <a:r>
              <a:rPr lang="en-US" dirty="0"/>
              <a:t>In case it is not installed the system will report following error</a:t>
            </a:r>
            <a:r>
              <a:rPr lang="en-US" dirty="0" smtClean="0"/>
              <a:t>:</a:t>
            </a:r>
            <a:endParaRPr lang="en-US" b="1" dirty="0"/>
          </a:p>
          <a:p>
            <a:r>
              <a:rPr lang="en-US" dirty="0">
                <a:latin typeface="Courier New" panose="02070309020205020404" pitchFamily="49" charset="0"/>
                <a:cs typeface="Courier New" panose="02070309020205020404" pitchFamily="49" charset="0"/>
              </a:rPr>
              <a:t>package at is not installed</a:t>
            </a:r>
            <a:endParaRPr lang="en-US"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920350990"/>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The </a:t>
            </a:r>
            <a:r>
              <a:rPr lang="en-US" dirty="0" err="1" smtClean="0"/>
              <a:t>atd</a:t>
            </a:r>
            <a:r>
              <a:rPr lang="en-US" dirty="0" smtClean="0"/>
              <a:t> Service</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dirty="0">
                <a:latin typeface="Calibri" panose="020F0502020204030204" pitchFamily="34" charset="0"/>
              </a:rPr>
              <a:t>To determine if the </a:t>
            </a:r>
            <a:r>
              <a:rPr lang="en-US" dirty="0" err="1">
                <a:latin typeface="Calibri" panose="020F0502020204030204" pitchFamily="34" charset="0"/>
              </a:rPr>
              <a:t>atd</a:t>
            </a:r>
            <a:r>
              <a:rPr lang="en-US" dirty="0">
                <a:latin typeface="Calibri" panose="020F0502020204030204" pitchFamily="34" charset="0"/>
              </a:rPr>
              <a:t> service is running, use the following command</a:t>
            </a:r>
            <a:r>
              <a:rPr lang="en-US" dirty="0" smtClean="0">
                <a:latin typeface="Calibri" panose="020F0502020204030204" pitchFamily="34" charset="0"/>
              </a:rPr>
              <a:t>:</a:t>
            </a:r>
            <a:endParaRPr lang="en-US" dirty="0">
              <a:latin typeface="Calibri" panose="020F0502020204030204" pitchFamily="34" charset="0"/>
            </a:endParaRPr>
          </a:p>
          <a:p>
            <a:r>
              <a:rPr lang="en-US" dirty="0">
                <a:latin typeface="Courier New" panose="02070309020205020404" pitchFamily="49" charset="0"/>
                <a:cs typeface="Courier New" panose="02070309020205020404" pitchFamily="49" charset="0"/>
              </a:rPr>
              <a:t>service </a:t>
            </a:r>
            <a:r>
              <a:rPr lang="en-US" dirty="0" err="1">
                <a:latin typeface="Courier New" panose="02070309020205020404" pitchFamily="49" charset="0"/>
                <a:cs typeface="Courier New" panose="02070309020205020404" pitchFamily="49" charset="0"/>
              </a:rPr>
              <a:t>atd</a:t>
            </a:r>
            <a:r>
              <a:rPr lang="en-US" dirty="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status</a:t>
            </a:r>
            <a:endParaRPr lang="en-US" dirty="0">
              <a:latin typeface="Courier New" panose="02070309020205020404" pitchFamily="49" charset="0"/>
              <a:cs typeface="Courier New" panose="02070309020205020404" pitchFamily="49" charset="0"/>
            </a:endParaRPr>
          </a:p>
          <a:p>
            <a:r>
              <a:rPr lang="en-US" dirty="0">
                <a:latin typeface="Calibri" panose="020F0502020204030204" pitchFamily="34" charset="0"/>
              </a:rPr>
              <a:t>If it is not running, the output of the previous command will </a:t>
            </a:r>
            <a:r>
              <a:rPr lang="en-US" dirty="0" smtClean="0">
                <a:latin typeface="Calibri" panose="020F0502020204030204" pitchFamily="34" charset="0"/>
              </a:rPr>
              <a:t>be:</a:t>
            </a:r>
          </a:p>
          <a:p>
            <a:r>
              <a:rPr lang="en-US" dirty="0" err="1" smtClean="0">
                <a:latin typeface="Courier New" panose="02070309020205020404" pitchFamily="49" charset="0"/>
                <a:cs typeface="Courier New" panose="02070309020205020404" pitchFamily="49" charset="0"/>
              </a:rPr>
              <a:t>atd</a:t>
            </a:r>
            <a:r>
              <a:rPr lang="en-US" dirty="0" smtClean="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is </a:t>
            </a:r>
            <a:r>
              <a:rPr lang="en-US" dirty="0" smtClean="0">
                <a:latin typeface="Courier New" panose="02070309020205020404" pitchFamily="49" charset="0"/>
                <a:cs typeface="Courier New" panose="02070309020205020404" pitchFamily="49" charset="0"/>
              </a:rPr>
              <a:t>stopped</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06931639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smtClean="0"/>
              <a:t>System </a:t>
            </a:r>
            <a:r>
              <a:rPr lang="en-US" dirty="0" err="1" smtClean="0"/>
              <a:t>Crontab</a:t>
            </a:r>
            <a:r>
              <a:rPr lang="en-US" dirty="0" err="1"/>
              <a:t>s</a:t>
            </a:r>
            <a:endParaRPr lang="en-US" dirty="0" smtClean="0"/>
          </a:p>
        </p:txBody>
      </p:sp>
      <p:sp>
        <p:nvSpPr>
          <p:cNvPr id="17411" name="Content Placeholder 2"/>
          <p:cNvSpPr>
            <a:spLocks noGrp="1"/>
          </p:cNvSpPr>
          <p:nvPr>
            <p:ph idx="4294967295"/>
          </p:nvPr>
        </p:nvSpPr>
        <p:spPr>
          <a:xfrm>
            <a:off x="457200" y="1371592"/>
            <a:ext cx="8229600" cy="4525963"/>
          </a:xfrm>
        </p:spPr>
        <p:txBody>
          <a:bodyPr/>
          <a:lstStyle/>
          <a:p>
            <a:r>
              <a:rPr lang="en-US" dirty="0">
                <a:latin typeface="Calibri" panose="020F0502020204030204" pitchFamily="34" charset="0"/>
              </a:rPr>
              <a:t>The system </a:t>
            </a:r>
            <a:r>
              <a:rPr lang="en-US" dirty="0" err="1">
                <a:latin typeface="Calibri" panose="020F0502020204030204" pitchFamily="34" charset="0"/>
              </a:rPr>
              <a:t>crontab</a:t>
            </a:r>
            <a:r>
              <a:rPr lang="en-US" dirty="0">
                <a:latin typeface="Calibri" panose="020F0502020204030204" pitchFamily="34" charset="0"/>
              </a:rPr>
              <a:t> allows scheduling of system wide tasks (such as log rotations and system database updates).  </a:t>
            </a:r>
            <a:endParaRPr lang="en-US" dirty="0" smtClean="0">
              <a:latin typeface="Calibri" panose="020F0502020204030204" pitchFamily="34" charset="0"/>
            </a:endParaRPr>
          </a:p>
          <a:p>
            <a:r>
              <a:rPr lang="en-US" dirty="0" smtClean="0">
                <a:latin typeface="Calibri" panose="020F0502020204030204" pitchFamily="34" charset="0"/>
              </a:rPr>
              <a:t>Modifying </a:t>
            </a:r>
            <a:r>
              <a:rPr lang="en-US" dirty="0">
                <a:latin typeface="Calibri" panose="020F0502020204030204" pitchFamily="34" charset="0"/>
              </a:rPr>
              <a:t>the system </a:t>
            </a:r>
            <a:r>
              <a:rPr lang="en-US" dirty="0" err="1">
                <a:latin typeface="Calibri" panose="020F0502020204030204" pitchFamily="34" charset="0"/>
              </a:rPr>
              <a:t>crontab</a:t>
            </a:r>
            <a:r>
              <a:rPr lang="en-US" dirty="0">
                <a:latin typeface="Calibri" panose="020F0502020204030204" pitchFamily="34" charset="0"/>
              </a:rPr>
              <a:t> for scheduling tasks requires administrative privileges.  </a:t>
            </a:r>
            <a:endParaRPr lang="en-US" dirty="0" smtClean="0">
              <a:latin typeface="Calibri" panose="020F0502020204030204" pitchFamily="34" charset="0"/>
            </a:endParaRPr>
          </a:p>
          <a:p>
            <a:r>
              <a:rPr lang="en-US" dirty="0" smtClean="0">
                <a:latin typeface="Calibri" panose="020F0502020204030204" pitchFamily="34" charset="0"/>
              </a:rPr>
              <a:t>Typically </a:t>
            </a:r>
            <a:r>
              <a:rPr lang="en-US" dirty="0">
                <a:latin typeface="Calibri" panose="020F0502020204030204" pitchFamily="34" charset="0"/>
              </a:rPr>
              <a:t>the system </a:t>
            </a:r>
            <a:r>
              <a:rPr lang="en-US" dirty="0" err="1">
                <a:latin typeface="Calibri" panose="020F0502020204030204" pitchFamily="34" charset="0"/>
              </a:rPr>
              <a:t>crontab</a:t>
            </a:r>
            <a:r>
              <a:rPr lang="en-US" dirty="0">
                <a:latin typeface="Calibri" panose="020F0502020204030204" pitchFamily="34" charset="0"/>
              </a:rPr>
              <a:t> is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crontab</a:t>
            </a:r>
            <a:r>
              <a:rPr lang="en-US" dirty="0">
                <a:latin typeface="Calibri" panose="020F0502020204030204" pitchFamily="34" charset="0"/>
              </a:rPr>
              <a:t> file.  </a:t>
            </a:r>
            <a:endParaRPr lang="en-US" dirty="0" smtClean="0">
              <a:latin typeface="Calibri" panose="020F0502020204030204" pitchFamily="34" charset="0"/>
            </a:endParaRPr>
          </a:p>
          <a:p>
            <a:r>
              <a:rPr lang="en-US" dirty="0" smtClean="0">
                <a:latin typeface="Calibri" panose="020F0502020204030204" pitchFamily="34" charset="0"/>
              </a:rPr>
              <a:t>Additional </a:t>
            </a:r>
            <a:r>
              <a:rPr lang="en-US" dirty="0">
                <a:latin typeface="Calibri" panose="020F0502020204030204" pitchFamily="34" charset="0"/>
              </a:rPr>
              <a:t>system </a:t>
            </a:r>
            <a:r>
              <a:rPr lang="en-US" dirty="0" err="1">
                <a:latin typeface="Calibri" panose="020F0502020204030204" pitchFamily="34" charset="0"/>
              </a:rPr>
              <a:t>crontabs</a:t>
            </a:r>
            <a:r>
              <a:rPr lang="en-US" dirty="0">
                <a:latin typeface="Calibri" panose="020F0502020204030204" pitchFamily="34" charset="0"/>
              </a:rPr>
              <a:t> are stored in </a:t>
            </a:r>
            <a:r>
              <a:rPr lang="en-US" dirty="0" smtClean="0">
                <a:latin typeface="Calibri" panose="020F0502020204030204" pitchFamily="34" charset="0"/>
              </a:rPr>
              <a:t>the </a:t>
            </a:r>
            <a:r>
              <a:rPr lang="en-US" dirty="0" smtClean="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cron.d</a:t>
            </a:r>
            <a:r>
              <a:rPr lang="en-US" dirty="0">
                <a:latin typeface="Calibri" panose="020F0502020204030204" pitchFamily="34" charset="0"/>
              </a:rPr>
              <a:t> directory.  </a:t>
            </a:r>
            <a:endParaRPr lang="en-US" b="1" dirty="0">
              <a:latin typeface="Calibri" panose="020F0502020204030204" pitchFamily="34" charset="0"/>
            </a:endParaRPr>
          </a:p>
        </p:txBody>
      </p:sp>
    </p:spTree>
    <p:extLst>
      <p:ext uri="{BB962C8B-B14F-4D97-AF65-F5344CB8AC3E}">
        <p14:creationId xmlns:p14="http://schemas.microsoft.com/office/powerpoint/2010/main" val="543853890"/>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The </a:t>
            </a:r>
            <a:r>
              <a:rPr lang="en-US" dirty="0" err="1" smtClean="0"/>
              <a:t>atd</a:t>
            </a:r>
            <a:r>
              <a:rPr lang="en-US" dirty="0" smtClean="0"/>
              <a:t> Service</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dirty="0">
                <a:latin typeface="Calibri" panose="020F0502020204030204" pitchFamily="34" charset="0"/>
                <a:cs typeface="Courier New" panose="02070309020205020404" pitchFamily="49" charset="0"/>
              </a:rPr>
              <a:t>To start the service, execute the following command</a:t>
            </a:r>
            <a:r>
              <a:rPr lang="en-US" dirty="0" smtClean="0">
                <a:latin typeface="Calibri" panose="020F0502020204030204" pitchFamily="34" charset="0"/>
                <a:cs typeface="Courier New" panose="02070309020205020404" pitchFamily="49" charset="0"/>
              </a:rPr>
              <a:t>:</a:t>
            </a:r>
            <a:endParaRPr lang="en-US" dirty="0">
              <a:latin typeface="Calibri" panose="020F0502020204030204" pitchFamily="34"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service </a:t>
            </a:r>
            <a:r>
              <a:rPr lang="en-US" dirty="0" err="1">
                <a:latin typeface="Courier New" panose="02070309020205020404" pitchFamily="49" charset="0"/>
                <a:cs typeface="Courier New" panose="02070309020205020404" pitchFamily="49" charset="0"/>
              </a:rPr>
              <a:t>atd</a:t>
            </a:r>
            <a:r>
              <a:rPr lang="en-US" dirty="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start</a:t>
            </a:r>
            <a:endParaRPr lang="en-US" dirty="0">
              <a:latin typeface="Courier New" panose="02070309020205020404" pitchFamily="49" charset="0"/>
              <a:cs typeface="Courier New" panose="02070309020205020404" pitchFamily="49" charset="0"/>
            </a:endParaRPr>
          </a:p>
          <a:p>
            <a:r>
              <a:rPr lang="en-US" dirty="0">
                <a:latin typeface="Calibri" panose="020F0502020204030204" pitchFamily="34" charset="0"/>
                <a:cs typeface="Courier New" panose="02070309020205020404" pitchFamily="49" charset="0"/>
              </a:rPr>
              <a:t>To configure the </a:t>
            </a:r>
            <a:r>
              <a:rPr lang="en-US" dirty="0" err="1">
                <a:latin typeface="Courier New" panose="02070309020205020404" pitchFamily="49" charset="0"/>
                <a:cs typeface="Courier New" panose="02070309020205020404" pitchFamily="49" charset="0"/>
              </a:rPr>
              <a:t>atd</a:t>
            </a:r>
            <a:r>
              <a:rPr lang="en-US" dirty="0">
                <a:latin typeface="Calibri" panose="020F0502020204030204" pitchFamily="34" charset="0"/>
                <a:cs typeface="Courier New" panose="02070309020205020404" pitchFamily="49" charset="0"/>
              </a:rPr>
              <a:t> service to start at boot time, execute the following command</a:t>
            </a:r>
            <a:r>
              <a:rPr lang="en-US" dirty="0" smtClean="0">
                <a:latin typeface="Calibri" panose="020F0502020204030204" pitchFamily="34" charset="0"/>
                <a:cs typeface="Courier New" panose="02070309020205020404" pitchFamily="49" charset="0"/>
              </a:rPr>
              <a:t>:</a:t>
            </a:r>
            <a:endParaRPr lang="en-US" dirty="0">
              <a:latin typeface="Calibri" panose="020F0502020204030204" pitchFamily="34" charset="0"/>
              <a:cs typeface="Courier New" panose="02070309020205020404" pitchFamily="49" charset="0"/>
            </a:endParaRPr>
          </a:p>
          <a:p>
            <a:r>
              <a:rPr lang="en-US" dirty="0" err="1">
                <a:latin typeface="Courier New" panose="02070309020205020404" pitchFamily="49" charset="0"/>
                <a:cs typeface="Courier New" panose="02070309020205020404" pitchFamily="49" charset="0"/>
              </a:rPr>
              <a:t>chkconfig</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atd</a:t>
            </a:r>
            <a:r>
              <a:rPr lang="en-US" dirty="0">
                <a:latin typeface="Courier New" panose="02070309020205020404" pitchFamily="49" charset="0"/>
                <a:cs typeface="Courier New" panose="02070309020205020404" pitchFamily="49" charset="0"/>
              </a:rPr>
              <a:t> on</a:t>
            </a:r>
          </a:p>
          <a:p>
            <a:endParaRPr lang="en-US" dirty="0">
              <a:latin typeface="Calibri" panose="020F0502020204030204" pitchFamily="34" charset="0"/>
              <a:cs typeface="Courier New" panose="02070309020205020404" pitchFamily="49" charset="0"/>
            </a:endParaRPr>
          </a:p>
          <a:p>
            <a:endParaRPr lang="en-US" dirty="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822218587"/>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at Command Usage</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dirty="0">
                <a:latin typeface="Calibri" panose="020F0502020204030204" pitchFamily="34" charset="0"/>
                <a:cs typeface="Courier New" panose="02070309020205020404" pitchFamily="49" charset="0"/>
              </a:rPr>
              <a:t>The </a:t>
            </a:r>
            <a:r>
              <a:rPr lang="en-US" dirty="0">
                <a:latin typeface="Courier New" panose="02070309020205020404" pitchFamily="49" charset="0"/>
                <a:cs typeface="Courier New" panose="02070309020205020404" pitchFamily="49" charset="0"/>
              </a:rPr>
              <a:t>at</a:t>
            </a:r>
            <a:r>
              <a:rPr lang="en-US" dirty="0">
                <a:latin typeface="Calibri" panose="020F0502020204030204" pitchFamily="34" charset="0"/>
                <a:cs typeface="Courier New" panose="02070309020205020404" pitchFamily="49" charset="0"/>
              </a:rPr>
              <a:t> command executes commands at a specified time or at a time relative to the current time.  The command can be used as follows</a:t>
            </a:r>
            <a:r>
              <a:rPr lang="en-US" dirty="0" smtClean="0">
                <a:latin typeface="Calibri" panose="020F0502020204030204" pitchFamily="34" charset="0"/>
                <a:cs typeface="Courier New" panose="02070309020205020404" pitchFamily="49" charset="0"/>
              </a:rPr>
              <a:t>:</a:t>
            </a:r>
            <a:endParaRPr lang="en-US" dirty="0">
              <a:latin typeface="Calibri" panose="020F0502020204030204" pitchFamily="34"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at TIME</a:t>
            </a:r>
          </a:p>
          <a:p>
            <a:r>
              <a:rPr lang="en-US" dirty="0">
                <a:latin typeface="Calibri" panose="020F0502020204030204" pitchFamily="34" charset="0"/>
                <a:cs typeface="Courier New" panose="02070309020205020404" pitchFamily="49" charset="0"/>
              </a:rPr>
              <a:t>The TIME specifications supported by </a:t>
            </a:r>
            <a:r>
              <a:rPr lang="en-US" dirty="0">
                <a:latin typeface="Courier New" panose="02070309020205020404" pitchFamily="49" charset="0"/>
                <a:cs typeface="Courier New" panose="02070309020205020404" pitchFamily="49" charset="0"/>
              </a:rPr>
              <a:t>at</a:t>
            </a:r>
            <a:r>
              <a:rPr lang="en-US" dirty="0">
                <a:latin typeface="Calibri" panose="020F0502020204030204" pitchFamily="34" charset="0"/>
                <a:cs typeface="Courier New" panose="02070309020205020404" pitchFamily="49" charset="0"/>
              </a:rPr>
              <a:t> are quite extensive and easy to use. </a:t>
            </a:r>
          </a:p>
          <a:p>
            <a:endParaRPr lang="en-US" dirty="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728149928"/>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at Time Formats</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dirty="0" smtClean="0">
                <a:latin typeface="Calibri" panose="020F0502020204030204" pitchFamily="34" charset="0"/>
                <a:cs typeface="Courier New" panose="02070309020205020404" pitchFamily="49" charset="0"/>
              </a:rPr>
              <a:t>Some </a:t>
            </a:r>
            <a:r>
              <a:rPr lang="en-US" dirty="0">
                <a:latin typeface="Calibri" panose="020F0502020204030204" pitchFamily="34" charset="0"/>
                <a:cs typeface="Courier New" panose="02070309020205020404" pitchFamily="49" charset="0"/>
              </a:rPr>
              <a:t>of the supported formats are mentioned in the table below (assume current date time is 1st Mar 2014, 8:00 a.m.):</a:t>
            </a:r>
          </a:p>
        </p:txBody>
      </p:sp>
      <p:graphicFrame>
        <p:nvGraphicFramePr>
          <p:cNvPr id="2" name="Table 1"/>
          <p:cNvGraphicFramePr>
            <a:graphicFrameLocks noGrp="1"/>
          </p:cNvGraphicFramePr>
          <p:nvPr>
            <p:extLst>
              <p:ext uri="{D42A27DB-BD31-4B8C-83A1-F6EECF244321}">
                <p14:modId xmlns:p14="http://schemas.microsoft.com/office/powerpoint/2010/main" val="4017595861"/>
              </p:ext>
            </p:extLst>
          </p:nvPr>
        </p:nvGraphicFramePr>
        <p:xfrm>
          <a:off x="885822" y="3037358"/>
          <a:ext cx="7000875" cy="2824679"/>
        </p:xfrm>
        <a:graphic>
          <a:graphicData uri="http://schemas.openxmlformats.org/drawingml/2006/table">
            <a:tbl>
              <a:tblPr firstRow="1" firstCol="1" bandRow="1">
                <a:tableStyleId>{5C22544A-7EE6-4342-B048-85BDC9FD1C3A}</a:tableStyleId>
              </a:tblPr>
              <a:tblGrid>
                <a:gridCol w="3224283"/>
                <a:gridCol w="3776592"/>
              </a:tblGrid>
              <a:tr h="630119">
                <a:tc>
                  <a:txBody>
                    <a:bodyPr/>
                    <a:lstStyle/>
                    <a:p>
                      <a:pPr marL="0" marR="0">
                        <a:spcBef>
                          <a:spcPts val="0"/>
                        </a:spcBef>
                        <a:spcAft>
                          <a:spcPts val="0"/>
                        </a:spcAft>
                      </a:pPr>
                      <a:r>
                        <a:rPr lang="en-US" sz="2400" dirty="0">
                          <a:effectLst/>
                          <a:latin typeface="Calibri" panose="020F0502020204030204" pitchFamily="34" charset="0"/>
                        </a:rPr>
                        <a:t>Keyword/Date Format</a:t>
                      </a:r>
                      <a:endParaRPr lang="en-US" sz="2400" b="1" dirty="0">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Significance </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315059">
                <a:tc>
                  <a:txBody>
                    <a:bodyPr/>
                    <a:lstStyle/>
                    <a:p>
                      <a:pPr marL="0" marR="0">
                        <a:spcBef>
                          <a:spcPts val="0"/>
                        </a:spcBef>
                        <a:spcAft>
                          <a:spcPts val="0"/>
                        </a:spcAft>
                        <a:tabLst>
                          <a:tab pos="1143000" algn="l"/>
                          <a:tab pos="2171700" algn="l"/>
                          <a:tab pos="3314700" algn="l"/>
                          <a:tab pos="4800600" algn="l"/>
                        </a:tabLst>
                      </a:pPr>
                      <a:r>
                        <a:rPr lang="en-US" sz="2400">
                          <a:effectLst/>
                          <a:latin typeface="Calibri" panose="020F0502020204030204" pitchFamily="34" charset="0"/>
                        </a:rPr>
                        <a:t>Midnight</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12:00 a.m. 2</a:t>
                      </a:r>
                      <a:r>
                        <a:rPr lang="en-US" sz="2400" baseline="30000">
                          <a:effectLst/>
                          <a:latin typeface="Calibri" panose="020F0502020204030204" pitchFamily="34" charset="0"/>
                        </a:rPr>
                        <a:t>nd</a:t>
                      </a:r>
                      <a:r>
                        <a:rPr lang="en-US" sz="2400">
                          <a:effectLst/>
                          <a:latin typeface="Calibri" panose="020F0502020204030204" pitchFamily="34" charset="0"/>
                        </a:rPr>
                        <a:t> Mar 2014 </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315059">
                <a:tc>
                  <a:txBody>
                    <a:bodyPr/>
                    <a:lstStyle/>
                    <a:p>
                      <a:pPr marL="0" marR="0">
                        <a:spcBef>
                          <a:spcPts val="0"/>
                        </a:spcBef>
                        <a:spcAft>
                          <a:spcPts val="0"/>
                        </a:spcAft>
                        <a:tabLst>
                          <a:tab pos="1143000" algn="l"/>
                          <a:tab pos="2171700" algn="l"/>
                          <a:tab pos="3314700" algn="l"/>
                          <a:tab pos="4800600" algn="l"/>
                        </a:tabLst>
                      </a:pPr>
                      <a:r>
                        <a:rPr lang="en-US" sz="2400">
                          <a:effectLst/>
                          <a:latin typeface="Calibri" panose="020F0502020204030204" pitchFamily="34" charset="0"/>
                        </a:rPr>
                        <a:t>Noon</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12:00 p.m. 1</a:t>
                      </a:r>
                      <a:r>
                        <a:rPr lang="en-US" sz="2400" baseline="30000">
                          <a:effectLst/>
                          <a:latin typeface="Calibri" panose="020F0502020204030204" pitchFamily="34" charset="0"/>
                        </a:rPr>
                        <a:t>st</a:t>
                      </a:r>
                      <a:r>
                        <a:rPr lang="en-US" sz="2400">
                          <a:effectLst/>
                          <a:latin typeface="Calibri" panose="020F0502020204030204" pitchFamily="34" charset="0"/>
                        </a:rPr>
                        <a:t> Mar 2014 </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315059">
                <a:tc>
                  <a:txBody>
                    <a:bodyPr/>
                    <a:lstStyle/>
                    <a:p>
                      <a:pPr marL="0" marR="0">
                        <a:spcBef>
                          <a:spcPts val="0"/>
                        </a:spcBef>
                        <a:spcAft>
                          <a:spcPts val="0"/>
                        </a:spcAft>
                        <a:tabLst>
                          <a:tab pos="1143000" algn="l"/>
                          <a:tab pos="2171700" algn="l"/>
                          <a:tab pos="3314700" algn="l"/>
                          <a:tab pos="4800600" algn="l"/>
                        </a:tabLst>
                      </a:pPr>
                      <a:r>
                        <a:rPr lang="en-US" sz="2400">
                          <a:effectLst/>
                          <a:latin typeface="Calibri" panose="020F0502020204030204" pitchFamily="34" charset="0"/>
                        </a:rPr>
                        <a:t>Tomorrow</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8:00 a.m. 2</a:t>
                      </a:r>
                      <a:r>
                        <a:rPr lang="en-US" sz="2400" baseline="30000">
                          <a:effectLst/>
                          <a:latin typeface="Calibri" panose="020F0502020204030204" pitchFamily="34" charset="0"/>
                        </a:rPr>
                        <a:t>nd</a:t>
                      </a:r>
                      <a:r>
                        <a:rPr lang="en-US" sz="2400">
                          <a:effectLst/>
                          <a:latin typeface="Calibri" panose="020F0502020204030204" pitchFamily="34" charset="0"/>
                        </a:rPr>
                        <a:t> Mar 2014</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315059">
                <a:tc>
                  <a:txBody>
                    <a:bodyPr/>
                    <a:lstStyle/>
                    <a:p>
                      <a:pPr marL="0" marR="0">
                        <a:spcBef>
                          <a:spcPts val="0"/>
                        </a:spcBef>
                        <a:spcAft>
                          <a:spcPts val="0"/>
                        </a:spcAft>
                        <a:tabLst>
                          <a:tab pos="1143000" algn="l"/>
                          <a:tab pos="2171700" algn="l"/>
                          <a:tab pos="3314700" algn="l"/>
                          <a:tab pos="4800600" algn="l"/>
                        </a:tabLst>
                      </a:pPr>
                      <a:r>
                        <a:rPr lang="en-US" sz="2400">
                          <a:effectLst/>
                          <a:latin typeface="Calibri" panose="020F0502020204030204" pitchFamily="34" charset="0"/>
                        </a:rPr>
                        <a:t>next week</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8:00 a.m. 8</a:t>
                      </a:r>
                      <a:r>
                        <a:rPr lang="en-US" sz="2400" baseline="30000">
                          <a:effectLst/>
                          <a:latin typeface="Calibri" panose="020F0502020204030204" pitchFamily="34" charset="0"/>
                        </a:rPr>
                        <a:t>th</a:t>
                      </a:r>
                      <a:r>
                        <a:rPr lang="en-US" sz="2400">
                          <a:effectLst/>
                          <a:latin typeface="Calibri" panose="020F0502020204030204" pitchFamily="34" charset="0"/>
                        </a:rPr>
                        <a:t> Mar 2014</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315059">
                <a:tc>
                  <a:txBody>
                    <a:bodyPr/>
                    <a:lstStyle/>
                    <a:p>
                      <a:pPr marL="0" marR="0">
                        <a:spcBef>
                          <a:spcPts val="0"/>
                        </a:spcBef>
                        <a:spcAft>
                          <a:spcPts val="0"/>
                        </a:spcAft>
                        <a:tabLst>
                          <a:tab pos="1143000" algn="l"/>
                          <a:tab pos="2171700" algn="l"/>
                          <a:tab pos="3314700" algn="l"/>
                          <a:tab pos="4800600" algn="l"/>
                        </a:tabLst>
                      </a:pPr>
                      <a:r>
                        <a:rPr lang="en-US" sz="2400">
                          <a:effectLst/>
                          <a:latin typeface="Calibri" panose="020F0502020204030204" pitchFamily="34" charset="0"/>
                        </a:rPr>
                        <a:t>1630</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tabLst>
                          <a:tab pos="1143000" algn="l"/>
                          <a:tab pos="2171700" algn="l"/>
                          <a:tab pos="3314700" algn="l"/>
                          <a:tab pos="4800600" algn="l"/>
                        </a:tabLst>
                      </a:pPr>
                      <a:r>
                        <a:rPr lang="en-US" sz="2400">
                          <a:effectLst/>
                          <a:latin typeface="Calibri" panose="020F0502020204030204" pitchFamily="34" charset="0"/>
                        </a:rPr>
                        <a:t>4:30 p.m. 1</a:t>
                      </a:r>
                      <a:r>
                        <a:rPr lang="en-US" sz="2400" baseline="30000">
                          <a:effectLst/>
                          <a:latin typeface="Calibri" panose="020F0502020204030204" pitchFamily="34" charset="0"/>
                        </a:rPr>
                        <a:t>st</a:t>
                      </a:r>
                      <a:r>
                        <a:rPr lang="en-US" sz="2400">
                          <a:effectLst/>
                          <a:latin typeface="Calibri" panose="020F0502020204030204" pitchFamily="34" charset="0"/>
                        </a:rPr>
                        <a:t> Mar 2014</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315059">
                <a:tc>
                  <a:txBody>
                    <a:bodyPr/>
                    <a:lstStyle/>
                    <a:p>
                      <a:pPr marL="0" marR="0">
                        <a:spcBef>
                          <a:spcPts val="0"/>
                        </a:spcBef>
                        <a:spcAft>
                          <a:spcPts val="0"/>
                        </a:spcAft>
                        <a:tabLst>
                          <a:tab pos="1143000" algn="l"/>
                          <a:tab pos="2171700" algn="l"/>
                          <a:tab pos="3314700" algn="l"/>
                          <a:tab pos="4800600" algn="l"/>
                        </a:tabLst>
                      </a:pPr>
                      <a:r>
                        <a:rPr lang="en-US" sz="2400">
                          <a:effectLst/>
                          <a:latin typeface="Calibri" panose="020F0502020204030204" pitchFamily="34" charset="0"/>
                        </a:rPr>
                        <a:t>4:30 PM Mar 20</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tabLst>
                          <a:tab pos="1143000" algn="l"/>
                          <a:tab pos="2171700" algn="l"/>
                          <a:tab pos="3314700" algn="l"/>
                          <a:tab pos="4800600" algn="l"/>
                        </a:tabLst>
                      </a:pPr>
                      <a:r>
                        <a:rPr lang="en-US" sz="2400" dirty="0">
                          <a:effectLst/>
                          <a:latin typeface="Calibri" panose="020F0502020204030204" pitchFamily="34" charset="0"/>
                        </a:rPr>
                        <a:t>4:30 p.m. 20</a:t>
                      </a:r>
                      <a:r>
                        <a:rPr lang="en-US" sz="2400" baseline="30000" dirty="0">
                          <a:effectLst/>
                          <a:latin typeface="Calibri" panose="020F0502020204030204" pitchFamily="34" charset="0"/>
                        </a:rPr>
                        <a:t>th</a:t>
                      </a:r>
                      <a:r>
                        <a:rPr lang="en-US" sz="2400" dirty="0">
                          <a:effectLst/>
                          <a:latin typeface="Calibri" panose="020F0502020204030204" pitchFamily="34" charset="0"/>
                        </a:rPr>
                        <a:t> Mar 2014</a:t>
                      </a:r>
                      <a:endParaRPr lang="en-US" sz="2400" b="1" dirty="0">
                        <a:solidFill>
                          <a:srgbClr val="1F497D"/>
                        </a:solidFill>
                        <a:effectLst/>
                        <a:latin typeface="Calibri" panose="020F0502020204030204" pitchFamily="34" charset="0"/>
                        <a:ea typeface="MS Mincho" panose="02020609040205080304" pitchFamily="49" charset="-128"/>
                      </a:endParaRPr>
                    </a:p>
                  </a:txBody>
                  <a:tcPr marL="68580" marR="68580" marT="0" marB="0"/>
                </a:tc>
              </a:tr>
            </a:tbl>
          </a:graphicData>
        </a:graphic>
      </p:graphicFrame>
    </p:spTree>
    <p:extLst>
      <p:ext uri="{BB962C8B-B14F-4D97-AF65-F5344CB8AC3E}">
        <p14:creationId xmlns:p14="http://schemas.microsoft.com/office/powerpoint/2010/main" val="3585674611"/>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at Time Formats</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dirty="0">
                <a:latin typeface="Calibri" panose="020F0502020204030204" pitchFamily="34" charset="0"/>
              </a:rPr>
              <a:t>The exact TIME specifications </a:t>
            </a:r>
            <a:r>
              <a:rPr lang="en-US" dirty="0" smtClean="0">
                <a:latin typeface="Calibri" panose="020F0502020204030204" pitchFamily="34" charset="0"/>
              </a:rPr>
              <a:t>for </a:t>
            </a:r>
            <a:r>
              <a:rPr lang="en-US" dirty="0" smtClean="0">
                <a:latin typeface="Courier New" panose="02070309020205020404" pitchFamily="49" charset="0"/>
                <a:cs typeface="Courier New" panose="02070309020205020404" pitchFamily="49" charset="0"/>
              </a:rPr>
              <a:t>at</a:t>
            </a:r>
            <a:r>
              <a:rPr lang="en-US" dirty="0" smtClean="0">
                <a:latin typeface="Calibri" panose="020F0502020204030204" pitchFamily="34" charset="0"/>
              </a:rPr>
              <a:t> can </a:t>
            </a:r>
            <a:r>
              <a:rPr lang="en-US" dirty="0">
                <a:latin typeface="Calibri" panose="020F0502020204030204" pitchFamily="34" charset="0"/>
              </a:rPr>
              <a:t>be found in a help document.  For example on Red Hat based systems, this file can be found in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usr</a:t>
            </a:r>
            <a:r>
              <a:rPr lang="en-US" dirty="0">
                <a:latin typeface="Courier New" panose="02070309020205020404" pitchFamily="49" charset="0"/>
                <a:cs typeface="Courier New" panose="02070309020205020404" pitchFamily="49" charset="0"/>
              </a:rPr>
              <a:t>/share/doc/at-*/</a:t>
            </a:r>
            <a:r>
              <a:rPr lang="en-US" dirty="0" err="1">
                <a:latin typeface="Courier New" panose="02070309020205020404" pitchFamily="49" charset="0"/>
                <a:cs typeface="Courier New" panose="02070309020205020404" pitchFamily="49" charset="0"/>
              </a:rPr>
              <a:t>timespec</a:t>
            </a:r>
            <a:r>
              <a:rPr lang="en-US" dirty="0">
                <a:latin typeface="Calibri" panose="020F0502020204030204" pitchFamily="34" charset="0"/>
              </a:rPr>
              <a:t> file.  Consult the </a:t>
            </a:r>
            <a:r>
              <a:rPr lang="en-US" dirty="0">
                <a:latin typeface="Courier New" panose="02070309020205020404" pitchFamily="49" charset="0"/>
                <a:cs typeface="Courier New" panose="02070309020205020404" pitchFamily="49" charset="0"/>
              </a:rPr>
              <a:t>man</a:t>
            </a:r>
            <a:r>
              <a:rPr lang="en-US" dirty="0">
                <a:latin typeface="Calibri" panose="020F0502020204030204" pitchFamily="34" charset="0"/>
              </a:rPr>
              <a:t> page for the </a:t>
            </a:r>
            <a:r>
              <a:rPr lang="en-US" dirty="0">
                <a:latin typeface="Courier New" panose="02070309020205020404" pitchFamily="49" charset="0"/>
                <a:cs typeface="Courier New" panose="02070309020205020404" pitchFamily="49" charset="0"/>
              </a:rPr>
              <a:t>at</a:t>
            </a:r>
            <a:r>
              <a:rPr lang="en-US" dirty="0">
                <a:latin typeface="Calibri" panose="020F0502020204030204" pitchFamily="34" charset="0"/>
              </a:rPr>
              <a:t> command to determine the exact location of the help file.</a:t>
            </a:r>
            <a:endParaRPr lang="en-US" b="1" dirty="0">
              <a:latin typeface="Calibri" panose="020F0502020204030204" pitchFamily="34" charset="0"/>
            </a:endParaRPr>
          </a:p>
          <a:p>
            <a:endParaRPr lang="en-US" dirty="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346367538"/>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The at Prompt</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dirty="0"/>
              <a:t>When the command is executed, the at command will present you with a prompt</a:t>
            </a:r>
            <a:r>
              <a:rPr lang="en-US" dirty="0" smtClean="0"/>
              <a:t>:</a:t>
            </a:r>
          </a:p>
          <a:p>
            <a:endParaRPr lang="en-US" b="1" dirty="0"/>
          </a:p>
          <a:p>
            <a:endParaRPr lang="en-US" b="1" dirty="0" smtClean="0"/>
          </a:p>
          <a:p>
            <a:r>
              <a:rPr lang="en-US" dirty="0">
                <a:latin typeface="Calibri" panose="020F0502020204030204" pitchFamily="34" charset="0"/>
              </a:rPr>
              <a:t>Enter the command that you wish to execute and then press the ENTER key.  You will be presented with another “at&gt;” prompt at which you can type another command.</a:t>
            </a:r>
            <a:r>
              <a:rPr lang="en-US" b="1" dirty="0"/>
              <a:t> </a:t>
            </a:r>
          </a:p>
          <a:p>
            <a:endParaRPr lang="en-US" dirty="0">
              <a:latin typeface="Calibri" panose="020F0502020204030204" pitchFamily="34" charset="0"/>
              <a:cs typeface="Courier New" panose="02070309020205020404" pitchFamily="49" charset="0"/>
            </a:endParaRPr>
          </a:p>
        </p:txBody>
      </p:sp>
      <p:pic>
        <p:nvPicPr>
          <p:cNvPr id="2765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263" y="2609255"/>
            <a:ext cx="8074769" cy="1034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4974450"/>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The at Prompt</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dirty="0">
                <a:latin typeface="Calibri" panose="020F0502020204030204" pitchFamily="34" charset="0"/>
              </a:rPr>
              <a:t>To tell the at command that you are finished entering commands, hold down the Control button and press the “d” key.  </a:t>
            </a:r>
            <a:endParaRPr lang="en-US" dirty="0" smtClean="0">
              <a:latin typeface="Calibri" panose="020F0502020204030204" pitchFamily="34" charset="0"/>
            </a:endParaRPr>
          </a:p>
          <a:p>
            <a:r>
              <a:rPr lang="en-US" dirty="0" smtClean="0">
                <a:latin typeface="Calibri" panose="020F0502020204030204" pitchFamily="34" charset="0"/>
              </a:rPr>
              <a:t>If </a:t>
            </a:r>
            <a:r>
              <a:rPr lang="en-US" dirty="0">
                <a:latin typeface="Calibri" panose="020F0502020204030204" pitchFamily="34" charset="0"/>
              </a:rPr>
              <a:t>you want to just cancel the at job, use Ctrl-c</a:t>
            </a:r>
            <a:r>
              <a:rPr lang="en-US" dirty="0" smtClean="0">
                <a:latin typeface="Calibri" panose="020F0502020204030204" pitchFamily="34" charset="0"/>
              </a:rPr>
              <a:t>.</a:t>
            </a:r>
            <a:endParaRPr lang="en-US" b="1" dirty="0">
              <a:latin typeface="Calibri" panose="020F0502020204030204" pitchFamily="34" charset="0"/>
            </a:endParaRPr>
          </a:p>
          <a:p>
            <a:r>
              <a:rPr lang="en-US" dirty="0" smtClean="0">
                <a:latin typeface="Calibri" panose="020F0502020204030204" pitchFamily="34" charset="0"/>
              </a:rPr>
              <a:t>The </a:t>
            </a:r>
            <a:r>
              <a:rPr lang="en-US" dirty="0" smtClean="0">
                <a:latin typeface="Courier New" panose="02070309020205020404" pitchFamily="49" charset="0"/>
                <a:cs typeface="Courier New" panose="02070309020205020404" pitchFamily="49" charset="0"/>
              </a:rPr>
              <a:t>at</a:t>
            </a:r>
            <a:r>
              <a:rPr lang="en-US" dirty="0" smtClean="0">
                <a:latin typeface="Calibri" panose="020F0502020204030204" pitchFamily="34" charset="0"/>
              </a:rPr>
              <a:t> </a:t>
            </a:r>
            <a:r>
              <a:rPr lang="en-US" dirty="0">
                <a:latin typeface="Calibri" panose="020F0502020204030204" pitchFamily="34" charset="0"/>
              </a:rPr>
              <a:t>(and </a:t>
            </a:r>
            <a:r>
              <a:rPr lang="en-US" dirty="0">
                <a:latin typeface="Courier New" panose="02070309020205020404" pitchFamily="49" charset="0"/>
                <a:cs typeface="Courier New" panose="02070309020205020404" pitchFamily="49" charset="0"/>
              </a:rPr>
              <a:t>batch</a:t>
            </a:r>
            <a:r>
              <a:rPr lang="en-US" dirty="0">
                <a:latin typeface="Calibri" panose="020F0502020204030204" pitchFamily="34" charset="0"/>
              </a:rPr>
              <a:t>) jobs are stored in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var</a:t>
            </a:r>
            <a:r>
              <a:rPr lang="en-US" dirty="0">
                <a:latin typeface="Courier New" panose="02070309020205020404" pitchFamily="49" charset="0"/>
                <a:cs typeface="Courier New" panose="02070309020205020404" pitchFamily="49" charset="0"/>
              </a:rPr>
              <a:t>/spool/at </a:t>
            </a:r>
            <a:r>
              <a:rPr lang="en-US" dirty="0">
                <a:latin typeface="Calibri" panose="020F0502020204030204" pitchFamily="34" charset="0"/>
              </a:rPr>
              <a:t>directory.</a:t>
            </a:r>
            <a:endParaRPr lang="en-US" b="1" dirty="0">
              <a:latin typeface="Calibri" panose="020F0502020204030204" pitchFamily="34" charset="0"/>
            </a:endParaRPr>
          </a:p>
          <a:p>
            <a:pPr marL="0" indent="0">
              <a:buNone/>
            </a:pPr>
            <a:endParaRPr lang="en-US" b="1" dirty="0"/>
          </a:p>
          <a:p>
            <a:endParaRPr lang="en-US" dirty="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243556830"/>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An at Example #1</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pPr marL="0" indent="0">
              <a:buNone/>
            </a:pPr>
            <a:r>
              <a:rPr lang="en-US" dirty="0">
                <a:latin typeface="Calibri" panose="020F0502020204030204" pitchFamily="34" charset="0"/>
              </a:rPr>
              <a:t>The following command will read the commands entered at the “at&gt;” prompt and execute them 2 hours from now:</a:t>
            </a:r>
            <a:endParaRPr lang="en-US" b="1" dirty="0">
              <a:latin typeface="Calibri" panose="020F0502020204030204" pitchFamily="34" charset="0"/>
            </a:endParaRPr>
          </a:p>
          <a:p>
            <a:pPr marL="0" indent="0">
              <a:buNone/>
            </a:pPr>
            <a:endParaRPr lang="en-US" b="1" dirty="0">
              <a:latin typeface="Calibri" panose="020F0502020204030204" pitchFamily="34" charset="0"/>
            </a:endParaRPr>
          </a:p>
          <a:p>
            <a:pPr marL="0" indent="0">
              <a:buNone/>
            </a:pPr>
            <a:r>
              <a:rPr lang="en-US" dirty="0">
                <a:latin typeface="Courier New" panose="02070309020205020404" pitchFamily="49" charset="0"/>
                <a:cs typeface="Courier New" panose="02070309020205020404" pitchFamily="49" charset="0"/>
              </a:rPr>
              <a:t>at now + 2 hour</a:t>
            </a:r>
            <a:endParaRPr lang="en-US" b="1" dirty="0">
              <a:latin typeface="Courier New" panose="02070309020205020404" pitchFamily="49" charset="0"/>
              <a:cs typeface="Courier New" panose="02070309020205020404" pitchFamily="49" charset="0"/>
            </a:endParaRPr>
          </a:p>
          <a:p>
            <a:pPr marL="0" indent="0">
              <a:buNone/>
            </a:pPr>
            <a:endParaRPr lang="en-US" b="1" dirty="0"/>
          </a:p>
          <a:p>
            <a:endParaRPr lang="en-US" dirty="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230949877"/>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An at Example #2</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pPr marL="0" indent="0">
              <a:buNone/>
            </a:pPr>
            <a:r>
              <a:rPr lang="en-US" dirty="0">
                <a:latin typeface="Calibri" panose="020F0502020204030204" pitchFamily="34" charset="0"/>
              </a:rPr>
              <a:t>The following command will read the commands entered </a:t>
            </a:r>
            <a:r>
              <a:rPr lang="en-US" dirty="0" smtClean="0">
                <a:latin typeface="Calibri" panose="020F0502020204030204" pitchFamily="34" charset="0"/>
              </a:rPr>
              <a:t>in the backupcc.txt file and </a:t>
            </a:r>
            <a:r>
              <a:rPr lang="en-US" dirty="0">
                <a:latin typeface="Calibri" panose="020F0502020204030204" pitchFamily="34" charset="0"/>
              </a:rPr>
              <a:t>execute them at 10:00 pm on 22</a:t>
            </a:r>
            <a:r>
              <a:rPr lang="en-US" baseline="30000" dirty="0">
                <a:latin typeface="Calibri" panose="020F0502020204030204" pitchFamily="34" charset="0"/>
              </a:rPr>
              <a:t>nd</a:t>
            </a:r>
            <a:r>
              <a:rPr lang="en-US" dirty="0">
                <a:latin typeface="Calibri" panose="020F0502020204030204" pitchFamily="34" charset="0"/>
              </a:rPr>
              <a:t> March:</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dirty="0">
                <a:latin typeface="Courier New" panose="02070309020205020404" pitchFamily="49" charset="0"/>
                <a:cs typeface="Courier New" panose="02070309020205020404" pitchFamily="49" charset="0"/>
              </a:rPr>
              <a:t>at –f backupcc.txt 10 pm Mar 22</a:t>
            </a:r>
            <a:endParaRPr lang="en-US" b="1" dirty="0">
              <a:latin typeface="Courier New" panose="02070309020205020404" pitchFamily="49" charset="0"/>
              <a:cs typeface="Courier New" panose="02070309020205020404" pitchFamily="49" charset="0"/>
            </a:endParaRPr>
          </a:p>
          <a:p>
            <a:pPr marL="0" indent="0">
              <a:buNone/>
            </a:pPr>
            <a:endParaRPr lang="en-US" b="1" dirty="0">
              <a:latin typeface="Calibri" panose="020F0502020204030204" pitchFamily="34" charset="0"/>
            </a:endParaRPr>
          </a:p>
          <a:p>
            <a:endParaRPr lang="en-US" dirty="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614610328"/>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The </a:t>
            </a:r>
            <a:r>
              <a:rPr lang="en-US" dirty="0" err="1" smtClean="0"/>
              <a:t>atq</a:t>
            </a:r>
            <a:r>
              <a:rPr lang="en-US" dirty="0" smtClean="0"/>
              <a:t> Command</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dirty="0" smtClean="0"/>
              <a:t>The </a:t>
            </a:r>
            <a:r>
              <a:rPr lang="en-US" dirty="0" err="1">
                <a:latin typeface="Courier New" panose="02070309020205020404" pitchFamily="49" charset="0"/>
                <a:cs typeface="Courier New" panose="02070309020205020404" pitchFamily="49" charset="0"/>
              </a:rPr>
              <a:t>atq</a:t>
            </a:r>
            <a:r>
              <a:rPr lang="en-US" dirty="0"/>
              <a:t> command lists the user’s pending jobs.  </a:t>
            </a:r>
            <a:endParaRPr lang="en-US" dirty="0" smtClean="0"/>
          </a:p>
          <a:p>
            <a:r>
              <a:rPr lang="en-US" dirty="0" smtClean="0"/>
              <a:t>If </a:t>
            </a:r>
            <a:r>
              <a:rPr lang="en-US" dirty="0"/>
              <a:t>the command is being run as the root user, then it will list jobs for all the users.  The output </a:t>
            </a:r>
            <a:r>
              <a:rPr lang="en-US" dirty="0" smtClean="0"/>
              <a:t>is similar to the following:</a:t>
            </a:r>
          </a:p>
          <a:p>
            <a:pPr marL="800100" lvl="2" indent="0">
              <a:buNone/>
            </a:pPr>
            <a:r>
              <a:rPr lang="en-US" dirty="0">
                <a:latin typeface="Courier New" panose="02070309020205020404" pitchFamily="49" charset="0"/>
                <a:cs typeface="Courier New" panose="02070309020205020404" pitchFamily="49" charset="0"/>
              </a:rPr>
              <a:t>2       2014-03-22 22:00 a </a:t>
            </a:r>
            <a:r>
              <a:rPr lang="en-US" dirty="0" err="1">
                <a:latin typeface="Courier New" panose="02070309020205020404" pitchFamily="49" charset="0"/>
                <a:cs typeface="Courier New" panose="02070309020205020404" pitchFamily="49" charset="0"/>
              </a:rPr>
              <a:t>test_user</a:t>
            </a:r>
            <a:endParaRPr lang="en-US" dirty="0">
              <a:latin typeface="Courier New" panose="02070309020205020404" pitchFamily="49" charset="0"/>
              <a:cs typeface="Courier New" panose="02070309020205020404" pitchFamily="49" charset="0"/>
            </a:endParaRPr>
          </a:p>
          <a:p>
            <a:pPr marL="800100" lvl="2" indent="0">
              <a:buNone/>
            </a:pPr>
            <a:r>
              <a:rPr lang="en-US" dirty="0">
                <a:latin typeface="Courier New" panose="02070309020205020404" pitchFamily="49" charset="0"/>
                <a:cs typeface="Courier New" panose="02070309020205020404" pitchFamily="49" charset="0"/>
              </a:rPr>
              <a:t>3       2014-03-22 20:00 a root</a:t>
            </a:r>
          </a:p>
          <a:p>
            <a:pPr marL="800100" lvl="2" indent="0">
              <a:buNone/>
            </a:pPr>
            <a:r>
              <a:rPr lang="en-US" dirty="0">
                <a:latin typeface="Courier New" panose="02070309020205020404" pitchFamily="49" charset="0"/>
                <a:cs typeface="Courier New" panose="02070309020205020404" pitchFamily="49" charset="0"/>
              </a:rPr>
              <a:t>4       2014-03-22 22:45 a </a:t>
            </a:r>
            <a:r>
              <a:rPr lang="en-US" dirty="0" err="1">
                <a:latin typeface="Courier New" panose="02070309020205020404" pitchFamily="49" charset="0"/>
                <a:cs typeface="Courier New" panose="02070309020205020404" pitchFamily="49" charset="0"/>
              </a:rPr>
              <a:t>oracle_dba</a:t>
            </a:r>
            <a:endParaRPr lang="en-US" dirty="0">
              <a:latin typeface="Courier New" panose="02070309020205020404" pitchFamily="49" charset="0"/>
              <a:cs typeface="Courier New" panose="02070309020205020404" pitchFamily="49" charset="0"/>
            </a:endParaRPr>
          </a:p>
          <a:p>
            <a:endParaRPr lang="en-US" b="1" dirty="0">
              <a:latin typeface="Calibri" panose="020F0502020204030204" pitchFamily="34" charset="0"/>
            </a:endParaRPr>
          </a:p>
          <a:p>
            <a:endParaRPr lang="en-US" dirty="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237503437"/>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The </a:t>
            </a:r>
            <a:r>
              <a:rPr lang="en-US" dirty="0" err="1" smtClean="0"/>
              <a:t>atq</a:t>
            </a:r>
            <a:r>
              <a:rPr lang="en-US" dirty="0" smtClean="0"/>
              <a:t> Command</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pPr marL="0" indent="0">
              <a:buNone/>
            </a:pPr>
            <a:r>
              <a:rPr lang="en-US" dirty="0">
                <a:latin typeface="Calibri" panose="020F0502020204030204" pitchFamily="34" charset="0"/>
              </a:rPr>
              <a:t>The output includes the following fields</a:t>
            </a:r>
            <a:r>
              <a:rPr lang="en-US" dirty="0" smtClean="0">
                <a:latin typeface="Calibri" panose="020F0502020204030204" pitchFamily="34" charset="0"/>
              </a:rPr>
              <a:t>:</a:t>
            </a:r>
            <a:endParaRPr lang="en-US" dirty="0">
              <a:latin typeface="Calibri" panose="020F0502020204030204" pitchFamily="34" charset="0"/>
            </a:endParaRPr>
          </a:p>
          <a:p>
            <a:endParaRPr lang="en-US" dirty="0">
              <a:latin typeface="Calibri" panose="020F0502020204030204" pitchFamily="34" charset="0"/>
              <a:cs typeface="Courier New" panose="02070309020205020404" pitchFamily="49"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083123760"/>
              </p:ext>
            </p:extLst>
          </p:nvPr>
        </p:nvGraphicFramePr>
        <p:xfrm>
          <a:off x="1014413" y="2128838"/>
          <a:ext cx="7029450" cy="3572395"/>
        </p:xfrm>
        <a:graphic>
          <a:graphicData uri="http://schemas.openxmlformats.org/drawingml/2006/table">
            <a:tbl>
              <a:tblPr firstRow="1" firstCol="1" bandRow="1">
                <a:tableStyleId>{5C22544A-7EE6-4342-B048-85BDC9FD1C3A}</a:tableStyleId>
              </a:tblPr>
              <a:tblGrid>
                <a:gridCol w="1357312"/>
                <a:gridCol w="5672138"/>
              </a:tblGrid>
              <a:tr h="301336">
                <a:tc>
                  <a:txBody>
                    <a:bodyPr/>
                    <a:lstStyle/>
                    <a:p>
                      <a:pPr marL="0" marR="0">
                        <a:spcBef>
                          <a:spcPts val="0"/>
                        </a:spcBef>
                        <a:spcAft>
                          <a:spcPts val="0"/>
                        </a:spcAft>
                      </a:pPr>
                      <a:r>
                        <a:rPr lang="en-US" sz="2400">
                          <a:effectLst/>
                          <a:latin typeface="Calibri" panose="020F0502020204030204" pitchFamily="34" charset="0"/>
                        </a:rPr>
                        <a:t>Field</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Significance</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301336">
                <a:tc>
                  <a:txBody>
                    <a:bodyPr/>
                    <a:lstStyle/>
                    <a:p>
                      <a:pPr marL="0" marR="0">
                        <a:spcBef>
                          <a:spcPts val="0"/>
                        </a:spcBef>
                        <a:spcAft>
                          <a:spcPts val="0"/>
                        </a:spcAft>
                        <a:tabLst>
                          <a:tab pos="1143000" algn="l"/>
                          <a:tab pos="2171700" algn="l"/>
                          <a:tab pos="3314700" algn="l"/>
                          <a:tab pos="4800600" algn="l"/>
                        </a:tabLst>
                      </a:pPr>
                      <a:r>
                        <a:rPr lang="en-US" sz="2400">
                          <a:effectLst/>
                          <a:latin typeface="Calibri" panose="020F0502020204030204" pitchFamily="34" charset="0"/>
                        </a:rPr>
                        <a:t>Number    </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Job number allocated to this job</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602673">
                <a:tc>
                  <a:txBody>
                    <a:bodyPr/>
                    <a:lstStyle/>
                    <a:p>
                      <a:pPr marL="0" marR="0">
                        <a:spcBef>
                          <a:spcPts val="0"/>
                        </a:spcBef>
                        <a:spcAft>
                          <a:spcPts val="0"/>
                        </a:spcAft>
                        <a:tabLst>
                          <a:tab pos="1143000" algn="l"/>
                          <a:tab pos="2171700" algn="l"/>
                          <a:tab pos="3314700" algn="l"/>
                          <a:tab pos="4800600" algn="l"/>
                        </a:tabLst>
                      </a:pPr>
                      <a:r>
                        <a:rPr lang="en-US" sz="2400">
                          <a:effectLst/>
                          <a:latin typeface="Calibri" panose="020F0502020204030204" pitchFamily="34" charset="0"/>
                        </a:rPr>
                        <a:t>Date</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Date when this job will be executed</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602673">
                <a:tc>
                  <a:txBody>
                    <a:bodyPr/>
                    <a:lstStyle/>
                    <a:p>
                      <a:pPr marL="0" marR="0">
                        <a:spcBef>
                          <a:spcPts val="0"/>
                        </a:spcBef>
                        <a:spcAft>
                          <a:spcPts val="0"/>
                        </a:spcAft>
                        <a:tabLst>
                          <a:tab pos="1143000" algn="l"/>
                          <a:tab pos="2171700" algn="l"/>
                          <a:tab pos="3314700" algn="l"/>
                          <a:tab pos="4800600" algn="l"/>
                        </a:tabLst>
                      </a:pPr>
                      <a:r>
                        <a:rPr lang="en-US" sz="2400">
                          <a:effectLst/>
                          <a:latin typeface="Calibri" panose="020F0502020204030204" pitchFamily="34" charset="0"/>
                        </a:rPr>
                        <a:t>Hour</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Hour when this job will be executed</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904009">
                <a:tc>
                  <a:txBody>
                    <a:bodyPr/>
                    <a:lstStyle/>
                    <a:p>
                      <a:pPr marL="0" marR="0">
                        <a:spcBef>
                          <a:spcPts val="0"/>
                        </a:spcBef>
                        <a:spcAft>
                          <a:spcPts val="0"/>
                        </a:spcAft>
                        <a:tabLst>
                          <a:tab pos="1143000" algn="l"/>
                          <a:tab pos="2171700" algn="l"/>
                          <a:tab pos="3314700" algn="l"/>
                          <a:tab pos="4800600" algn="l"/>
                        </a:tabLst>
                      </a:pPr>
                      <a:r>
                        <a:rPr lang="en-US" sz="2400">
                          <a:effectLst/>
                          <a:latin typeface="Calibri" panose="020F0502020204030204" pitchFamily="34" charset="0"/>
                        </a:rPr>
                        <a:t>Queue</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400">
                          <a:effectLst/>
                          <a:latin typeface="Calibri" panose="020F0502020204030204" pitchFamily="34" charset="0"/>
                        </a:rPr>
                        <a:t>Name of the queue.  Valid queue names are from a-z, with ‘a’ being the default queue.</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r>
              <a:tr h="602673">
                <a:tc>
                  <a:txBody>
                    <a:bodyPr/>
                    <a:lstStyle/>
                    <a:p>
                      <a:pPr marL="0" marR="0">
                        <a:spcBef>
                          <a:spcPts val="0"/>
                        </a:spcBef>
                        <a:spcAft>
                          <a:spcPts val="0"/>
                        </a:spcAft>
                        <a:tabLst>
                          <a:tab pos="1143000" algn="l"/>
                          <a:tab pos="2171700" algn="l"/>
                          <a:tab pos="3314700" algn="l"/>
                          <a:tab pos="4800600" algn="l"/>
                        </a:tabLst>
                      </a:pPr>
                      <a:r>
                        <a:rPr lang="en-US" sz="2400">
                          <a:effectLst/>
                          <a:latin typeface="Calibri" panose="020F0502020204030204" pitchFamily="34" charset="0"/>
                        </a:rPr>
                        <a:t>User</a:t>
                      </a:r>
                      <a:endParaRPr lang="en-US" sz="2400" b="1">
                        <a:solidFill>
                          <a:srgbClr val="1F497D"/>
                        </a:solidFill>
                        <a:effectLst/>
                        <a:latin typeface="Calibri" panose="020F0502020204030204" pitchFamily="34" charset="0"/>
                        <a:ea typeface="MS Mincho" panose="02020609040205080304" pitchFamily="49" charset="-128"/>
                      </a:endParaRPr>
                    </a:p>
                  </a:txBody>
                  <a:tcPr marL="68580" marR="68580" marT="0" marB="0"/>
                </a:tc>
                <a:tc>
                  <a:txBody>
                    <a:bodyPr/>
                    <a:lstStyle/>
                    <a:p>
                      <a:pPr marL="0" marR="0">
                        <a:spcBef>
                          <a:spcPts val="0"/>
                        </a:spcBef>
                        <a:spcAft>
                          <a:spcPts val="0"/>
                        </a:spcAft>
                        <a:tabLst>
                          <a:tab pos="1143000" algn="l"/>
                          <a:tab pos="2171700" algn="l"/>
                          <a:tab pos="3314700" algn="l"/>
                          <a:tab pos="4800600" algn="l"/>
                        </a:tabLst>
                      </a:pPr>
                      <a:r>
                        <a:rPr lang="en-US" sz="2400" dirty="0">
                          <a:effectLst/>
                          <a:latin typeface="Calibri" panose="020F0502020204030204" pitchFamily="34" charset="0"/>
                        </a:rPr>
                        <a:t>User name of the user who has scheduled this job</a:t>
                      </a:r>
                      <a:endParaRPr lang="en-US" sz="2400" b="1" dirty="0">
                        <a:solidFill>
                          <a:srgbClr val="1F497D"/>
                        </a:solidFill>
                        <a:effectLst/>
                        <a:latin typeface="Calibri" panose="020F0502020204030204" pitchFamily="34" charset="0"/>
                        <a:ea typeface="MS Mincho" panose="02020609040205080304" pitchFamily="49" charset="-128"/>
                      </a:endParaRPr>
                    </a:p>
                  </a:txBody>
                  <a:tcPr marL="68580" marR="68580" marT="0" marB="0"/>
                </a:tc>
              </a:tr>
            </a:tbl>
          </a:graphicData>
        </a:graphic>
      </p:graphicFrame>
    </p:spTree>
    <p:extLst>
      <p:ext uri="{BB962C8B-B14F-4D97-AF65-F5344CB8AC3E}">
        <p14:creationId xmlns:p14="http://schemas.microsoft.com/office/powerpoint/2010/main" val="298653357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smtClean="0"/>
              <a:t>System </a:t>
            </a:r>
            <a:r>
              <a:rPr lang="en-US" dirty="0" err="1" smtClean="0"/>
              <a:t>Crontab</a:t>
            </a:r>
            <a:r>
              <a:rPr lang="en-US" dirty="0" err="1"/>
              <a:t>s</a:t>
            </a:r>
            <a:endParaRPr lang="en-US" dirty="0" smtClean="0"/>
          </a:p>
        </p:txBody>
      </p:sp>
      <p:sp>
        <p:nvSpPr>
          <p:cNvPr id="17411" name="Content Placeholder 2"/>
          <p:cNvSpPr>
            <a:spLocks noGrp="1"/>
          </p:cNvSpPr>
          <p:nvPr>
            <p:ph idx="4294967295"/>
          </p:nvPr>
        </p:nvSpPr>
        <p:spPr>
          <a:xfrm>
            <a:off x="457200" y="1371592"/>
            <a:ext cx="8229600" cy="4525963"/>
          </a:xfrm>
        </p:spPr>
        <p:txBody>
          <a:bodyPr/>
          <a:lstStyle/>
          <a:p>
            <a:r>
              <a:rPr lang="en-US" dirty="0">
                <a:latin typeface="Calibri" panose="020F0502020204030204" pitchFamily="34" charset="0"/>
              </a:rPr>
              <a:t>The system </a:t>
            </a:r>
            <a:r>
              <a:rPr lang="en-US" dirty="0" err="1">
                <a:latin typeface="Calibri" panose="020F0502020204030204" pitchFamily="34" charset="0"/>
              </a:rPr>
              <a:t>crontab</a:t>
            </a:r>
            <a:r>
              <a:rPr lang="en-US" dirty="0">
                <a:latin typeface="Calibri" panose="020F0502020204030204" pitchFamily="34" charset="0"/>
              </a:rPr>
              <a:t> can execute commands either as root or as any other user.  </a:t>
            </a:r>
            <a:endParaRPr lang="en-US" dirty="0" smtClean="0">
              <a:latin typeface="Calibri" panose="020F0502020204030204" pitchFamily="34" charset="0"/>
            </a:endParaRPr>
          </a:p>
          <a:p>
            <a:r>
              <a:rPr lang="en-US" dirty="0" smtClean="0">
                <a:latin typeface="Calibri" panose="020F0502020204030204" pitchFamily="34" charset="0"/>
              </a:rPr>
              <a:t>For </a:t>
            </a:r>
            <a:r>
              <a:rPr lang="en-US" dirty="0">
                <a:latin typeface="Calibri" panose="020F0502020204030204" pitchFamily="34" charset="0"/>
              </a:rPr>
              <a:t>example, if a user does not have access to </a:t>
            </a:r>
            <a:r>
              <a:rPr lang="en-US" dirty="0" err="1">
                <a:latin typeface="Calibri" panose="020F0502020204030204" pitchFamily="34" charset="0"/>
              </a:rPr>
              <a:t>cron</a:t>
            </a:r>
            <a:r>
              <a:rPr lang="en-US" dirty="0">
                <a:latin typeface="Calibri" panose="020F0502020204030204" pitchFamily="34" charset="0"/>
              </a:rPr>
              <a:t>, </a:t>
            </a:r>
            <a:r>
              <a:rPr lang="en-US" dirty="0" smtClean="0">
                <a:latin typeface="Calibri" panose="020F0502020204030204" pitchFamily="34" charset="0"/>
              </a:rPr>
              <a:t>then </a:t>
            </a:r>
            <a:r>
              <a:rPr lang="en-US" dirty="0">
                <a:latin typeface="Calibri" panose="020F0502020204030204" pitchFamily="34" charset="0"/>
              </a:rPr>
              <a:t>he can ask the administrator to add an entry in the system </a:t>
            </a:r>
            <a:r>
              <a:rPr lang="en-US" dirty="0" err="1" smtClean="0">
                <a:latin typeface="Calibri" panose="020F0502020204030204" pitchFamily="34" charset="0"/>
              </a:rPr>
              <a:t>crontab</a:t>
            </a:r>
            <a:r>
              <a:rPr lang="en-US" dirty="0" smtClean="0">
                <a:latin typeface="Calibri" panose="020F0502020204030204" pitchFamily="34" charset="0"/>
              </a:rPr>
              <a:t> to run a script daily.   </a:t>
            </a:r>
          </a:p>
          <a:p>
            <a:r>
              <a:rPr lang="en-US" dirty="0" smtClean="0">
                <a:latin typeface="Calibri" panose="020F0502020204030204" pitchFamily="34" charset="0"/>
              </a:rPr>
              <a:t>Administrative </a:t>
            </a:r>
            <a:r>
              <a:rPr lang="en-US" dirty="0">
                <a:latin typeface="Calibri" panose="020F0502020204030204" pitchFamily="34" charset="0"/>
              </a:rPr>
              <a:t>tasks, such as backup of system files on a periodic basis, should be performed as root user.</a:t>
            </a:r>
            <a:endParaRPr lang="en-US" b="1" dirty="0">
              <a:latin typeface="Calibri" panose="020F0502020204030204" pitchFamily="34" charset="0"/>
            </a:endParaRPr>
          </a:p>
        </p:txBody>
      </p:sp>
    </p:spTree>
    <p:extLst>
      <p:ext uri="{BB962C8B-B14F-4D97-AF65-F5344CB8AC3E}">
        <p14:creationId xmlns:p14="http://schemas.microsoft.com/office/powerpoint/2010/main" val="1778207136"/>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The </a:t>
            </a:r>
            <a:r>
              <a:rPr lang="en-US" dirty="0" err="1" smtClean="0"/>
              <a:t>atr</a:t>
            </a:r>
            <a:r>
              <a:rPr lang="en-US" dirty="0" err="1"/>
              <a:t>m</a:t>
            </a:r>
            <a:r>
              <a:rPr lang="en-US" dirty="0" smtClean="0"/>
              <a:t> Command</a:t>
            </a:r>
            <a:r>
              <a:rPr lang="en-US" b="1" dirty="0"/>
              <a:t/>
            </a:r>
            <a:br>
              <a:rPr lang="en-US" b="1" dirty="0"/>
            </a:b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pPr marL="0" indent="0">
              <a:buNone/>
            </a:pPr>
            <a:r>
              <a:rPr lang="en-US" dirty="0">
                <a:latin typeface="Calibri" panose="020F0502020204030204" pitchFamily="34" charset="0"/>
              </a:rPr>
              <a:t>The </a:t>
            </a:r>
            <a:r>
              <a:rPr lang="en-US" dirty="0" err="1">
                <a:latin typeface="Courier New" panose="02070309020205020404" pitchFamily="49" charset="0"/>
                <a:cs typeface="Courier New" panose="02070309020205020404" pitchFamily="49" charset="0"/>
              </a:rPr>
              <a:t>atrm</a:t>
            </a:r>
            <a:r>
              <a:rPr lang="en-US" dirty="0">
                <a:latin typeface="Calibri" panose="020F0502020204030204" pitchFamily="34" charset="0"/>
              </a:rPr>
              <a:t> command deletes jobs, identified by their job number.  For example, to delete job #2, use the following command:</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dirty="0" err="1">
                <a:latin typeface="Courier New" panose="02070309020205020404" pitchFamily="49" charset="0"/>
                <a:cs typeface="Courier New" panose="02070309020205020404" pitchFamily="49" charset="0"/>
              </a:rPr>
              <a:t>atrm</a:t>
            </a:r>
            <a:r>
              <a:rPr lang="en-US" dirty="0">
                <a:latin typeface="Courier New" panose="02070309020205020404" pitchFamily="49" charset="0"/>
                <a:cs typeface="Courier New" panose="02070309020205020404" pitchFamily="49" charset="0"/>
              </a:rPr>
              <a:t> 2</a:t>
            </a:r>
            <a:endParaRPr lang="en-US" b="1" dirty="0">
              <a:latin typeface="Courier New" panose="02070309020205020404" pitchFamily="49" charset="0"/>
              <a:cs typeface="Courier New" panose="02070309020205020404" pitchFamily="49"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dirty="0">
                <a:latin typeface="Calibri" panose="020F0502020204030204" pitchFamily="34" charset="0"/>
              </a:rPr>
              <a:t>To delete a job, you must either be the owner of the job or the root user.</a:t>
            </a:r>
            <a:endParaRPr lang="en-US" b="1" dirty="0">
              <a:latin typeface="Calibri" panose="020F0502020204030204" pitchFamily="34" charset="0"/>
            </a:endParaRPr>
          </a:p>
          <a:p>
            <a:endParaRPr lang="en-US" dirty="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080886077"/>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Configuring </a:t>
            </a:r>
            <a:r>
              <a:rPr lang="en-US" dirty="0" smtClean="0"/>
              <a:t>at Access</a:t>
            </a: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pPr marL="0" indent="0">
              <a:buNone/>
            </a:pPr>
            <a:r>
              <a:rPr lang="en-US" dirty="0">
                <a:latin typeface="Calibri" panose="020F0502020204030204" pitchFamily="34" charset="0"/>
              </a:rPr>
              <a:t>While root user can always use the </a:t>
            </a:r>
            <a:r>
              <a:rPr lang="en-US" dirty="0">
                <a:latin typeface="Courier New" panose="02070309020205020404" pitchFamily="49" charset="0"/>
                <a:cs typeface="Courier New" panose="02070309020205020404" pitchFamily="49" charset="0"/>
              </a:rPr>
              <a:t>at</a:t>
            </a:r>
            <a:r>
              <a:rPr lang="en-US" dirty="0">
                <a:latin typeface="Calibri" panose="020F0502020204030204" pitchFamily="34" charset="0"/>
              </a:rPr>
              <a:t> and </a:t>
            </a:r>
            <a:r>
              <a:rPr lang="en-US" dirty="0">
                <a:latin typeface="Courier New" panose="02070309020205020404" pitchFamily="49" charset="0"/>
                <a:cs typeface="Courier New" panose="02070309020205020404" pitchFamily="49" charset="0"/>
              </a:rPr>
              <a:t>batch</a:t>
            </a:r>
            <a:r>
              <a:rPr lang="en-US" dirty="0">
                <a:latin typeface="Calibri" panose="020F0502020204030204" pitchFamily="34" charset="0"/>
              </a:rPr>
              <a:t> commands, users may not be able to use these commands.  Access to the </a:t>
            </a:r>
            <a:r>
              <a:rPr lang="en-US" dirty="0">
                <a:latin typeface="Courier New" panose="02070309020205020404" pitchFamily="49" charset="0"/>
                <a:cs typeface="Courier New" panose="02070309020205020404" pitchFamily="49" charset="0"/>
              </a:rPr>
              <a:t>at</a:t>
            </a:r>
            <a:r>
              <a:rPr lang="en-US" dirty="0">
                <a:latin typeface="Calibri" panose="020F0502020204030204" pitchFamily="34" charset="0"/>
              </a:rPr>
              <a:t> and </a:t>
            </a:r>
            <a:r>
              <a:rPr lang="en-US" dirty="0">
                <a:latin typeface="Courier New" panose="02070309020205020404" pitchFamily="49" charset="0"/>
                <a:cs typeface="Courier New" panose="02070309020205020404" pitchFamily="49" charset="0"/>
              </a:rPr>
              <a:t>batch</a:t>
            </a:r>
            <a:r>
              <a:rPr lang="en-US" dirty="0">
                <a:latin typeface="Calibri" panose="020F0502020204030204" pitchFamily="34" charset="0"/>
              </a:rPr>
              <a:t> commands is controlled by two files:</a:t>
            </a:r>
            <a:endParaRPr lang="en-US" b="1" dirty="0">
              <a:latin typeface="Calibri" panose="020F0502020204030204" pitchFamily="34" charset="0"/>
            </a:endParaRPr>
          </a:p>
          <a:p>
            <a:pPr marL="0" indent="0">
              <a:buNone/>
            </a:pPr>
            <a:r>
              <a:rPr lang="en-US" dirty="0"/>
              <a:t> </a:t>
            </a:r>
            <a:endParaRPr lang="en-US" b="1" dirty="0"/>
          </a:p>
          <a:p>
            <a:r>
              <a:rPr lang="en-US" dirty="0">
                <a:latin typeface="Calibri" panose="020F0502020204030204" pitchFamily="34" charset="0"/>
              </a:rPr>
              <a:t>The</a:t>
            </a:r>
            <a:r>
              <a:rPr lang="en-US" dirty="0"/>
              <a:t>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at.allow</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file</a:t>
            </a:r>
          </a:p>
          <a:p>
            <a:r>
              <a:rPr lang="en-US" dirty="0">
                <a:latin typeface="Calibri" panose="020F0502020204030204" pitchFamily="34" charset="0"/>
              </a:rPr>
              <a:t>The</a:t>
            </a:r>
            <a:r>
              <a:rPr lang="en-US" dirty="0"/>
              <a:t>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at.deny</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file</a:t>
            </a: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725645656"/>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Configuring </a:t>
            </a:r>
            <a:r>
              <a:rPr lang="en-US" dirty="0" smtClean="0"/>
              <a:t>at Access</a:t>
            </a: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dirty="0">
                <a:latin typeface="Calibri" panose="020F0502020204030204" pitchFamily="34" charset="0"/>
              </a:rPr>
              <a:t>The</a:t>
            </a:r>
            <a:r>
              <a:rPr lang="en-US" dirty="0" smtClean="0"/>
              <a:t>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at.allow</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and</a:t>
            </a:r>
            <a:r>
              <a:rPr lang="en-US" dirty="0" smtClean="0"/>
              <a:t>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at.deny</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files</a:t>
            </a:r>
            <a:r>
              <a:rPr lang="en-US" dirty="0" smtClean="0"/>
              <a:t> </a:t>
            </a:r>
            <a:r>
              <a:rPr lang="en-US" dirty="0">
                <a:latin typeface="Calibri" panose="020F0502020204030204" pitchFamily="34" charset="0"/>
              </a:rPr>
              <a:t>are similar to </a:t>
            </a:r>
            <a:r>
              <a:rPr lang="en-US" dirty="0" err="1">
                <a:latin typeface="Courier New" panose="02070309020205020404" pitchFamily="49" charset="0"/>
                <a:cs typeface="Courier New" panose="02070309020205020404" pitchFamily="49" charset="0"/>
              </a:rPr>
              <a:t>cron.allow</a:t>
            </a:r>
            <a:r>
              <a:rPr lang="en-US" dirty="0">
                <a:latin typeface="Calibri" panose="020F0502020204030204" pitchFamily="34" charset="0"/>
              </a:rPr>
              <a:t> and </a:t>
            </a:r>
            <a:r>
              <a:rPr lang="en-US" dirty="0" err="1">
                <a:latin typeface="Courier New" panose="02070309020205020404" pitchFamily="49" charset="0"/>
                <a:cs typeface="Courier New" panose="02070309020205020404" pitchFamily="49" charset="0"/>
              </a:rPr>
              <a:t>cron.deny</a:t>
            </a:r>
            <a:r>
              <a:rPr lang="en-US" dirty="0">
                <a:latin typeface="Calibri" panose="020F0502020204030204" pitchFamily="34" charset="0"/>
              </a:rPr>
              <a:t> files </a:t>
            </a:r>
            <a:endParaRPr lang="en-US" dirty="0" smtClean="0">
              <a:latin typeface="Calibri" panose="020F0502020204030204" pitchFamily="34" charset="0"/>
            </a:endParaRPr>
          </a:p>
          <a:p>
            <a:r>
              <a:rPr lang="en-US" dirty="0" smtClean="0">
                <a:latin typeface="Calibri" panose="020F0502020204030204" pitchFamily="34" charset="0"/>
              </a:rPr>
              <a:t>Both </a:t>
            </a:r>
            <a:r>
              <a:rPr lang="en-US" dirty="0">
                <a:latin typeface="Calibri" panose="020F0502020204030204" pitchFamily="34" charset="0"/>
              </a:rPr>
              <a:t>the files contain list of usernames, one on each line.  </a:t>
            </a:r>
            <a:endParaRPr lang="en-US" dirty="0" smtClean="0">
              <a:latin typeface="Calibri" panose="020F0502020204030204" pitchFamily="34" charset="0"/>
            </a:endParaRPr>
          </a:p>
          <a:p>
            <a:r>
              <a:rPr lang="en-US" dirty="0" smtClean="0">
                <a:latin typeface="Calibri" panose="020F0502020204030204" pitchFamily="34" charset="0"/>
              </a:rPr>
              <a:t>The </a:t>
            </a:r>
            <a:r>
              <a:rPr lang="en-US" dirty="0">
                <a:latin typeface="Calibri" panose="020F0502020204030204" pitchFamily="34" charset="0"/>
              </a:rPr>
              <a:t>rules mentioned for </a:t>
            </a:r>
            <a:r>
              <a:rPr lang="en-US" dirty="0" err="1">
                <a:latin typeface="Courier New" panose="02070309020205020404" pitchFamily="49" charset="0"/>
                <a:cs typeface="Courier New" panose="02070309020205020404" pitchFamily="49" charset="0"/>
              </a:rPr>
              <a:t>cron</a:t>
            </a:r>
            <a:r>
              <a:rPr lang="en-US" dirty="0">
                <a:latin typeface="Calibri" panose="020F0502020204030204" pitchFamily="34" charset="0"/>
              </a:rPr>
              <a:t> access are applicable for </a:t>
            </a:r>
            <a:r>
              <a:rPr lang="en-US" dirty="0">
                <a:latin typeface="Courier New" panose="02070309020205020404" pitchFamily="49" charset="0"/>
                <a:cs typeface="Courier New" panose="02070309020205020404" pitchFamily="49" charset="0"/>
              </a:rPr>
              <a:t>at</a:t>
            </a:r>
            <a:r>
              <a:rPr lang="en-US" dirty="0">
                <a:latin typeface="Calibri" panose="020F0502020204030204" pitchFamily="34" charset="0"/>
              </a:rPr>
              <a:t> access </a:t>
            </a:r>
            <a:r>
              <a:rPr lang="en-US" dirty="0" smtClean="0">
                <a:latin typeface="Calibri" panose="020F0502020204030204" pitchFamily="34" charset="0"/>
              </a:rPr>
              <a:t>also.</a:t>
            </a:r>
            <a:endParaRPr lang="en-US" b="1" dirty="0">
              <a:latin typeface="Calibri" panose="020F0502020204030204" pitchFamily="34" charset="0"/>
            </a:endParaRPr>
          </a:p>
          <a:p>
            <a:endParaRPr lang="en-US" dirty="0">
              <a:latin typeface="Calibri" panose="020F0502020204030204" pitchFamily="34" charset="0"/>
            </a:endParaRP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20613921"/>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Configuring </a:t>
            </a:r>
            <a:r>
              <a:rPr lang="en-US" dirty="0" smtClean="0"/>
              <a:t>at Access</a:t>
            </a: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pPr lvl="0"/>
            <a:r>
              <a:rPr lang="en-US" dirty="0" smtClean="0">
                <a:latin typeface="Calibri" panose="020F0502020204030204" pitchFamily="34" charset="0"/>
              </a:rPr>
              <a:t>If both the </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at.allow</a:t>
            </a:r>
            <a:r>
              <a:rPr lang="en-US" dirty="0" smtClean="0">
                <a:latin typeface="Courier New" panose="02070309020205020404" pitchFamily="49" charset="0"/>
                <a:cs typeface="Courier New" panose="02070309020205020404" pitchFamily="49" charset="0"/>
              </a:rPr>
              <a:t> </a:t>
            </a:r>
            <a:r>
              <a:rPr lang="en-US" dirty="0">
                <a:latin typeface="Calibri" panose="020F0502020204030204" pitchFamily="34" charset="0"/>
              </a:rPr>
              <a:t>and</a:t>
            </a:r>
            <a:r>
              <a:rPr lang="en-US" dirty="0" smtClean="0"/>
              <a:t>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at.deny</a:t>
            </a:r>
            <a:r>
              <a:rPr lang="en-US" dirty="0">
                <a:latin typeface="Courier New" panose="02070309020205020404" pitchFamily="49" charset="0"/>
                <a:cs typeface="Courier New" panose="02070309020205020404" pitchFamily="49" charset="0"/>
              </a:rPr>
              <a:t> </a:t>
            </a:r>
            <a:r>
              <a:rPr lang="en-US" dirty="0" smtClean="0">
                <a:latin typeface="Calibri" panose="020F0502020204030204" pitchFamily="34" charset="0"/>
              </a:rPr>
              <a:t>files do not exist</a:t>
            </a:r>
            <a:r>
              <a:rPr lang="en-US" dirty="0">
                <a:latin typeface="Calibri" panose="020F0502020204030204" pitchFamily="34" charset="0"/>
              </a:rPr>
              <a:t>, then all regular users are denied the ability to execute the </a:t>
            </a:r>
            <a:r>
              <a:rPr lang="en-US" dirty="0">
                <a:latin typeface="Courier New" panose="02070309020205020404" pitchFamily="49" charset="0"/>
                <a:cs typeface="Courier New" panose="02070309020205020404" pitchFamily="49" charset="0"/>
              </a:rPr>
              <a:t>at</a:t>
            </a:r>
            <a:r>
              <a:rPr lang="en-US" dirty="0">
                <a:latin typeface="Calibri" panose="020F0502020204030204" pitchFamily="34" charset="0"/>
              </a:rPr>
              <a:t> and </a:t>
            </a:r>
            <a:r>
              <a:rPr lang="en-US" dirty="0">
                <a:latin typeface="Courier New" panose="02070309020205020404" pitchFamily="49" charset="0"/>
                <a:cs typeface="Courier New" panose="02070309020205020404" pitchFamily="49" charset="0"/>
              </a:rPr>
              <a:t>batch</a:t>
            </a:r>
            <a:r>
              <a:rPr lang="en-US" dirty="0">
                <a:latin typeface="Calibri" panose="020F0502020204030204" pitchFamily="34" charset="0"/>
              </a:rPr>
              <a:t> commands.</a:t>
            </a:r>
            <a:endParaRPr lang="en-US" b="1" dirty="0">
              <a:latin typeface="Calibri" panose="020F0502020204030204" pitchFamily="34" charset="0"/>
            </a:endParaRPr>
          </a:p>
          <a:p>
            <a:pPr lvl="0"/>
            <a:r>
              <a:rPr lang="en-US" dirty="0">
                <a:latin typeface="Calibri" panose="020F0502020204030204" pitchFamily="34" charset="0"/>
              </a:rPr>
              <a:t>If the </a:t>
            </a:r>
            <a:r>
              <a:rPr lang="en-US" dirty="0" err="1">
                <a:latin typeface="Courier New" panose="02070309020205020404" pitchFamily="49" charset="0"/>
                <a:cs typeface="Courier New" panose="02070309020205020404" pitchFamily="49" charset="0"/>
              </a:rPr>
              <a:t>at.allow</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file exists, then only the users listed in the file can execute the </a:t>
            </a:r>
            <a:r>
              <a:rPr lang="en-US" dirty="0">
                <a:latin typeface="Courier New" panose="02070309020205020404" pitchFamily="49" charset="0"/>
                <a:cs typeface="Courier New" panose="02070309020205020404" pitchFamily="49" charset="0"/>
              </a:rPr>
              <a:t>at</a:t>
            </a:r>
            <a:r>
              <a:rPr lang="en-US" dirty="0">
                <a:latin typeface="Calibri" panose="020F0502020204030204" pitchFamily="34" charset="0"/>
              </a:rPr>
              <a:t> and </a:t>
            </a:r>
            <a:r>
              <a:rPr lang="en-US" dirty="0">
                <a:latin typeface="Courier New" panose="02070309020205020404" pitchFamily="49" charset="0"/>
                <a:cs typeface="Courier New" panose="02070309020205020404" pitchFamily="49" charset="0"/>
              </a:rPr>
              <a:t>batch</a:t>
            </a:r>
            <a:r>
              <a:rPr lang="en-US" dirty="0">
                <a:latin typeface="Calibri" panose="020F0502020204030204" pitchFamily="34" charset="0"/>
              </a:rPr>
              <a:t> commands.</a:t>
            </a:r>
            <a:endParaRPr lang="en-US" b="1" dirty="0">
              <a:latin typeface="Calibri" panose="020F0502020204030204" pitchFamily="34" charset="0"/>
            </a:endParaRPr>
          </a:p>
          <a:p>
            <a:endParaRPr lang="en-US" dirty="0">
              <a:latin typeface="Calibri" panose="020F0502020204030204" pitchFamily="34" charset="0"/>
            </a:endParaRP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2341180423"/>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Configuring </a:t>
            </a:r>
            <a:r>
              <a:rPr lang="en-US" dirty="0" smtClean="0"/>
              <a:t>at Access</a:t>
            </a: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pPr lvl="0"/>
            <a:r>
              <a:rPr lang="en-US" dirty="0">
                <a:latin typeface="Calibri" panose="020F0502020204030204" pitchFamily="34" charset="0"/>
              </a:rPr>
              <a:t>If the </a:t>
            </a:r>
            <a:r>
              <a:rPr lang="en-US" dirty="0" err="1">
                <a:latin typeface="Courier New" panose="02070309020205020404" pitchFamily="49" charset="0"/>
                <a:cs typeface="Courier New" panose="02070309020205020404" pitchFamily="49" charset="0"/>
              </a:rPr>
              <a:t>at.deny</a:t>
            </a:r>
            <a:r>
              <a:rPr lang="en-US" dirty="0">
                <a:latin typeface="Calibri" panose="020F0502020204030204" pitchFamily="34" charset="0"/>
              </a:rPr>
              <a:t> file exists, then all users listed in this file are denied the ability to execute the at and batch commands.</a:t>
            </a:r>
            <a:endParaRPr lang="en-US" b="1" dirty="0">
              <a:latin typeface="Calibri" panose="020F0502020204030204" pitchFamily="34" charset="0"/>
            </a:endParaRPr>
          </a:p>
          <a:p>
            <a:pPr lvl="0"/>
            <a:r>
              <a:rPr lang="en-US" dirty="0">
                <a:latin typeface="Calibri" panose="020F0502020204030204" pitchFamily="34" charset="0"/>
              </a:rPr>
              <a:t>If both the </a:t>
            </a:r>
            <a:r>
              <a:rPr lang="en-US" dirty="0" err="1">
                <a:latin typeface="Courier New" panose="02070309020205020404" pitchFamily="49" charset="0"/>
                <a:cs typeface="Courier New" panose="02070309020205020404" pitchFamily="49" charset="0"/>
              </a:rPr>
              <a:t>at.allow</a:t>
            </a:r>
            <a:r>
              <a:rPr lang="en-US" dirty="0">
                <a:latin typeface="Calibri" panose="020F0502020204030204" pitchFamily="34" charset="0"/>
              </a:rPr>
              <a:t> file and the </a:t>
            </a:r>
            <a:r>
              <a:rPr lang="en-US" dirty="0" err="1">
                <a:latin typeface="Courier New" panose="02070309020205020404" pitchFamily="49" charset="0"/>
                <a:cs typeface="Courier New" panose="02070309020205020404" pitchFamily="49" charset="0"/>
              </a:rPr>
              <a:t>at.deny</a:t>
            </a:r>
            <a:r>
              <a:rPr lang="en-US" dirty="0">
                <a:latin typeface="Calibri" panose="020F0502020204030204" pitchFamily="34" charset="0"/>
              </a:rPr>
              <a:t> file exists, the </a:t>
            </a:r>
            <a:r>
              <a:rPr lang="en-US" dirty="0" err="1">
                <a:latin typeface="Courier New" panose="02070309020205020404" pitchFamily="49" charset="0"/>
                <a:cs typeface="Courier New" panose="02070309020205020404" pitchFamily="49" charset="0"/>
              </a:rPr>
              <a:t>at.allow</a:t>
            </a:r>
            <a:r>
              <a:rPr lang="en-US" dirty="0">
                <a:latin typeface="Calibri" panose="020F0502020204030204" pitchFamily="34" charset="0"/>
              </a:rPr>
              <a:t> file applies and the </a:t>
            </a:r>
            <a:r>
              <a:rPr lang="en-US" dirty="0" err="1">
                <a:latin typeface="Courier New" panose="02070309020205020404" pitchFamily="49" charset="0"/>
                <a:cs typeface="Courier New" panose="02070309020205020404" pitchFamily="49" charset="0"/>
              </a:rPr>
              <a:t>at.deny</a:t>
            </a:r>
            <a:r>
              <a:rPr lang="en-US" dirty="0">
                <a:latin typeface="Calibri" panose="020F0502020204030204" pitchFamily="34" charset="0"/>
              </a:rPr>
              <a:t> file is ignored.  This is typically a mistake made by the administrator as only one of these files should exist.</a:t>
            </a:r>
            <a:endParaRPr lang="en-US" b="1" dirty="0">
              <a:latin typeface="Calibri" panose="020F0502020204030204" pitchFamily="34" charset="0"/>
            </a:endParaRPr>
          </a:p>
          <a:p>
            <a:endParaRPr lang="en-US" dirty="0">
              <a:latin typeface="Calibri" panose="020F0502020204030204" pitchFamily="34" charset="0"/>
            </a:endParaRP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820503078"/>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An at Access Scenario #1</a:t>
            </a: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dirty="0">
                <a:latin typeface="Calibri" panose="020F0502020204030204" pitchFamily="34" charset="0"/>
                <a:cs typeface="Courier New" panose="02070309020205020404" pitchFamily="49" charset="0"/>
              </a:rPr>
              <a:t>The system has 100 users, but only five should be able to use the </a:t>
            </a:r>
            <a:r>
              <a:rPr lang="en-US" dirty="0" smtClean="0">
                <a:latin typeface="Courier New" panose="02070309020205020404" pitchFamily="49" charset="0"/>
                <a:cs typeface="Courier New" panose="02070309020205020404" pitchFamily="49" charset="0"/>
              </a:rPr>
              <a:t>at </a:t>
            </a:r>
            <a:r>
              <a:rPr lang="en-US" dirty="0">
                <a:latin typeface="Calibri" panose="020F0502020204030204" pitchFamily="34" charset="0"/>
                <a:cs typeface="Courier New" panose="02070309020205020404" pitchFamily="49" charset="0"/>
              </a:rPr>
              <a:t>and</a:t>
            </a:r>
            <a:r>
              <a:rPr lang="en-US" dirty="0" smtClean="0">
                <a:latin typeface="Courier New" panose="02070309020205020404" pitchFamily="49" charset="0"/>
                <a:cs typeface="Courier New" panose="02070309020205020404" pitchFamily="49" charset="0"/>
              </a:rPr>
              <a:t> batch </a:t>
            </a:r>
            <a:r>
              <a:rPr lang="en-US" dirty="0" smtClean="0">
                <a:latin typeface="Calibri" panose="020F0502020204030204" pitchFamily="34" charset="0"/>
                <a:cs typeface="Courier New" panose="02070309020205020404" pitchFamily="49" charset="0"/>
              </a:rPr>
              <a:t>commands.  </a:t>
            </a:r>
            <a:endParaRPr lang="en-US" dirty="0">
              <a:latin typeface="Calibri" panose="020F0502020204030204" pitchFamily="34" charset="0"/>
              <a:cs typeface="Courier New" panose="02070309020205020404" pitchFamily="49" charset="0"/>
            </a:endParaRPr>
          </a:p>
          <a:p>
            <a:r>
              <a:rPr lang="en-US" dirty="0">
                <a:latin typeface="Calibri" panose="020F0502020204030204" pitchFamily="34" charset="0"/>
                <a:cs typeface="Courier New" panose="02070309020205020404" pitchFamily="49" charset="0"/>
              </a:rPr>
              <a:t>In this scenario, create the </a:t>
            </a:r>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at.allow</a:t>
            </a:r>
            <a:r>
              <a:rPr lang="en-US" dirty="0" smtClean="0">
                <a:latin typeface="Calibri" panose="020F0502020204030204" pitchFamily="34" charset="0"/>
                <a:cs typeface="Courier New" panose="02070309020205020404" pitchFamily="49" charset="0"/>
              </a:rPr>
              <a:t> </a:t>
            </a:r>
            <a:r>
              <a:rPr lang="en-US" dirty="0">
                <a:latin typeface="Calibri" panose="020F0502020204030204" pitchFamily="34" charset="0"/>
                <a:cs typeface="Courier New" panose="02070309020205020404" pitchFamily="49" charset="0"/>
              </a:rPr>
              <a:t>file and place the five users who are allowed to use the </a:t>
            </a:r>
            <a:r>
              <a:rPr lang="en-US" dirty="0" smtClean="0">
                <a:latin typeface="Courier New" panose="02070309020205020404" pitchFamily="49" charset="0"/>
                <a:cs typeface="Courier New" panose="02070309020205020404" pitchFamily="49" charset="0"/>
              </a:rPr>
              <a:t>at </a:t>
            </a:r>
            <a:r>
              <a:rPr lang="en-US" dirty="0" smtClean="0">
                <a:latin typeface="Calibri" panose="020F0502020204030204" pitchFamily="34" charset="0"/>
                <a:cs typeface="Courier New" panose="02070309020205020404" pitchFamily="49" charset="0"/>
              </a:rPr>
              <a:t>and</a:t>
            </a:r>
            <a:r>
              <a:rPr lang="en-US" dirty="0" smtClean="0">
                <a:latin typeface="Courier New" panose="02070309020205020404" pitchFamily="49" charset="0"/>
                <a:cs typeface="Courier New" panose="02070309020205020404" pitchFamily="49" charset="0"/>
              </a:rPr>
              <a:t> batch </a:t>
            </a:r>
            <a:r>
              <a:rPr lang="en-US" dirty="0" smtClean="0">
                <a:latin typeface="Calibri" panose="020F0502020204030204" pitchFamily="34" charset="0"/>
                <a:cs typeface="Courier New" panose="02070309020205020404" pitchFamily="49" charset="0"/>
              </a:rPr>
              <a:t>commands </a:t>
            </a:r>
            <a:r>
              <a:rPr lang="en-US" dirty="0">
                <a:latin typeface="Calibri" panose="020F0502020204030204" pitchFamily="34" charset="0"/>
                <a:cs typeface="Courier New" panose="02070309020205020404" pitchFamily="49" charset="0"/>
              </a:rPr>
              <a:t>in this file.  </a:t>
            </a:r>
          </a:p>
          <a:p>
            <a:r>
              <a:rPr lang="en-US" dirty="0">
                <a:latin typeface="Calibri" panose="020F0502020204030204" pitchFamily="34" charset="0"/>
                <a:cs typeface="Courier New" panose="02070309020205020404" pitchFamily="49" charset="0"/>
              </a:rPr>
              <a:t>Do not create a </a:t>
            </a:r>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at.deny</a:t>
            </a:r>
            <a:r>
              <a:rPr lang="en-US" dirty="0" smtClean="0">
                <a:latin typeface="Calibri" panose="020F0502020204030204" pitchFamily="34" charset="0"/>
                <a:cs typeface="Courier New" panose="02070309020205020404" pitchFamily="49" charset="0"/>
              </a:rPr>
              <a:t> </a:t>
            </a:r>
            <a:r>
              <a:rPr lang="en-US" dirty="0">
                <a:latin typeface="Calibri" panose="020F0502020204030204" pitchFamily="34" charset="0"/>
                <a:cs typeface="Courier New" panose="02070309020205020404" pitchFamily="49" charset="0"/>
              </a:rPr>
              <a:t>file.</a:t>
            </a:r>
          </a:p>
          <a:p>
            <a:endParaRPr lang="en-US" dirty="0">
              <a:latin typeface="Calibri" panose="020F0502020204030204" pitchFamily="34" charset="0"/>
            </a:endParaRP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4059103080"/>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An at Access Scenario #2</a:t>
            </a:r>
            <a:endParaRPr lang="en-US" dirty="0" smtClean="0">
              <a:latin typeface="Calibri" pitchFamily="34" charset="0"/>
            </a:endParaRPr>
          </a:p>
        </p:txBody>
      </p:sp>
      <p:sp>
        <p:nvSpPr>
          <p:cNvPr id="93187" name="Content Placeholder 2"/>
          <p:cNvSpPr>
            <a:spLocks noGrp="1"/>
          </p:cNvSpPr>
          <p:nvPr>
            <p:ph idx="4294967295"/>
          </p:nvPr>
        </p:nvSpPr>
        <p:spPr>
          <a:xfrm>
            <a:off x="457200" y="1354536"/>
            <a:ext cx="8229600" cy="4525963"/>
          </a:xfrm>
        </p:spPr>
        <p:txBody>
          <a:bodyPr/>
          <a:lstStyle/>
          <a:p>
            <a:r>
              <a:rPr lang="en-US" dirty="0">
                <a:latin typeface="Calibri" panose="020F0502020204030204" pitchFamily="34" charset="0"/>
                <a:cs typeface="Courier New" panose="02070309020205020404" pitchFamily="49" charset="0"/>
              </a:rPr>
              <a:t>The system has 100 users, but only five should be denied the use of the </a:t>
            </a:r>
            <a:r>
              <a:rPr lang="en-US" dirty="0" smtClean="0">
                <a:latin typeface="Courier New" panose="02070309020205020404" pitchFamily="49" charset="0"/>
                <a:cs typeface="Courier New" panose="02070309020205020404" pitchFamily="49" charset="0"/>
              </a:rPr>
              <a:t>at </a:t>
            </a:r>
            <a:r>
              <a:rPr lang="en-US" dirty="0">
                <a:latin typeface="Calibri" panose="020F0502020204030204" pitchFamily="34" charset="0"/>
                <a:cs typeface="Courier New" panose="02070309020205020404" pitchFamily="49" charset="0"/>
              </a:rPr>
              <a:t>and</a:t>
            </a:r>
            <a:r>
              <a:rPr lang="en-US" dirty="0" smtClean="0">
                <a:latin typeface="Courier New" panose="02070309020205020404" pitchFamily="49" charset="0"/>
                <a:cs typeface="Courier New" panose="02070309020205020404" pitchFamily="49" charset="0"/>
              </a:rPr>
              <a:t> batch </a:t>
            </a:r>
            <a:r>
              <a:rPr lang="en-US" dirty="0" smtClean="0">
                <a:latin typeface="Calibri" panose="020F0502020204030204" pitchFamily="34" charset="0"/>
                <a:cs typeface="Courier New" panose="02070309020205020404" pitchFamily="49" charset="0"/>
              </a:rPr>
              <a:t>commands.</a:t>
            </a:r>
          </a:p>
          <a:p>
            <a:r>
              <a:rPr lang="en-US" dirty="0" smtClean="0">
                <a:latin typeface="Calibri" panose="020F0502020204030204" pitchFamily="34" charset="0"/>
                <a:cs typeface="Courier New" panose="02070309020205020404" pitchFamily="49" charset="0"/>
              </a:rPr>
              <a:t>In </a:t>
            </a:r>
            <a:r>
              <a:rPr lang="en-US" dirty="0">
                <a:latin typeface="Calibri" panose="020F0502020204030204" pitchFamily="34" charset="0"/>
                <a:cs typeface="Courier New" panose="02070309020205020404" pitchFamily="49" charset="0"/>
              </a:rPr>
              <a:t>this scenario, create the </a:t>
            </a:r>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at.deny</a:t>
            </a:r>
            <a:r>
              <a:rPr lang="en-US" dirty="0" smtClean="0">
                <a:latin typeface="Calibri" panose="020F0502020204030204" pitchFamily="34" charset="0"/>
                <a:cs typeface="Courier New" panose="02070309020205020404" pitchFamily="49" charset="0"/>
              </a:rPr>
              <a:t> </a:t>
            </a:r>
            <a:r>
              <a:rPr lang="en-US" dirty="0">
                <a:latin typeface="Calibri" panose="020F0502020204030204" pitchFamily="34" charset="0"/>
                <a:cs typeface="Courier New" panose="02070309020205020404" pitchFamily="49" charset="0"/>
              </a:rPr>
              <a:t>file and place the five users who are denied the use the </a:t>
            </a:r>
            <a:r>
              <a:rPr lang="en-US" dirty="0">
                <a:latin typeface="Courier New" panose="02070309020205020404" pitchFamily="49" charset="0"/>
                <a:cs typeface="Courier New" panose="02070309020205020404" pitchFamily="49" charset="0"/>
              </a:rPr>
              <a:t>at </a:t>
            </a:r>
            <a:r>
              <a:rPr lang="en-US" dirty="0">
                <a:latin typeface="Calibri" panose="020F0502020204030204" pitchFamily="34" charset="0"/>
                <a:cs typeface="Courier New" panose="02070309020205020404" pitchFamily="49" charset="0"/>
              </a:rPr>
              <a:t>and</a:t>
            </a:r>
            <a:r>
              <a:rPr lang="en-US" dirty="0">
                <a:latin typeface="Courier New" panose="02070309020205020404" pitchFamily="49" charset="0"/>
                <a:cs typeface="Courier New" panose="02070309020205020404" pitchFamily="49" charset="0"/>
              </a:rPr>
              <a:t> batch </a:t>
            </a:r>
            <a:r>
              <a:rPr lang="en-US" dirty="0" smtClean="0">
                <a:latin typeface="Calibri" panose="020F0502020204030204" pitchFamily="34" charset="0"/>
                <a:cs typeface="Courier New" panose="02070309020205020404" pitchFamily="49" charset="0"/>
              </a:rPr>
              <a:t>commands </a:t>
            </a:r>
            <a:r>
              <a:rPr lang="en-US" dirty="0">
                <a:latin typeface="Calibri" panose="020F0502020204030204" pitchFamily="34" charset="0"/>
                <a:cs typeface="Courier New" panose="02070309020205020404" pitchFamily="49" charset="0"/>
              </a:rPr>
              <a:t>in this file.  </a:t>
            </a:r>
          </a:p>
          <a:p>
            <a:r>
              <a:rPr lang="en-US" dirty="0">
                <a:latin typeface="Calibri" panose="020F0502020204030204" pitchFamily="34" charset="0"/>
                <a:cs typeface="Courier New" panose="02070309020205020404" pitchFamily="49" charset="0"/>
              </a:rPr>
              <a:t>Do not create a </a:t>
            </a:r>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at.allow</a:t>
            </a:r>
            <a:r>
              <a:rPr lang="en-US" dirty="0" smtClean="0">
                <a:latin typeface="Calibri" panose="020F0502020204030204" pitchFamily="34" charset="0"/>
                <a:cs typeface="Courier New" panose="02070309020205020404" pitchFamily="49" charset="0"/>
              </a:rPr>
              <a:t> </a:t>
            </a:r>
            <a:r>
              <a:rPr lang="en-US" dirty="0">
                <a:latin typeface="Calibri" panose="020F0502020204030204" pitchFamily="34" charset="0"/>
                <a:cs typeface="Courier New" panose="02070309020205020404" pitchFamily="49" charset="0"/>
              </a:rPr>
              <a:t>file.</a:t>
            </a:r>
          </a:p>
          <a:p>
            <a:endParaRPr lang="en-US" dirty="0">
              <a:latin typeface="Calibri" panose="020F0502020204030204" pitchFamily="34" charset="0"/>
            </a:endParaRP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674639851"/>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Default at Scenario</a:t>
            </a: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cs typeface="Courier New" panose="02070309020205020404" pitchFamily="49" charset="0"/>
              </a:rPr>
              <a:t>While this may vary depending on the distribution of Linux you are working on, typically only the </a:t>
            </a:r>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at.deny</a:t>
            </a:r>
            <a:r>
              <a:rPr lang="en-US" dirty="0" smtClean="0">
                <a:latin typeface="Calibri" panose="020F0502020204030204" pitchFamily="34" charset="0"/>
                <a:cs typeface="Courier New" panose="02070309020205020404" pitchFamily="49" charset="0"/>
              </a:rPr>
              <a:t> </a:t>
            </a:r>
            <a:r>
              <a:rPr lang="en-US" dirty="0">
                <a:latin typeface="Calibri" panose="020F0502020204030204" pitchFamily="34" charset="0"/>
                <a:cs typeface="Courier New" panose="02070309020205020404" pitchFamily="49" charset="0"/>
              </a:rPr>
              <a:t>file exists by default</a:t>
            </a:r>
          </a:p>
          <a:p>
            <a:r>
              <a:rPr lang="en-US" dirty="0">
                <a:latin typeface="Calibri" panose="020F0502020204030204" pitchFamily="34" charset="0"/>
                <a:cs typeface="Courier New" panose="02070309020205020404" pitchFamily="49" charset="0"/>
              </a:rPr>
              <a:t> The </a:t>
            </a:r>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at.deny</a:t>
            </a:r>
            <a:r>
              <a:rPr lang="en-US" dirty="0" smtClean="0">
                <a:latin typeface="Calibri" panose="020F0502020204030204" pitchFamily="34" charset="0"/>
                <a:cs typeface="Courier New" panose="02070309020205020404" pitchFamily="49" charset="0"/>
              </a:rPr>
              <a:t> </a:t>
            </a:r>
            <a:r>
              <a:rPr lang="en-US" dirty="0">
                <a:latin typeface="Calibri" panose="020F0502020204030204" pitchFamily="34" charset="0"/>
                <a:cs typeface="Courier New" panose="02070309020205020404" pitchFamily="49" charset="0"/>
              </a:rPr>
              <a:t>it is normally empty by default.  </a:t>
            </a:r>
          </a:p>
          <a:p>
            <a:r>
              <a:rPr lang="en-US" dirty="0">
                <a:latin typeface="Calibri" panose="020F0502020204030204" pitchFamily="34" charset="0"/>
                <a:cs typeface="Courier New" panose="02070309020205020404" pitchFamily="49" charset="0"/>
              </a:rPr>
              <a:t>This allows all users the ability to use the </a:t>
            </a:r>
            <a:r>
              <a:rPr lang="en-US" dirty="0" smtClean="0">
                <a:latin typeface="Courier New" panose="02070309020205020404" pitchFamily="49" charset="0"/>
                <a:cs typeface="Courier New" panose="02070309020205020404" pitchFamily="49" charset="0"/>
              </a:rPr>
              <a:t>at </a:t>
            </a:r>
            <a:r>
              <a:rPr lang="en-US" dirty="0" smtClean="0">
                <a:latin typeface="Calibri" panose="020F0502020204030204" pitchFamily="34" charset="0"/>
                <a:cs typeface="Courier New" panose="02070309020205020404" pitchFamily="49" charset="0"/>
              </a:rPr>
              <a:t>and</a:t>
            </a:r>
            <a:r>
              <a:rPr lang="en-US" dirty="0" smtClean="0">
                <a:latin typeface="Courier New" panose="02070309020205020404" pitchFamily="49" charset="0"/>
                <a:cs typeface="Courier New" panose="02070309020205020404" pitchFamily="49" charset="0"/>
              </a:rPr>
              <a:t> batch </a:t>
            </a:r>
            <a:r>
              <a:rPr lang="en-US" dirty="0" smtClean="0">
                <a:latin typeface="Calibri" panose="020F0502020204030204" pitchFamily="34" charset="0"/>
                <a:cs typeface="Courier New" panose="02070309020205020404" pitchFamily="49" charset="0"/>
              </a:rPr>
              <a:t>commands.</a:t>
            </a:r>
            <a:endParaRPr lang="en-US" dirty="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439641033"/>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The </a:t>
            </a:r>
            <a:r>
              <a:rPr lang="en-US" dirty="0" smtClean="0"/>
              <a:t>batch Command</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rPr>
              <a:t>Similar to </a:t>
            </a:r>
            <a:r>
              <a:rPr lang="en-US" dirty="0">
                <a:latin typeface="Courier New" panose="02070309020205020404" pitchFamily="49" charset="0"/>
                <a:cs typeface="Courier New" panose="02070309020205020404" pitchFamily="49" charset="0"/>
              </a:rPr>
              <a:t>at</a:t>
            </a:r>
            <a:r>
              <a:rPr lang="en-US" dirty="0">
                <a:latin typeface="Calibri" panose="020F0502020204030204" pitchFamily="34" charset="0"/>
              </a:rPr>
              <a:t> command, the </a:t>
            </a:r>
            <a:r>
              <a:rPr lang="en-US" dirty="0">
                <a:latin typeface="Courier New" panose="02070309020205020404" pitchFamily="49" charset="0"/>
                <a:cs typeface="Courier New" panose="02070309020205020404" pitchFamily="49" charset="0"/>
              </a:rPr>
              <a:t>batch</a:t>
            </a:r>
            <a:r>
              <a:rPr lang="en-US" dirty="0">
                <a:latin typeface="Calibri" panose="020F0502020204030204" pitchFamily="34" charset="0"/>
              </a:rPr>
              <a:t> command is used to schedule one-time tasks.  </a:t>
            </a:r>
            <a:endParaRPr lang="en-US" dirty="0" smtClean="0">
              <a:latin typeface="Calibri" panose="020F0502020204030204" pitchFamily="34" charset="0"/>
            </a:endParaRPr>
          </a:p>
          <a:p>
            <a:r>
              <a:rPr lang="en-US" dirty="0" smtClean="0">
                <a:latin typeface="Calibri" panose="020F0502020204030204" pitchFamily="34" charset="0"/>
              </a:rPr>
              <a:t>There </a:t>
            </a:r>
            <a:r>
              <a:rPr lang="en-US" dirty="0">
                <a:latin typeface="Calibri" panose="020F0502020204030204" pitchFamily="34" charset="0"/>
              </a:rPr>
              <a:t>is one difference though</a:t>
            </a:r>
            <a:r>
              <a:rPr lang="en-US" dirty="0" smtClean="0">
                <a:latin typeface="Calibri" panose="020F0502020204030204" pitchFamily="34" charset="0"/>
              </a:rPr>
              <a:t>: the </a:t>
            </a:r>
            <a:r>
              <a:rPr lang="en-US" dirty="0">
                <a:latin typeface="Courier New" panose="02070309020205020404" pitchFamily="49" charset="0"/>
                <a:cs typeface="Courier New" panose="02070309020205020404" pitchFamily="49" charset="0"/>
              </a:rPr>
              <a:t>batch</a:t>
            </a:r>
            <a:r>
              <a:rPr lang="en-US" dirty="0">
                <a:latin typeface="Calibri" panose="020F0502020204030204" pitchFamily="34" charset="0"/>
              </a:rPr>
              <a:t> </a:t>
            </a:r>
            <a:r>
              <a:rPr lang="en-US" dirty="0" smtClean="0">
                <a:latin typeface="Calibri" panose="020F0502020204030204" pitchFamily="34" charset="0"/>
              </a:rPr>
              <a:t>commands </a:t>
            </a:r>
            <a:r>
              <a:rPr lang="en-US" dirty="0">
                <a:latin typeface="Calibri" panose="020F0502020204030204" pitchFamily="34" charset="0"/>
              </a:rPr>
              <a:t>are only executed when the system’s load average drops below 0.8 rather than at a specific time.  </a:t>
            </a:r>
            <a:endParaRPr lang="en-US" dirty="0" smtClean="0">
              <a:latin typeface="Calibri" panose="020F0502020204030204" pitchFamily="34" charset="0"/>
            </a:endParaRPr>
          </a:p>
          <a:p>
            <a:r>
              <a:rPr lang="en-US" dirty="0" smtClean="0">
                <a:latin typeface="Calibri" panose="020F0502020204030204" pitchFamily="34" charset="0"/>
              </a:rPr>
              <a:t>The </a:t>
            </a:r>
            <a:r>
              <a:rPr lang="en-US" dirty="0">
                <a:latin typeface="Calibri" panose="020F0502020204030204" pitchFamily="34" charset="0"/>
              </a:rPr>
              <a:t>default value of 0.8 can be changed by using the </a:t>
            </a:r>
            <a:r>
              <a:rPr lang="en-US" dirty="0">
                <a:latin typeface="Courier New" panose="02070309020205020404" pitchFamily="49" charset="0"/>
                <a:cs typeface="Courier New" panose="02070309020205020404" pitchFamily="49" charset="0"/>
              </a:rPr>
              <a:t>–l</a:t>
            </a:r>
            <a:r>
              <a:rPr lang="en-US" dirty="0">
                <a:latin typeface="Calibri" panose="020F0502020204030204" pitchFamily="34" charset="0"/>
              </a:rPr>
              <a:t> option to the </a:t>
            </a:r>
            <a:r>
              <a:rPr lang="en-US" dirty="0" err="1">
                <a:latin typeface="Courier New" panose="02070309020205020404" pitchFamily="49" charset="0"/>
                <a:cs typeface="Courier New" panose="02070309020205020404" pitchFamily="49" charset="0"/>
              </a:rPr>
              <a:t>atd</a:t>
            </a:r>
            <a:r>
              <a:rPr lang="en-US" dirty="0">
                <a:latin typeface="Calibri" panose="020F0502020204030204" pitchFamily="34" charset="0"/>
              </a:rPr>
              <a:t> command.  </a:t>
            </a:r>
            <a:endParaRPr lang="en-US" b="1" dirty="0">
              <a:latin typeface="Calibri" panose="020F0502020204030204" pitchFamily="34" charset="0"/>
            </a:endParaRPr>
          </a:p>
        </p:txBody>
      </p:sp>
    </p:spTree>
    <p:extLst>
      <p:ext uri="{BB962C8B-B14F-4D97-AF65-F5344CB8AC3E}">
        <p14:creationId xmlns:p14="http://schemas.microsoft.com/office/powerpoint/2010/main" val="104182949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smtClean="0"/>
              <a:t>Sample System </a:t>
            </a:r>
            <a:r>
              <a:rPr lang="en-US" dirty="0" err="1" smtClean="0"/>
              <a:t>Crontab</a:t>
            </a:r>
            <a:endParaRPr lang="en-US" dirty="0" smtClean="0"/>
          </a:p>
        </p:txBody>
      </p:sp>
      <p:sp>
        <p:nvSpPr>
          <p:cNvPr id="17411" name="Content Placeholder 2"/>
          <p:cNvSpPr>
            <a:spLocks noGrp="1"/>
          </p:cNvSpPr>
          <p:nvPr>
            <p:ph idx="4294967295"/>
          </p:nvPr>
        </p:nvSpPr>
        <p:spPr>
          <a:xfrm>
            <a:off x="457200" y="1371592"/>
            <a:ext cx="8229600" cy="4525963"/>
          </a:xfrm>
        </p:spPr>
        <p:txBody>
          <a:bodyPr/>
          <a:lstStyle/>
          <a:p>
            <a:pPr marL="0" indent="0">
              <a:buNone/>
            </a:pPr>
            <a:r>
              <a:rPr lang="en-US" sz="2600" dirty="0">
                <a:latin typeface="Courier New" panose="02070309020205020404" pitchFamily="49" charset="0"/>
                <a:cs typeface="Courier New" panose="02070309020205020404" pitchFamily="49" charset="0"/>
              </a:rPr>
              <a:t>SHELL=/bin/</a:t>
            </a:r>
            <a:r>
              <a:rPr lang="en-US" sz="2600" dirty="0" err="1">
                <a:latin typeface="Courier New" panose="02070309020205020404" pitchFamily="49" charset="0"/>
                <a:cs typeface="Courier New" panose="02070309020205020404" pitchFamily="49" charset="0"/>
              </a:rPr>
              <a:t>sh</a:t>
            </a:r>
            <a:endParaRPr lang="en-US" sz="2600" b="1" dirty="0">
              <a:latin typeface="Courier New" panose="02070309020205020404" pitchFamily="49" charset="0"/>
              <a:cs typeface="Courier New" panose="02070309020205020404" pitchFamily="49" charset="0"/>
            </a:endParaRPr>
          </a:p>
          <a:p>
            <a:pPr marL="0" indent="0">
              <a:buNone/>
            </a:pPr>
            <a:r>
              <a:rPr lang="en-US" sz="2600" dirty="0">
                <a:latin typeface="Courier New" panose="02070309020205020404" pitchFamily="49" charset="0"/>
                <a:cs typeface="Courier New" panose="02070309020205020404" pitchFamily="49" charset="0"/>
              </a:rPr>
              <a:t>PATH=/</a:t>
            </a:r>
            <a:r>
              <a:rPr lang="en-US" sz="2600" dirty="0" err="1">
                <a:latin typeface="Courier New" panose="02070309020205020404" pitchFamily="49" charset="0"/>
                <a:cs typeface="Courier New" panose="02070309020205020404" pitchFamily="49" charset="0"/>
              </a:rPr>
              <a:t>etc</a:t>
            </a:r>
            <a:r>
              <a:rPr lang="en-US" sz="2600" dirty="0">
                <a:latin typeface="Courier New" panose="02070309020205020404" pitchFamily="49" charset="0"/>
                <a:cs typeface="Courier New" panose="02070309020205020404" pitchFamily="49" charset="0"/>
              </a:rPr>
              <a:t>:/bin:/</a:t>
            </a:r>
            <a:r>
              <a:rPr lang="en-US" sz="2600" dirty="0" err="1">
                <a:latin typeface="Courier New" panose="02070309020205020404" pitchFamily="49" charset="0"/>
                <a:cs typeface="Courier New" panose="02070309020205020404" pitchFamily="49" charset="0"/>
              </a:rPr>
              <a:t>sbin</a:t>
            </a:r>
            <a:r>
              <a:rPr lang="en-US" sz="2600" dirty="0">
                <a:latin typeface="Courier New" panose="02070309020205020404" pitchFamily="49" charset="0"/>
                <a:cs typeface="Courier New" panose="02070309020205020404" pitchFamily="49" charset="0"/>
              </a:rPr>
              <a:t>:/</a:t>
            </a:r>
            <a:r>
              <a:rPr lang="en-US" sz="2600" dirty="0" err="1">
                <a:latin typeface="Courier New" panose="02070309020205020404" pitchFamily="49" charset="0"/>
                <a:cs typeface="Courier New" panose="02070309020205020404" pitchFamily="49" charset="0"/>
              </a:rPr>
              <a:t>usr</a:t>
            </a:r>
            <a:r>
              <a:rPr lang="en-US" sz="2600" dirty="0">
                <a:latin typeface="Courier New" panose="02070309020205020404" pitchFamily="49" charset="0"/>
                <a:cs typeface="Courier New" panose="02070309020205020404" pitchFamily="49" charset="0"/>
              </a:rPr>
              <a:t>/bin:/</a:t>
            </a:r>
            <a:r>
              <a:rPr lang="en-US" sz="2600" dirty="0" err="1">
                <a:latin typeface="Courier New" panose="02070309020205020404" pitchFamily="49" charset="0"/>
                <a:cs typeface="Courier New" panose="02070309020205020404" pitchFamily="49" charset="0"/>
              </a:rPr>
              <a:t>usr</a:t>
            </a:r>
            <a:r>
              <a:rPr lang="en-US" sz="2600" dirty="0">
                <a:latin typeface="Courier New" panose="02070309020205020404" pitchFamily="49" charset="0"/>
                <a:cs typeface="Courier New" panose="02070309020205020404" pitchFamily="49" charset="0"/>
              </a:rPr>
              <a:t>/</a:t>
            </a:r>
            <a:r>
              <a:rPr lang="en-US" sz="2600" dirty="0" err="1">
                <a:latin typeface="Courier New" panose="02070309020205020404" pitchFamily="49" charset="0"/>
                <a:cs typeface="Courier New" panose="02070309020205020404" pitchFamily="49" charset="0"/>
              </a:rPr>
              <a:t>sbin</a:t>
            </a:r>
            <a:r>
              <a:rPr lang="en-US" sz="2600" dirty="0">
                <a:latin typeface="Courier New" panose="02070309020205020404" pitchFamily="49" charset="0"/>
                <a:cs typeface="Courier New" panose="02070309020205020404" pitchFamily="49" charset="0"/>
              </a:rPr>
              <a:t> </a:t>
            </a:r>
            <a:endParaRPr lang="en-US" sz="2600" b="1" dirty="0">
              <a:latin typeface="Courier New" panose="02070309020205020404" pitchFamily="49" charset="0"/>
              <a:cs typeface="Courier New" panose="02070309020205020404" pitchFamily="49" charset="0"/>
            </a:endParaRPr>
          </a:p>
          <a:p>
            <a:pPr marL="0" indent="0">
              <a:buNone/>
            </a:pPr>
            <a:r>
              <a:rPr lang="en-US" sz="2600" dirty="0">
                <a:latin typeface="Courier New" panose="02070309020205020404" pitchFamily="49" charset="0"/>
                <a:cs typeface="Courier New" panose="02070309020205020404" pitchFamily="49" charset="0"/>
              </a:rPr>
              <a:t>#</a:t>
            </a:r>
            <a:endParaRPr lang="en-US" sz="2600" b="1" dirty="0">
              <a:latin typeface="Courier New" panose="02070309020205020404" pitchFamily="49" charset="0"/>
              <a:cs typeface="Courier New" panose="02070309020205020404" pitchFamily="49" charset="0"/>
            </a:endParaRPr>
          </a:p>
          <a:p>
            <a:pPr marL="0" indent="0">
              <a:buNone/>
            </a:pPr>
            <a:r>
              <a:rPr lang="en-US" sz="2600" dirty="0">
                <a:latin typeface="Courier New" panose="02070309020205020404" pitchFamily="49" charset="0"/>
                <a:cs typeface="Courier New" panose="02070309020205020404" pitchFamily="49" charset="0"/>
              </a:rPr>
              <a:t>#minute hour </a:t>
            </a:r>
            <a:r>
              <a:rPr lang="en-US" sz="2600" dirty="0" err="1">
                <a:latin typeface="Courier New" panose="02070309020205020404" pitchFamily="49" charset="0"/>
                <a:cs typeface="Courier New" panose="02070309020205020404" pitchFamily="49" charset="0"/>
              </a:rPr>
              <a:t>mday</a:t>
            </a:r>
            <a:r>
              <a:rPr lang="en-US" sz="2600" dirty="0">
                <a:latin typeface="Courier New" panose="02070309020205020404" pitchFamily="49" charset="0"/>
                <a:cs typeface="Courier New" panose="02070309020205020404" pitchFamily="49" charset="0"/>
              </a:rPr>
              <a:t> month </a:t>
            </a:r>
            <a:r>
              <a:rPr lang="en-US" sz="2600" dirty="0" err="1">
                <a:latin typeface="Courier New" panose="02070309020205020404" pitchFamily="49" charset="0"/>
                <a:cs typeface="Courier New" panose="02070309020205020404" pitchFamily="49" charset="0"/>
              </a:rPr>
              <a:t>wday</a:t>
            </a:r>
            <a:r>
              <a:rPr lang="en-US" sz="2600" dirty="0">
                <a:latin typeface="Courier New" panose="02070309020205020404" pitchFamily="49" charset="0"/>
                <a:cs typeface="Courier New" panose="02070309020205020404" pitchFamily="49" charset="0"/>
              </a:rPr>
              <a:t> who command </a:t>
            </a:r>
            <a:endParaRPr lang="en-US" sz="2600" b="1" dirty="0">
              <a:latin typeface="Courier New" panose="02070309020205020404" pitchFamily="49" charset="0"/>
              <a:cs typeface="Courier New" panose="02070309020205020404" pitchFamily="49" charset="0"/>
            </a:endParaRPr>
          </a:p>
          <a:p>
            <a:pPr marL="0" indent="0">
              <a:buNone/>
            </a:pPr>
            <a:r>
              <a:rPr lang="en-US" sz="2600" dirty="0">
                <a:latin typeface="Courier New" panose="02070309020205020404" pitchFamily="49" charset="0"/>
                <a:cs typeface="Courier New" panose="02070309020205020404" pitchFamily="49" charset="0"/>
              </a:rPr>
              <a:t>#</a:t>
            </a:r>
            <a:endParaRPr lang="en-US" sz="2600" b="1" dirty="0">
              <a:latin typeface="Courier New" panose="02070309020205020404" pitchFamily="49" charset="0"/>
              <a:cs typeface="Courier New" panose="02070309020205020404" pitchFamily="49" charset="0"/>
            </a:endParaRPr>
          </a:p>
          <a:p>
            <a:pPr marL="0" indent="0">
              <a:buNone/>
            </a:pPr>
            <a:r>
              <a:rPr lang="en-US" sz="2600" dirty="0">
                <a:latin typeface="Courier New" panose="02070309020205020404" pitchFamily="49" charset="0"/>
                <a:cs typeface="Courier New" panose="02070309020205020404" pitchFamily="49" charset="0"/>
              </a:rPr>
              <a:t>*/5 * * * * root /usr/root/bkup.sh</a:t>
            </a:r>
            <a:endParaRPr lang="en-US" sz="2600" b="1" dirty="0">
              <a:latin typeface="Courier New" panose="02070309020205020404" pitchFamily="49" charset="0"/>
              <a:cs typeface="Courier New" panose="02070309020205020404" pitchFamily="49" charset="0"/>
            </a:endParaRPr>
          </a:p>
          <a:p>
            <a:pPr marL="0" indent="0">
              <a:buNone/>
            </a:pPr>
            <a:r>
              <a:rPr lang="en-US" sz="2600" dirty="0">
                <a:latin typeface="Courier New" panose="02070309020205020404" pitchFamily="49" charset="0"/>
                <a:cs typeface="Courier New" panose="02070309020205020404" pitchFamily="49" charset="0"/>
              </a:rPr>
              <a:t>30 22 * * * </a:t>
            </a:r>
            <a:r>
              <a:rPr lang="en-US" sz="2600" dirty="0" err="1">
                <a:latin typeface="Courier New" panose="02070309020205020404" pitchFamily="49" charset="0"/>
                <a:cs typeface="Courier New" panose="02070309020205020404" pitchFamily="49" charset="0"/>
              </a:rPr>
              <a:t>dev</a:t>
            </a:r>
            <a:r>
              <a:rPr lang="en-US" sz="2600" dirty="0">
                <a:latin typeface="Courier New" panose="02070309020205020404" pitchFamily="49" charset="0"/>
                <a:cs typeface="Courier New" panose="02070309020205020404" pitchFamily="49" charset="0"/>
              </a:rPr>
              <a:t> /usr/dev/ant_build.sh</a:t>
            </a:r>
            <a:endParaRPr lang="en-US" sz="26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44399472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3199</TotalTime>
  <Words>4676</Words>
  <Application>Microsoft Macintosh PowerPoint</Application>
  <PresentationFormat>On-screen Show (4:3)</PresentationFormat>
  <Paragraphs>408</Paragraphs>
  <Slides>88</Slides>
  <Notes>0</Notes>
  <HiddenSlides>0</HiddenSlides>
  <MMClips>0</MMClips>
  <ScaleCrop>false</ScaleCrop>
  <HeadingPairs>
    <vt:vector size="4" baseType="variant">
      <vt:variant>
        <vt:lpstr>Theme</vt:lpstr>
      </vt:variant>
      <vt:variant>
        <vt:i4>1</vt:i4>
      </vt:variant>
      <vt:variant>
        <vt:lpstr>Slide Titles</vt:lpstr>
      </vt:variant>
      <vt:variant>
        <vt:i4>88</vt:i4>
      </vt:variant>
    </vt:vector>
  </HeadingPairs>
  <TitlesOfParts>
    <vt:vector size="89" baseType="lpstr">
      <vt:lpstr>Office Theme</vt:lpstr>
      <vt:lpstr>Module 3: User and System Administration Chapter 8: Scheduling Jobs</vt:lpstr>
      <vt:lpstr>Scheduling Jobs</vt:lpstr>
      <vt:lpstr>Examples of Scheduled Jobs</vt:lpstr>
      <vt:lpstr>Understanding Cron</vt:lpstr>
      <vt:lpstr>Understanding Cron</vt:lpstr>
      <vt:lpstr>Crontab Files</vt:lpstr>
      <vt:lpstr>System Crontabs</vt:lpstr>
      <vt:lpstr>System Crontabs</vt:lpstr>
      <vt:lpstr>Sample System Crontab</vt:lpstr>
      <vt:lpstr>Sample System Crontab</vt:lpstr>
      <vt:lpstr>User Crontabs</vt:lpstr>
      <vt:lpstr>Understanding Crontab Entries</vt:lpstr>
      <vt:lpstr>Crontab Fields</vt:lpstr>
      <vt:lpstr>Crontab Fields</vt:lpstr>
      <vt:lpstr>Crontab Fields</vt:lpstr>
      <vt:lpstr>Variables in Crontabs</vt:lpstr>
      <vt:lpstr>Variables in Crontabs</vt:lpstr>
      <vt:lpstr>Variables in Crontabs</vt:lpstr>
      <vt:lpstr>Crontab Keywords</vt:lpstr>
      <vt:lpstr>A Sample Crontab</vt:lpstr>
      <vt:lpstr>A Sample Crontab</vt:lpstr>
      <vt:lpstr>Maintaining Crontab Files</vt:lpstr>
      <vt:lpstr>Maintaining Crontab Files</vt:lpstr>
      <vt:lpstr>Maintaining Crontab Files</vt:lpstr>
      <vt:lpstr>Maintaining Crontab Files</vt:lpstr>
      <vt:lpstr>Maintaining Crontab Files</vt:lpstr>
      <vt:lpstr>Maintaining Crontab Files</vt:lpstr>
      <vt:lpstr>Viewing Crontab Files</vt:lpstr>
      <vt:lpstr>Removing Crontab Files</vt:lpstr>
      <vt:lpstr>Accessing Another User's Crontab</vt:lpstr>
      <vt:lpstr>Accessing Crontabs</vt:lpstr>
      <vt:lpstr>Maintaining System Crontabs</vt:lpstr>
      <vt:lpstr>Sample /etc/crontab</vt:lpstr>
      <vt:lpstr>Maintaining System Crontabs</vt:lpstr>
      <vt:lpstr>Maintaining System Crontabs</vt:lpstr>
      <vt:lpstr>The /etc/cron.d directory</vt:lpstr>
      <vt:lpstr>The /etc/cron.d directory</vt:lpstr>
      <vt:lpstr>The /etc/cron.d directory</vt:lpstr>
      <vt:lpstr>The crond daemon</vt:lpstr>
      <vt:lpstr>The crond daemon</vt:lpstr>
      <vt:lpstr>The crond daemon</vt:lpstr>
      <vt:lpstr>Controlling Access to Cron</vt:lpstr>
      <vt:lpstr>Controlling Access to Cron</vt:lpstr>
      <vt:lpstr>Controlling Access to Cron</vt:lpstr>
      <vt:lpstr>Cron Scenario #1</vt:lpstr>
      <vt:lpstr>Cron Scenario #2</vt:lpstr>
      <vt:lpstr>Default Cron Scenario</vt:lpstr>
      <vt:lpstr>Denied Scenario</vt:lpstr>
      <vt:lpstr>Denied Details</vt:lpstr>
      <vt:lpstr>Anacron</vt:lpstr>
      <vt:lpstr>Anacron</vt:lpstr>
      <vt:lpstr>Anacron</vt:lpstr>
      <vt:lpstr>Anacron Period</vt:lpstr>
      <vt:lpstr>Anacron Delay and Job-Identifier</vt:lpstr>
      <vt:lpstr>Anacron Command</vt:lpstr>
      <vt:lpstr>Anacrontab Example</vt:lpstr>
      <vt:lpstr>Anacrontab Example</vt:lpstr>
      <vt:lpstr>Anacrontab Example</vt:lpstr>
      <vt:lpstr>Anacrontab Example</vt:lpstr>
      <vt:lpstr>Anacron Key Options</vt:lpstr>
      <vt:lpstr>Cron Compared To Anacron </vt:lpstr>
      <vt:lpstr>Cron Compared To Anacron </vt:lpstr>
      <vt:lpstr>Cron Compared To Anacron </vt:lpstr>
      <vt:lpstr>Cron Compared To Anacron </vt:lpstr>
      <vt:lpstr>Cron Compared To Anacron </vt:lpstr>
      <vt:lpstr>Cron Compared To Anacron </vt:lpstr>
      <vt:lpstr>The at Command </vt:lpstr>
      <vt:lpstr>The at Command </vt:lpstr>
      <vt:lpstr>The atd Service </vt:lpstr>
      <vt:lpstr>The atd Service </vt:lpstr>
      <vt:lpstr>at Command Usage </vt:lpstr>
      <vt:lpstr>at Time Formats </vt:lpstr>
      <vt:lpstr>at Time Formats </vt:lpstr>
      <vt:lpstr>The at Prompt </vt:lpstr>
      <vt:lpstr>The at Prompt </vt:lpstr>
      <vt:lpstr>An at Example #1 </vt:lpstr>
      <vt:lpstr>An at Example #2 </vt:lpstr>
      <vt:lpstr>The atq Command </vt:lpstr>
      <vt:lpstr>The atq Command </vt:lpstr>
      <vt:lpstr>The atrm Command </vt:lpstr>
      <vt:lpstr>Configuring at Access</vt:lpstr>
      <vt:lpstr>Configuring at Access</vt:lpstr>
      <vt:lpstr>Configuring at Access</vt:lpstr>
      <vt:lpstr>Configuring at Access</vt:lpstr>
      <vt:lpstr>An at Access Scenario #1</vt:lpstr>
      <vt:lpstr>An at Access Scenario #2</vt:lpstr>
      <vt:lpstr>Default at Scenario</vt:lpstr>
      <vt:lpstr>The batch Command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 Linux Evolution and Popular Operating Systems</dc:title>
  <dc:creator>Sean Walberg</dc:creator>
  <cp:lastModifiedBy>Grace Bixby</cp:lastModifiedBy>
  <cp:revision>218</cp:revision>
  <dcterms:created xsi:type="dcterms:W3CDTF">2013-10-05T00:15:43Z</dcterms:created>
  <dcterms:modified xsi:type="dcterms:W3CDTF">2015-10-20T19:34:52Z</dcterms:modified>
</cp:coreProperties>
</file>