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64"/>
  </p:notesMasterIdLst>
  <p:sldIdLst>
    <p:sldId id="275" r:id="rId2"/>
    <p:sldId id="277" r:id="rId3"/>
    <p:sldId id="278" r:id="rId4"/>
    <p:sldId id="279" r:id="rId5"/>
    <p:sldId id="280" r:id="rId6"/>
    <p:sldId id="281" r:id="rId7"/>
    <p:sldId id="282" r:id="rId8"/>
    <p:sldId id="283" r:id="rId9"/>
    <p:sldId id="287" r:id="rId10"/>
    <p:sldId id="288" r:id="rId11"/>
    <p:sldId id="289" r:id="rId12"/>
    <p:sldId id="290" r:id="rId13"/>
    <p:sldId id="284" r:id="rId14"/>
    <p:sldId id="285" r:id="rId15"/>
    <p:sldId id="291" r:id="rId16"/>
    <p:sldId id="292" r:id="rId17"/>
    <p:sldId id="293" r:id="rId18"/>
    <p:sldId id="294" r:id="rId19"/>
    <p:sldId id="295" r:id="rId20"/>
    <p:sldId id="296" r:id="rId21"/>
    <p:sldId id="299" r:id="rId22"/>
    <p:sldId id="300" r:id="rId23"/>
    <p:sldId id="297" r:id="rId24"/>
    <p:sldId id="305" r:id="rId25"/>
    <p:sldId id="286" r:id="rId26"/>
    <p:sldId id="306" r:id="rId27"/>
    <p:sldId id="307" r:id="rId28"/>
    <p:sldId id="308" r:id="rId29"/>
    <p:sldId id="301" r:id="rId30"/>
    <p:sldId id="302"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35" r:id="rId48"/>
    <p:sldId id="325" r:id="rId49"/>
    <p:sldId id="327" r:id="rId50"/>
    <p:sldId id="328" r:id="rId51"/>
    <p:sldId id="329" r:id="rId52"/>
    <p:sldId id="330" r:id="rId53"/>
    <p:sldId id="331" r:id="rId54"/>
    <p:sldId id="346" r:id="rId55"/>
    <p:sldId id="332" r:id="rId56"/>
    <p:sldId id="336" r:id="rId57"/>
    <p:sldId id="303" r:id="rId58"/>
    <p:sldId id="347" r:id="rId59"/>
    <p:sldId id="348" r:id="rId60"/>
    <p:sldId id="349" r:id="rId61"/>
    <p:sldId id="350" r:id="rId62"/>
    <p:sldId id="351" r:id="rId6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2"/>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1" autoAdjust="0"/>
    <p:restoredTop sz="94660"/>
  </p:normalViewPr>
  <p:slideViewPr>
    <p:cSldViewPr snapToGrid="0" snapToObjects="1">
      <p:cViewPr>
        <p:scale>
          <a:sx n="85" d="100"/>
          <a:sy n="85" d="100"/>
        </p:scale>
        <p:origin x="-1256" y="-14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532949-6C8F-4DBB-BB61-439D46673C87}" type="datetimeFigureOut">
              <a:rPr lang="en-US" smtClean="0"/>
              <a:t>12/17/15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206A1-B11C-442C-A61F-DA3CAA72D8E1}" type="slidenum">
              <a:rPr lang="en-US" smtClean="0"/>
              <a:t>‹#›</a:t>
            </a:fld>
            <a:endParaRPr lang="en-US"/>
          </a:p>
        </p:txBody>
      </p:sp>
    </p:spTree>
    <p:extLst>
      <p:ext uri="{BB962C8B-B14F-4D97-AF65-F5344CB8AC3E}">
        <p14:creationId xmlns:p14="http://schemas.microsoft.com/office/powerpoint/2010/main" val="1641049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12/17/15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12/17/15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12/17/15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12/17/15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12/17/15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12/17/15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6: System Security</a:t>
            </a:r>
            <a:br>
              <a:rPr lang="en-US" dirty="0" smtClean="0">
                <a:latin typeface="Calibri" pitchFamily="34" charset="0"/>
              </a:rPr>
            </a:br>
            <a:r>
              <a:rPr lang="en-US" dirty="0" smtClean="0">
                <a:latin typeface="Calibri" pitchFamily="34" charset="0"/>
              </a:rPr>
              <a:t>Chapter 17: Account Security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Auditing SUID/SGID Files</a:t>
            </a:r>
          </a:p>
        </p:txBody>
      </p:sp>
      <p:sp>
        <p:nvSpPr>
          <p:cNvPr id="3" name="Content Placeholder 2"/>
          <p:cNvSpPr>
            <a:spLocks noGrp="1"/>
          </p:cNvSpPr>
          <p:nvPr>
            <p:ph sz="half" idx="1"/>
          </p:nvPr>
        </p:nvSpPr>
        <p:spPr>
          <a:xfrm>
            <a:off x="457200" y="1600200"/>
            <a:ext cx="8229600" cy="4525963"/>
          </a:xfrm>
        </p:spPr>
        <p:txBody>
          <a:bodyPr/>
          <a:lstStyle/>
          <a:p>
            <a:r>
              <a:rPr lang="en-US" dirty="0"/>
              <a:t>If the administrator wants to locate either SUID or SGID files, then a logical "or" (-o) condition can be added to the find command. </a:t>
            </a:r>
            <a:endParaRPr lang="en-US" dirty="0" smtClean="0"/>
          </a:p>
          <a:p>
            <a:r>
              <a:rPr lang="en-US" dirty="0" smtClean="0"/>
              <a:t>If </a:t>
            </a:r>
            <a:r>
              <a:rPr lang="en-US" dirty="0"/>
              <a:t>the administrator wants to differentiate the SUID or SGID type files, then the -</a:t>
            </a:r>
            <a:r>
              <a:rPr lang="en-US" dirty="0" err="1"/>
              <a:t>ls</a:t>
            </a:r>
            <a:r>
              <a:rPr lang="en-US" dirty="0"/>
              <a:t> output option can be added to show a detailed listing of the </a:t>
            </a:r>
            <a:r>
              <a:rPr lang="en-US" dirty="0" smtClean="0"/>
              <a:t>files.</a:t>
            </a:r>
            <a:endParaRPr lang="en-US" dirty="0"/>
          </a:p>
          <a:p>
            <a:r>
              <a:rPr lang="en-US" dirty="0" err="1"/>
              <a:t>root@localhost</a:t>
            </a:r>
            <a:r>
              <a:rPr lang="en-US" dirty="0"/>
              <a:t>:~$ find / -perm -4000 -o -perm -2000 -</a:t>
            </a:r>
            <a:r>
              <a:rPr lang="en-US" dirty="0" err="1"/>
              <a:t>ls</a:t>
            </a:r>
            <a:r>
              <a:rPr lang="en-US" dirty="0"/>
              <a:t> | more</a:t>
            </a:r>
          </a:p>
        </p:txBody>
      </p:sp>
    </p:spTree>
    <p:extLst>
      <p:ext uri="{BB962C8B-B14F-4D97-AF65-F5344CB8AC3E}">
        <p14:creationId xmlns:p14="http://schemas.microsoft.com/office/powerpoint/2010/main" val="116833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Auditing SUID/SGID Files</a:t>
            </a:r>
          </a:p>
        </p:txBody>
      </p:sp>
      <p:sp>
        <p:nvSpPr>
          <p:cNvPr id="3" name="Content Placeholder 2"/>
          <p:cNvSpPr>
            <a:spLocks noGrp="1"/>
          </p:cNvSpPr>
          <p:nvPr>
            <p:ph sz="half" idx="1"/>
          </p:nvPr>
        </p:nvSpPr>
        <p:spPr>
          <a:xfrm>
            <a:off x="457200" y="1600200"/>
            <a:ext cx="8229600" cy="4525963"/>
          </a:xfrm>
        </p:spPr>
        <p:txBody>
          <a:bodyPr/>
          <a:lstStyle/>
          <a:p>
            <a:r>
              <a:rPr lang="en-US" dirty="0"/>
              <a:t>Redirect the output of this find command to a file to create a baseline to audit changes in the SUID or SGID files</a:t>
            </a:r>
            <a:r>
              <a:rPr lang="en-US" dirty="0" smtClean="0"/>
              <a:t>.</a:t>
            </a:r>
          </a:p>
          <a:p>
            <a:r>
              <a:rPr lang="en-US" dirty="0"/>
              <a:t>For example, after completing a fresh installation from verified installation media, the administrator could redirect the output of the list of files with SUID or SGID permission to the /root/</a:t>
            </a:r>
            <a:r>
              <a:rPr lang="en-US" dirty="0" err="1"/>
              <a:t>special.perm</a:t>
            </a:r>
            <a:r>
              <a:rPr lang="en-US" dirty="0"/>
              <a:t> (user created) file by executing the following command:</a:t>
            </a:r>
          </a:p>
          <a:p>
            <a:pPr lvl="1"/>
            <a:r>
              <a:rPr lang="en-US" dirty="0" err="1"/>
              <a:t>root@localhost</a:t>
            </a:r>
            <a:r>
              <a:rPr lang="en-US" dirty="0"/>
              <a:t>:~# find / -perm -4000 -o -2000  -</a:t>
            </a:r>
            <a:r>
              <a:rPr lang="en-US" dirty="0" err="1"/>
              <a:t>ls</a:t>
            </a:r>
            <a:r>
              <a:rPr lang="en-US" dirty="0"/>
              <a:t> &gt; ~/</a:t>
            </a:r>
            <a:r>
              <a:rPr lang="en-US" dirty="0" err="1"/>
              <a:t>special.perm</a:t>
            </a:r>
            <a:r>
              <a:rPr lang="en-US" dirty="0"/>
              <a:t> </a:t>
            </a:r>
          </a:p>
          <a:p>
            <a:endParaRPr lang="en-US" dirty="0"/>
          </a:p>
        </p:txBody>
      </p:sp>
    </p:spTree>
    <p:extLst>
      <p:ext uri="{BB962C8B-B14F-4D97-AF65-F5344CB8AC3E}">
        <p14:creationId xmlns:p14="http://schemas.microsoft.com/office/powerpoint/2010/main" val="300792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Auditing SUID/SGID Files</a:t>
            </a:r>
          </a:p>
        </p:txBody>
      </p:sp>
      <p:sp>
        <p:nvSpPr>
          <p:cNvPr id="3" name="Content Placeholder 2"/>
          <p:cNvSpPr>
            <a:spLocks noGrp="1"/>
          </p:cNvSpPr>
          <p:nvPr>
            <p:ph sz="half" idx="1"/>
          </p:nvPr>
        </p:nvSpPr>
        <p:spPr>
          <a:xfrm>
            <a:off x="457200" y="1600200"/>
            <a:ext cx="8229600" cy="4525963"/>
          </a:xfrm>
        </p:spPr>
        <p:txBody>
          <a:bodyPr/>
          <a:lstStyle/>
          <a:p>
            <a:r>
              <a:rPr lang="en-US" dirty="0"/>
              <a:t>In the future, you could run the find command again and compare the results to the/root/</a:t>
            </a:r>
            <a:r>
              <a:rPr lang="en-US" dirty="0" err="1"/>
              <a:t>special.perm</a:t>
            </a:r>
            <a:r>
              <a:rPr lang="en-US" dirty="0"/>
              <a:t> to see if any new files have either SUID or SGID bit set.</a:t>
            </a:r>
          </a:p>
          <a:p>
            <a:pPr lvl="1"/>
            <a:r>
              <a:rPr lang="en-US" dirty="0" err="1"/>
              <a:t>root@localhost</a:t>
            </a:r>
            <a:r>
              <a:rPr lang="en-US" dirty="0"/>
              <a:t>:~# find / -perm -4000 -o -perm -2000 -</a:t>
            </a:r>
            <a:r>
              <a:rPr lang="en-US" dirty="0" err="1"/>
              <a:t>ls</a:t>
            </a:r>
            <a:r>
              <a:rPr lang="en-US" dirty="0"/>
              <a:t> &gt; ~/</a:t>
            </a:r>
            <a:r>
              <a:rPr lang="en-US" dirty="0" err="1"/>
              <a:t>current.perm</a:t>
            </a:r>
            <a:r>
              <a:rPr lang="en-US" dirty="0"/>
              <a:t> diff ~/</a:t>
            </a:r>
            <a:r>
              <a:rPr lang="en-US" dirty="0" err="1"/>
              <a:t>special.perm</a:t>
            </a:r>
            <a:r>
              <a:rPr lang="en-US" dirty="0"/>
              <a:t> ~/</a:t>
            </a:r>
            <a:r>
              <a:rPr lang="en-US" dirty="0" err="1"/>
              <a:t>current.perm</a:t>
            </a:r>
            <a:endParaRPr lang="en-US" dirty="0"/>
          </a:p>
          <a:p>
            <a:r>
              <a:rPr lang="en-US" dirty="0"/>
              <a:t>Any output from the diff command would represent either a new file that was added with SUID or SGID permissions set, or an existing file that now has either SUID or SGID permission set that did not originally</a:t>
            </a:r>
            <a:r>
              <a:rPr lang="en-US" dirty="0" smtClean="0"/>
              <a:t>.</a:t>
            </a:r>
          </a:p>
          <a:p>
            <a:pPr marL="0" indent="0">
              <a:buNone/>
            </a:pPr>
            <a:endParaRPr lang="en-US" dirty="0"/>
          </a:p>
        </p:txBody>
      </p:sp>
    </p:spTree>
    <p:extLst>
      <p:ext uri="{BB962C8B-B14F-4D97-AF65-F5344CB8AC3E}">
        <p14:creationId xmlns:p14="http://schemas.microsoft.com/office/powerpoint/2010/main" val="3714976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The system administrator should audit each and every file which has the SUID/SGID bit set on a frequent basis and verify why it needs root privileges. </a:t>
            </a:r>
            <a:endParaRPr lang="en-US" dirty="0" smtClean="0"/>
          </a:p>
          <a:p>
            <a:r>
              <a:rPr lang="en-US" dirty="0" smtClean="0"/>
              <a:t>Finding </a:t>
            </a:r>
            <a:r>
              <a:rPr lang="en-US" dirty="0"/>
              <a:t>files with the SUID/SGID bit set on and comparing to a previous list is a great use of </a:t>
            </a:r>
            <a:r>
              <a:rPr lang="en-US" dirty="0" err="1"/>
              <a:t>cron</a:t>
            </a:r>
            <a:r>
              <a:rPr lang="en-US" dirty="0"/>
              <a:t> to automatically run once a month.</a:t>
            </a:r>
          </a:p>
        </p:txBody>
      </p:sp>
      <p:sp>
        <p:nvSpPr>
          <p:cNvPr id="4" name="Title 1"/>
          <p:cNvSpPr>
            <a:spLocks noGrp="1"/>
          </p:cNvSpPr>
          <p:nvPr>
            <p:ph type="title"/>
          </p:nvPr>
        </p:nvSpPr>
        <p:spPr/>
        <p:txBody>
          <a:bodyPr/>
          <a:lstStyle/>
          <a:p>
            <a:r>
              <a:rPr lang="en-US" dirty="0"/>
              <a:t>Auditing SUID/SGID Files</a:t>
            </a:r>
          </a:p>
        </p:txBody>
      </p:sp>
    </p:spTree>
    <p:extLst>
      <p:ext uri="{BB962C8B-B14F-4D97-AF65-F5344CB8AC3E}">
        <p14:creationId xmlns:p14="http://schemas.microsoft.com/office/powerpoint/2010/main" val="2679631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dirty="0" err="1"/>
              <a:t>sudo</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sudo</a:t>
            </a:r>
            <a:r>
              <a:rPr lang="en-US" dirty="0"/>
              <a:t> (substitute user do) utility allows a user to execute a single program or command as the root or another user without knowing their password or remaining logged in as that </a:t>
            </a:r>
            <a:r>
              <a:rPr lang="en-US" dirty="0" smtClean="0"/>
              <a:t>user.</a:t>
            </a:r>
          </a:p>
          <a:p>
            <a:r>
              <a:rPr lang="en-US" dirty="0"/>
              <a:t>This utility is used commonly to execute programs which require root privileges.</a:t>
            </a:r>
          </a:p>
        </p:txBody>
      </p:sp>
    </p:spTree>
    <p:extLst>
      <p:ext uri="{BB962C8B-B14F-4D97-AF65-F5344CB8AC3E}">
        <p14:creationId xmlns:p14="http://schemas.microsoft.com/office/powerpoint/2010/main" val="3799255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For example, if a regular user wants to install a software package, they would execute the following command</a:t>
            </a:r>
            <a:r>
              <a:rPr lang="en-US" dirty="0" smtClean="0"/>
              <a:t>:</a:t>
            </a:r>
          </a:p>
          <a:p>
            <a:pPr marL="0" indent="0">
              <a:buNone/>
            </a:pPr>
            <a:r>
              <a:rPr lang="en-US" b="1" dirty="0" err="1">
                <a:latin typeface="Courier New"/>
                <a:cs typeface="Courier New"/>
              </a:rPr>
              <a:t>sysadmin@localhost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sudo</a:t>
            </a:r>
            <a:r>
              <a:rPr lang="en-US" dirty="0">
                <a:latin typeface="Courier New"/>
                <a:cs typeface="Courier New"/>
              </a:rPr>
              <a:t> apt-get install </a:t>
            </a:r>
            <a:r>
              <a:rPr lang="en-US" dirty="0" err="1">
                <a:latin typeface="Courier New"/>
                <a:cs typeface="Courier New"/>
              </a:rPr>
              <a:t>bsdgames</a:t>
            </a:r>
            <a:r>
              <a:rPr lang="en-US" dirty="0">
                <a:latin typeface="Courier New"/>
                <a:cs typeface="Courier New"/>
              </a:rPr>
              <a:t>                                              </a:t>
            </a:r>
          </a:p>
          <a:p>
            <a:pPr marL="0" indent="0">
              <a:buNone/>
            </a:pPr>
            <a:r>
              <a:rPr lang="en-US" dirty="0">
                <a:latin typeface="Courier New"/>
                <a:cs typeface="Courier New"/>
              </a:rPr>
              <a:t>[</a:t>
            </a:r>
            <a:r>
              <a:rPr lang="en-US" dirty="0" err="1">
                <a:latin typeface="Courier New"/>
                <a:cs typeface="Courier New"/>
              </a:rPr>
              <a:t>sudo</a:t>
            </a:r>
            <a:r>
              <a:rPr lang="en-US" dirty="0">
                <a:latin typeface="Courier New"/>
                <a:cs typeface="Courier New"/>
              </a:rPr>
              <a:t>] password for </a:t>
            </a:r>
            <a:r>
              <a:rPr lang="en-US" dirty="0" err="1">
                <a:latin typeface="Courier New"/>
                <a:cs typeface="Courier New"/>
              </a:rPr>
              <a:t>sysadmin</a:t>
            </a:r>
            <a:r>
              <a:rPr lang="en-US" dirty="0">
                <a:latin typeface="Courier New"/>
                <a:cs typeface="Courier New"/>
              </a:rPr>
              <a:t>: </a:t>
            </a:r>
            <a:endParaRPr lang="en-US" dirty="0" smtClean="0"/>
          </a:p>
          <a:p>
            <a:r>
              <a:rPr lang="en-US" b="1" dirty="0"/>
              <a:t>Note:</a:t>
            </a:r>
            <a:r>
              <a:rPr lang="en-US" dirty="0"/>
              <a:t> When </a:t>
            </a:r>
            <a:r>
              <a:rPr lang="en-US" dirty="0" err="1"/>
              <a:t>sudo</a:t>
            </a:r>
            <a:r>
              <a:rPr lang="en-US" dirty="0"/>
              <a:t> asks for a password, it needs the CURRENT USER password, and not the root account password.</a:t>
            </a:r>
          </a:p>
          <a:p>
            <a:pPr marL="0" indent="0">
              <a:buNone/>
            </a:pPr>
            <a:endParaRPr lang="en-US" dirty="0">
              <a:latin typeface="Courier New"/>
              <a:cs typeface="Courier New"/>
            </a:endParaRPr>
          </a:p>
        </p:txBody>
      </p:sp>
    </p:spTree>
    <p:extLst>
      <p:ext uri="{BB962C8B-B14F-4D97-AF65-F5344CB8AC3E}">
        <p14:creationId xmlns:p14="http://schemas.microsoft.com/office/powerpoint/2010/main" val="1646668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etc</a:t>
            </a:r>
            <a:r>
              <a:rPr lang="en-US" dirty="0"/>
              <a:t>/</a:t>
            </a:r>
            <a:r>
              <a:rPr lang="en-US" dirty="0" err="1"/>
              <a:t>sudoers</a:t>
            </a:r>
            <a:r>
              <a:rPr lang="en-US" dirty="0"/>
              <a:t> file is used to configure </a:t>
            </a:r>
            <a:r>
              <a:rPr lang="en-US" dirty="0" err="1"/>
              <a:t>sudo</a:t>
            </a:r>
            <a:r>
              <a:rPr lang="en-US" dirty="0"/>
              <a:t> and define security policy for its use. </a:t>
            </a:r>
            <a:endParaRPr lang="en-US" dirty="0" smtClean="0"/>
          </a:p>
          <a:p>
            <a:r>
              <a:rPr lang="en-US" dirty="0"/>
              <a:t>The /</a:t>
            </a:r>
            <a:r>
              <a:rPr lang="en-US" dirty="0" err="1"/>
              <a:t>etc</a:t>
            </a:r>
            <a:r>
              <a:rPr lang="en-US" dirty="0"/>
              <a:t>/</a:t>
            </a:r>
            <a:r>
              <a:rPr lang="en-US" dirty="0" err="1"/>
              <a:t>sudoers</a:t>
            </a:r>
            <a:r>
              <a:rPr lang="en-US" dirty="0"/>
              <a:t> file should be edited using the </a:t>
            </a:r>
            <a:r>
              <a:rPr lang="en-US" dirty="0" err="1"/>
              <a:t>visudo</a:t>
            </a:r>
            <a:r>
              <a:rPr lang="en-US" dirty="0"/>
              <a:t> command as root or by using </a:t>
            </a:r>
            <a:r>
              <a:rPr lang="en-US" dirty="0" err="1"/>
              <a:t>sudo</a:t>
            </a:r>
            <a:r>
              <a:rPr lang="en-US" dirty="0"/>
              <a:t> and not a standard text editor. </a:t>
            </a:r>
            <a:r>
              <a:rPr lang="en-US" dirty="0" err="1"/>
              <a:t>visudo</a:t>
            </a:r>
            <a:r>
              <a:rPr lang="en-US" dirty="0"/>
              <a:t> is a special editor that validates the syntax of the file before saving the changes</a:t>
            </a:r>
            <a:r>
              <a:rPr lang="en-US" dirty="0" smtClean="0"/>
              <a:t>.</a:t>
            </a:r>
          </a:p>
          <a:p>
            <a:r>
              <a:rPr lang="en-US" dirty="0" smtClean="0"/>
              <a:t>For example, you can enable </a:t>
            </a:r>
            <a:r>
              <a:rPr lang="en-US" dirty="0"/>
              <a:t>specific commands for specific users and groups from specific computers and specify if a password is required. </a:t>
            </a:r>
            <a:endParaRPr lang="en-US" dirty="0" smtClean="0"/>
          </a:p>
        </p:txBody>
      </p:sp>
    </p:spTree>
    <p:extLst>
      <p:ext uri="{BB962C8B-B14F-4D97-AF65-F5344CB8AC3E}">
        <p14:creationId xmlns:p14="http://schemas.microsoft.com/office/powerpoint/2010/main" val="4152275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By default, the </a:t>
            </a:r>
            <a:r>
              <a:rPr lang="en-US" dirty="0" err="1"/>
              <a:t>sudo</a:t>
            </a:r>
            <a:r>
              <a:rPr lang="en-US" dirty="0"/>
              <a:t> command remembers the password for 15 minutes allowing you to execute multiple commands with </a:t>
            </a:r>
            <a:r>
              <a:rPr lang="en-US" dirty="0" err="1"/>
              <a:t>sudo</a:t>
            </a:r>
            <a:r>
              <a:rPr lang="en-US" dirty="0"/>
              <a:t> in quick succession. </a:t>
            </a:r>
            <a:endParaRPr lang="en-US" dirty="0" smtClean="0"/>
          </a:p>
          <a:p>
            <a:r>
              <a:rPr lang="en-US" dirty="0" smtClean="0"/>
              <a:t>After </a:t>
            </a:r>
            <a:r>
              <a:rPr lang="en-US" dirty="0"/>
              <a:t>15 minutes, the user is prompted for the password again. </a:t>
            </a:r>
            <a:endParaRPr lang="en-US" dirty="0" smtClean="0"/>
          </a:p>
          <a:p>
            <a:r>
              <a:rPr lang="en-US" dirty="0" smtClean="0"/>
              <a:t>This </a:t>
            </a:r>
            <a:r>
              <a:rPr lang="en-US" dirty="0"/>
              <a:t>time limit can be changed as per the security policy by the administrator by changing a setting in the /</a:t>
            </a:r>
            <a:r>
              <a:rPr lang="en-US" dirty="0" err="1"/>
              <a:t>etc</a:t>
            </a:r>
            <a:r>
              <a:rPr lang="en-US" dirty="0"/>
              <a:t>/</a:t>
            </a:r>
            <a:r>
              <a:rPr lang="en-US" dirty="0" err="1"/>
              <a:t>sudoers</a:t>
            </a:r>
            <a:r>
              <a:rPr lang="en-US" dirty="0"/>
              <a:t> file.</a:t>
            </a:r>
          </a:p>
          <a:p>
            <a:endParaRPr lang="en-US" dirty="0"/>
          </a:p>
        </p:txBody>
      </p:sp>
    </p:spTree>
    <p:extLst>
      <p:ext uri="{BB962C8B-B14F-4D97-AF65-F5344CB8AC3E}">
        <p14:creationId xmlns:p14="http://schemas.microsoft.com/office/powerpoint/2010/main" val="50654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In addition to customized settings, /</a:t>
            </a:r>
            <a:r>
              <a:rPr lang="en-US" dirty="0" err="1"/>
              <a:t>etc</a:t>
            </a:r>
            <a:r>
              <a:rPr lang="en-US" dirty="0"/>
              <a:t>/</a:t>
            </a:r>
            <a:r>
              <a:rPr lang="en-US" dirty="0" err="1"/>
              <a:t>sudoers</a:t>
            </a:r>
            <a:r>
              <a:rPr lang="en-US" dirty="0"/>
              <a:t> contains two types of entries</a:t>
            </a:r>
            <a:r>
              <a:rPr lang="en-US" dirty="0" smtClean="0"/>
              <a:t>: Aliases and Specifications</a:t>
            </a:r>
            <a:endParaRPr lang="en-US" dirty="0"/>
          </a:p>
          <a:p>
            <a:pPr lvl="1"/>
            <a:r>
              <a:rPr lang="en-US" dirty="0"/>
              <a:t>Aliases: The configuration allows four types of aliases: </a:t>
            </a:r>
            <a:r>
              <a:rPr lang="en-US" dirty="0" err="1"/>
              <a:t>User_Alias,Host_Alias</a:t>
            </a:r>
            <a:r>
              <a:rPr lang="en-US" dirty="0"/>
              <a:t>, </a:t>
            </a:r>
            <a:r>
              <a:rPr lang="en-US" dirty="0" err="1"/>
              <a:t>Runas_Alias</a:t>
            </a:r>
            <a:r>
              <a:rPr lang="en-US" dirty="0"/>
              <a:t>, and </a:t>
            </a:r>
            <a:r>
              <a:rPr lang="en-US" dirty="0" err="1"/>
              <a:t>Cmnd_Alias</a:t>
            </a:r>
            <a:r>
              <a:rPr lang="en-US" dirty="0" smtClean="0"/>
              <a:t>.</a:t>
            </a:r>
          </a:p>
          <a:p>
            <a:pPr marL="457200" lvl="1"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44400777"/>
              </p:ext>
            </p:extLst>
          </p:nvPr>
        </p:nvGraphicFramePr>
        <p:xfrm>
          <a:off x="457201" y="3912072"/>
          <a:ext cx="8229598" cy="2248573"/>
        </p:xfrm>
        <a:graphic>
          <a:graphicData uri="http://schemas.openxmlformats.org/drawingml/2006/table">
            <a:tbl>
              <a:tblPr firstRow="1" bandRow="1">
                <a:tableStyleId>{5C22544A-7EE6-4342-B048-85BDC9FD1C3A}</a:tableStyleId>
              </a:tblPr>
              <a:tblGrid>
                <a:gridCol w="1320799"/>
                <a:gridCol w="6908799"/>
              </a:tblGrid>
              <a:tr h="204983">
                <a:tc>
                  <a:txBody>
                    <a:bodyPr/>
                    <a:lstStyle/>
                    <a:p>
                      <a:pPr algn="l" rtl="0" fontAlgn="b"/>
                      <a:r>
                        <a:rPr lang="en-US" sz="1320" b="1" i="0" u="none" strike="noStrike" dirty="0">
                          <a:solidFill>
                            <a:srgbClr val="333333"/>
                          </a:solidFill>
                          <a:effectLst/>
                          <a:latin typeface="Helvetica Neue"/>
                        </a:rPr>
                        <a:t>Alias Type</a:t>
                      </a:r>
                    </a:p>
                  </a:txBody>
                  <a:tcPr marL="12700" marR="12700" marT="12700" marB="0" anchor="b"/>
                </a:tc>
                <a:tc>
                  <a:txBody>
                    <a:bodyPr/>
                    <a:lstStyle/>
                    <a:p>
                      <a:pPr algn="l" rtl="0" fontAlgn="b"/>
                      <a:r>
                        <a:rPr lang="en-US" sz="1320" b="1" i="0" u="none" strike="noStrike" dirty="0">
                          <a:solidFill>
                            <a:srgbClr val="333333"/>
                          </a:solidFill>
                          <a:effectLst/>
                          <a:latin typeface="Helvetica Neue"/>
                        </a:rPr>
                        <a:t>Definition</a:t>
                      </a:r>
                    </a:p>
                  </a:txBody>
                  <a:tcPr marL="12700" marR="12700" marT="12700" marB="0" anchor="b"/>
                </a:tc>
              </a:tr>
              <a:tr h="590605">
                <a:tc>
                  <a:txBody>
                    <a:bodyPr/>
                    <a:lstStyle/>
                    <a:p>
                      <a:pPr algn="l" rtl="0" fontAlgn="b"/>
                      <a:r>
                        <a:rPr lang="en-US" sz="1320" b="0" i="0" u="none" strike="noStrike" dirty="0">
                          <a:solidFill>
                            <a:srgbClr val="333333"/>
                          </a:solidFill>
                          <a:effectLst/>
                          <a:latin typeface="Courier New"/>
                        </a:rPr>
                        <a:t>User</a:t>
                      </a:r>
                    </a:p>
                  </a:txBody>
                  <a:tcPr marL="12700" marR="12700" marT="12700" marB="0" anchor="b"/>
                </a:tc>
                <a:tc>
                  <a:txBody>
                    <a:bodyPr/>
                    <a:lstStyle/>
                    <a:p>
                      <a:pPr algn="l" rtl="0" fontAlgn="b"/>
                      <a:r>
                        <a:rPr lang="en-US" sz="1320" b="0" i="0" u="none" strike="noStrike" dirty="0">
                          <a:solidFill>
                            <a:srgbClr val="333333"/>
                          </a:solidFill>
                          <a:effectLst/>
                          <a:latin typeface="Helvetica Neue"/>
                        </a:rPr>
                        <a:t>Specifies groups of users.</a:t>
                      </a:r>
                      <a:br>
                        <a:rPr lang="en-US" sz="1320" b="0" i="0" u="none" strike="noStrike" dirty="0">
                          <a:solidFill>
                            <a:srgbClr val="333333"/>
                          </a:solidFill>
                          <a:effectLst/>
                          <a:latin typeface="Helvetica Neue"/>
                        </a:rPr>
                      </a:br>
                      <a:r>
                        <a:rPr lang="en-US" sz="1320" b="0" i="0" u="none" strike="noStrike" dirty="0">
                          <a:solidFill>
                            <a:srgbClr val="333333"/>
                          </a:solidFill>
                          <a:effectLst/>
                          <a:latin typeface="Helvetica Neue"/>
                        </a:rPr>
                        <a:t>Usernames, system groups (prefixed by a %) and </a:t>
                      </a:r>
                      <a:r>
                        <a:rPr lang="en-US" sz="1320" b="0" i="0" u="none" strike="noStrike" dirty="0" err="1">
                          <a:solidFill>
                            <a:srgbClr val="333333"/>
                          </a:solidFill>
                          <a:effectLst/>
                          <a:latin typeface="Helvetica Neue"/>
                        </a:rPr>
                        <a:t>netgroups</a:t>
                      </a:r>
                      <a:r>
                        <a:rPr lang="en-US" sz="1320" b="0" i="0" u="none" strike="noStrike" dirty="0">
                          <a:solidFill>
                            <a:srgbClr val="333333"/>
                          </a:solidFill>
                          <a:effectLst/>
                          <a:latin typeface="Helvetica Neue"/>
                        </a:rPr>
                        <a:t> (prefixed by a +) can be specified.</a:t>
                      </a:r>
                    </a:p>
                  </a:txBody>
                  <a:tcPr marL="12700" marR="12700" marT="12700" marB="0" anchor="b"/>
                </a:tc>
              </a:tr>
              <a:tr h="329436">
                <a:tc>
                  <a:txBody>
                    <a:bodyPr/>
                    <a:lstStyle/>
                    <a:p>
                      <a:pPr algn="l" rtl="0" fontAlgn="b"/>
                      <a:r>
                        <a:rPr lang="en-US" sz="1320" b="0" i="0" u="none" strike="noStrike">
                          <a:solidFill>
                            <a:srgbClr val="333333"/>
                          </a:solidFill>
                          <a:effectLst/>
                          <a:latin typeface="Courier New"/>
                        </a:rPr>
                        <a:t>Host</a:t>
                      </a:r>
                    </a:p>
                  </a:txBody>
                  <a:tcPr marL="12700" marR="12700" marT="12700" marB="0" anchor="b"/>
                </a:tc>
                <a:tc>
                  <a:txBody>
                    <a:bodyPr/>
                    <a:lstStyle/>
                    <a:p>
                      <a:pPr algn="l" rtl="0" fontAlgn="b"/>
                      <a:r>
                        <a:rPr lang="en-US" sz="1320" b="0" i="0" u="none" strike="noStrike">
                          <a:solidFill>
                            <a:srgbClr val="333333"/>
                          </a:solidFill>
                          <a:effectLst/>
                          <a:latin typeface="Helvetica Neue"/>
                        </a:rPr>
                        <a:t>Specifies a list of hostname, ip addresses, networks and netgroups (prefixed with a +).</a:t>
                      </a:r>
                    </a:p>
                  </a:txBody>
                  <a:tcPr marL="12700" marR="12700" marT="12700" marB="0" anchor="b"/>
                </a:tc>
              </a:tr>
              <a:tr h="544533">
                <a:tc>
                  <a:txBody>
                    <a:bodyPr/>
                    <a:lstStyle/>
                    <a:p>
                      <a:pPr algn="l" rtl="0" fontAlgn="b"/>
                      <a:r>
                        <a:rPr lang="en-US" sz="1320" b="0" i="0" u="none" strike="noStrike">
                          <a:solidFill>
                            <a:srgbClr val="333333"/>
                          </a:solidFill>
                          <a:effectLst/>
                          <a:latin typeface="Courier New"/>
                        </a:rPr>
                        <a:t>Runas</a:t>
                      </a:r>
                    </a:p>
                  </a:txBody>
                  <a:tcPr marL="12700" marR="12700" marT="12700" marB="0" anchor="b"/>
                </a:tc>
                <a:tc>
                  <a:txBody>
                    <a:bodyPr/>
                    <a:lstStyle/>
                    <a:p>
                      <a:pPr algn="l" rtl="0" fontAlgn="b"/>
                      <a:r>
                        <a:rPr lang="en-US" sz="1320" b="0" i="0" u="none" strike="noStrike" dirty="0">
                          <a:solidFill>
                            <a:srgbClr val="333333"/>
                          </a:solidFill>
                          <a:effectLst/>
                          <a:latin typeface="Helvetica Neue"/>
                        </a:rPr>
                        <a:t>Similar to User aliases but accepts UIDs instead of username. Better for matching multiple user names and groups having different names but the same UID.</a:t>
                      </a:r>
                    </a:p>
                  </a:txBody>
                  <a:tcPr marL="12700" marR="12700" marT="12700" marB="0" anchor="b"/>
                </a:tc>
              </a:tr>
              <a:tr h="544533">
                <a:tc>
                  <a:txBody>
                    <a:bodyPr/>
                    <a:lstStyle/>
                    <a:p>
                      <a:pPr algn="l" rtl="0" fontAlgn="b"/>
                      <a:r>
                        <a:rPr lang="en-US" sz="1320" b="0" i="0" u="none" strike="noStrike">
                          <a:solidFill>
                            <a:srgbClr val="333333"/>
                          </a:solidFill>
                          <a:effectLst/>
                          <a:latin typeface="Courier New"/>
                        </a:rPr>
                        <a:t>Command</a:t>
                      </a:r>
                    </a:p>
                  </a:txBody>
                  <a:tcPr marL="12700" marR="12700" marT="12700" marB="0" anchor="b"/>
                </a:tc>
                <a:tc>
                  <a:txBody>
                    <a:bodyPr/>
                    <a:lstStyle/>
                    <a:p>
                      <a:pPr algn="l" rtl="0" fontAlgn="b"/>
                      <a:r>
                        <a:rPr lang="en-US" sz="1320" b="0" i="0" u="none" strike="noStrike" dirty="0">
                          <a:solidFill>
                            <a:srgbClr val="333333"/>
                          </a:solidFill>
                          <a:effectLst/>
                          <a:latin typeface="Helvetica Neue"/>
                        </a:rPr>
                        <a:t>Specifies a list of commands and directories</a:t>
                      </a:r>
                      <a:br>
                        <a:rPr lang="en-US" sz="1320" b="0" i="0" u="none" strike="noStrike" dirty="0">
                          <a:solidFill>
                            <a:srgbClr val="333333"/>
                          </a:solidFill>
                          <a:effectLst/>
                          <a:latin typeface="Helvetica Neue"/>
                        </a:rPr>
                      </a:br>
                      <a:r>
                        <a:rPr lang="en-US" sz="1320" b="0" i="0" u="none" strike="noStrike" dirty="0">
                          <a:solidFill>
                            <a:srgbClr val="333333"/>
                          </a:solidFill>
                          <a:effectLst/>
                          <a:latin typeface="Helvetica Neue"/>
                        </a:rPr>
                        <a:t>.Specifying a directory will include all files within that directory but no subdirectories.</a:t>
                      </a:r>
                    </a:p>
                  </a:txBody>
                  <a:tcPr marL="12700" marR="12700" marT="12700" marB="0" anchor="b"/>
                </a:tc>
              </a:tr>
            </a:tbl>
          </a:graphicData>
        </a:graphic>
      </p:graphicFrame>
    </p:spTree>
    <p:extLst>
      <p:ext uri="{BB962C8B-B14F-4D97-AF65-F5344CB8AC3E}">
        <p14:creationId xmlns:p14="http://schemas.microsoft.com/office/powerpoint/2010/main" val="3222681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Specifications define which users can execute which programs; these look like the following:</a:t>
            </a:r>
          </a:p>
          <a:p>
            <a:pPr marL="457200" lvl="1" indent="0">
              <a:buNone/>
            </a:pPr>
            <a:r>
              <a:rPr lang="en-US" dirty="0">
                <a:latin typeface="Courier New"/>
                <a:cs typeface="Courier New"/>
              </a:rPr>
              <a:t>OPERATORS ALL=ALL</a:t>
            </a:r>
          </a:p>
          <a:p>
            <a:pPr marL="457200" lvl="1" indent="0">
              <a:buNone/>
            </a:pPr>
            <a:r>
              <a:rPr lang="en-US" dirty="0">
                <a:latin typeface="Courier New"/>
                <a:cs typeface="Courier New"/>
              </a:rPr>
              <a:t>testuser1 DBNET=(ALL) ALL</a:t>
            </a:r>
          </a:p>
          <a:p>
            <a:pPr marL="457200" lvl="1" indent="0">
              <a:buNone/>
            </a:pPr>
            <a:r>
              <a:rPr lang="en-US" dirty="0">
                <a:latin typeface="Courier New"/>
                <a:cs typeface="Courier New"/>
              </a:rPr>
              <a:t>testuser2 ALL= EDITORS</a:t>
            </a:r>
          </a:p>
          <a:p>
            <a:endParaRPr lang="en-US" dirty="0"/>
          </a:p>
        </p:txBody>
      </p:sp>
    </p:spTree>
    <p:extLst>
      <p:ext uri="{BB962C8B-B14F-4D97-AF65-F5344CB8AC3E}">
        <p14:creationId xmlns:p14="http://schemas.microsoft.com/office/powerpoint/2010/main" val="2631755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sz="half" idx="1"/>
          </p:nvPr>
        </p:nvSpPr>
        <p:spPr>
          <a:xfrm>
            <a:off x="457200" y="1600200"/>
            <a:ext cx="8229600" cy="4525963"/>
          </a:xfrm>
        </p:spPr>
        <p:txBody>
          <a:bodyPr/>
          <a:lstStyle/>
          <a:p>
            <a:r>
              <a:rPr lang="en-US" dirty="0"/>
              <a:t>The widespread use of the Internet and availability of software applications has made systems vulnerable. </a:t>
            </a:r>
          </a:p>
          <a:p>
            <a:endParaRPr lang="en-US" dirty="0"/>
          </a:p>
          <a:p>
            <a:r>
              <a:rPr lang="en-US" dirty="0"/>
              <a:t>Operating systems are at constant risk of being accessed by people who may want to steal or destroy data. </a:t>
            </a:r>
          </a:p>
          <a:p>
            <a:endParaRPr lang="en-US" dirty="0"/>
          </a:p>
          <a:p>
            <a:r>
              <a:rPr lang="en-US" dirty="0"/>
              <a:t>Security is a critical issue, which system administrators need to understand and address.</a:t>
            </a:r>
          </a:p>
        </p:txBody>
      </p:sp>
    </p:spTree>
    <p:extLst>
      <p:ext uri="{BB962C8B-B14F-4D97-AF65-F5344CB8AC3E}">
        <p14:creationId xmlns:p14="http://schemas.microsoft.com/office/powerpoint/2010/main" val="3561068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sudo</a:t>
            </a:r>
            <a:r>
              <a:rPr lang="en-US" dirty="0"/>
              <a:t> settings for the </a:t>
            </a:r>
            <a:r>
              <a:rPr lang="en-US" dirty="0" smtClean="0"/>
              <a:t>example are </a:t>
            </a:r>
            <a:r>
              <a:rPr lang="en-US" dirty="0"/>
              <a:t>described below</a:t>
            </a:r>
            <a:r>
              <a:rPr lang="en-US" dirty="0" smtClean="0"/>
              <a:t>:</a:t>
            </a:r>
          </a:p>
          <a:p>
            <a:pPr marL="457200" lvl="1" indent="0">
              <a:buNone/>
            </a:pPr>
            <a:r>
              <a:rPr lang="en-US" dirty="0">
                <a:latin typeface="Courier New"/>
                <a:cs typeface="Courier New"/>
              </a:rPr>
              <a:t>OPERATORS ALL=ALL</a:t>
            </a:r>
          </a:p>
          <a:p>
            <a:pPr marL="457200" lvl="1" indent="0">
              <a:buNone/>
            </a:pPr>
            <a:r>
              <a:rPr lang="en-US" dirty="0">
                <a:latin typeface="Courier New"/>
                <a:cs typeface="Courier New"/>
              </a:rPr>
              <a:t>testuser1 DBNET=(ALL) ALL</a:t>
            </a:r>
          </a:p>
          <a:p>
            <a:pPr marL="457200" lvl="1" indent="0">
              <a:buNone/>
            </a:pPr>
            <a:r>
              <a:rPr lang="en-US" dirty="0">
                <a:latin typeface="Courier New"/>
                <a:cs typeface="Courier New"/>
              </a:rPr>
              <a:t>testuser2 ALL= </a:t>
            </a:r>
            <a:r>
              <a:rPr lang="en-US" dirty="0" smtClean="0">
                <a:latin typeface="Courier New"/>
                <a:cs typeface="Courier New"/>
              </a:rPr>
              <a:t>EDITORS</a:t>
            </a:r>
            <a:endParaRPr lang="en-US" dirty="0"/>
          </a:p>
          <a:p>
            <a:r>
              <a:rPr lang="en-US" dirty="0"/>
              <a:t>The 1st line indicates that users who are part of the OPERATORS groups can execute any command. The first ALL indicates which machines the rule applies to and the second ALL indicates which commands can be executed.</a:t>
            </a:r>
          </a:p>
          <a:p>
            <a:pPr marL="0" indent="0">
              <a:buNone/>
            </a:pPr>
            <a:endParaRPr lang="en-US" dirty="0"/>
          </a:p>
        </p:txBody>
      </p:sp>
    </p:spTree>
    <p:extLst>
      <p:ext uri="{BB962C8B-B14F-4D97-AF65-F5344CB8AC3E}">
        <p14:creationId xmlns:p14="http://schemas.microsoft.com/office/powerpoint/2010/main" val="2179932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sudo</a:t>
            </a:r>
            <a:r>
              <a:rPr lang="en-US" dirty="0"/>
              <a:t> settings for the </a:t>
            </a:r>
            <a:r>
              <a:rPr lang="en-US" dirty="0" smtClean="0"/>
              <a:t>example are </a:t>
            </a:r>
            <a:r>
              <a:rPr lang="en-US" dirty="0"/>
              <a:t>described below</a:t>
            </a:r>
            <a:r>
              <a:rPr lang="en-US" dirty="0" smtClean="0"/>
              <a:t>:</a:t>
            </a:r>
          </a:p>
          <a:p>
            <a:pPr marL="457200" lvl="1" indent="0">
              <a:buNone/>
            </a:pPr>
            <a:r>
              <a:rPr lang="en-US" dirty="0">
                <a:latin typeface="Courier New"/>
                <a:cs typeface="Courier New"/>
              </a:rPr>
              <a:t>OPERATORS ALL=ALL</a:t>
            </a:r>
          </a:p>
          <a:p>
            <a:pPr marL="457200" lvl="1" indent="0">
              <a:buNone/>
            </a:pPr>
            <a:r>
              <a:rPr lang="en-US" dirty="0">
                <a:latin typeface="Courier New"/>
                <a:cs typeface="Courier New"/>
              </a:rPr>
              <a:t>testuser1 DBNET=(ALL) ALL</a:t>
            </a:r>
          </a:p>
          <a:p>
            <a:pPr marL="457200" lvl="1" indent="0">
              <a:buNone/>
            </a:pPr>
            <a:r>
              <a:rPr lang="en-US" dirty="0">
                <a:latin typeface="Courier New"/>
                <a:cs typeface="Courier New"/>
              </a:rPr>
              <a:t>testuser2 ALL= </a:t>
            </a:r>
            <a:r>
              <a:rPr lang="en-US" dirty="0" smtClean="0">
                <a:latin typeface="Courier New"/>
                <a:cs typeface="Courier New"/>
              </a:rPr>
              <a:t>EDITORS</a:t>
            </a:r>
            <a:endParaRPr lang="en-US" dirty="0"/>
          </a:p>
          <a:p>
            <a:r>
              <a:rPr lang="en-US" dirty="0" smtClean="0"/>
              <a:t>The </a:t>
            </a:r>
            <a:r>
              <a:rPr lang="en-US" dirty="0"/>
              <a:t>2nd line indicates that testuser1 can run any command as any user on any host that is in the DBNET network. </a:t>
            </a:r>
            <a:endParaRPr lang="en-US" dirty="0" smtClean="0"/>
          </a:p>
          <a:p>
            <a:pPr lvl="1"/>
            <a:r>
              <a:rPr lang="en-US" b="1" dirty="0" smtClean="0"/>
              <a:t>Note</a:t>
            </a:r>
            <a:r>
              <a:rPr lang="en-US" b="1" dirty="0"/>
              <a:t>:</a:t>
            </a:r>
            <a:r>
              <a:rPr lang="en-US" dirty="0"/>
              <a:t> This means that this rule only applies to the local machine if that machine is within the DBNET network.</a:t>
            </a:r>
          </a:p>
        </p:txBody>
      </p:sp>
    </p:spTree>
    <p:extLst>
      <p:ext uri="{BB962C8B-B14F-4D97-AF65-F5344CB8AC3E}">
        <p14:creationId xmlns:p14="http://schemas.microsoft.com/office/powerpoint/2010/main" val="360683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sudo</a:t>
            </a:r>
            <a:r>
              <a:rPr lang="en-US" dirty="0"/>
              <a:t> settings for the </a:t>
            </a:r>
            <a:r>
              <a:rPr lang="en-US" dirty="0" smtClean="0"/>
              <a:t>example are </a:t>
            </a:r>
            <a:r>
              <a:rPr lang="en-US" dirty="0"/>
              <a:t>described below</a:t>
            </a:r>
            <a:r>
              <a:rPr lang="en-US" dirty="0" smtClean="0"/>
              <a:t>:</a:t>
            </a:r>
          </a:p>
          <a:p>
            <a:pPr marL="457200" lvl="1" indent="0">
              <a:buNone/>
            </a:pPr>
            <a:r>
              <a:rPr lang="en-US" dirty="0">
                <a:latin typeface="Courier New"/>
                <a:cs typeface="Courier New"/>
              </a:rPr>
              <a:t>OPERATORS ALL=ALL</a:t>
            </a:r>
          </a:p>
          <a:p>
            <a:pPr marL="457200" lvl="1" indent="0">
              <a:buNone/>
            </a:pPr>
            <a:r>
              <a:rPr lang="en-US" dirty="0">
                <a:latin typeface="Courier New"/>
                <a:cs typeface="Courier New"/>
              </a:rPr>
              <a:t>testuser1 DBNET=(ALL) ALL</a:t>
            </a:r>
          </a:p>
          <a:p>
            <a:pPr marL="457200" lvl="1" indent="0">
              <a:buNone/>
            </a:pPr>
            <a:r>
              <a:rPr lang="en-US" dirty="0">
                <a:latin typeface="Courier New"/>
                <a:cs typeface="Courier New"/>
              </a:rPr>
              <a:t>testuser2 ALL= </a:t>
            </a:r>
            <a:r>
              <a:rPr lang="en-US" dirty="0" smtClean="0">
                <a:latin typeface="Courier New"/>
                <a:cs typeface="Courier New"/>
              </a:rPr>
              <a:t>EDITORS</a:t>
            </a:r>
            <a:endParaRPr lang="en-US" dirty="0"/>
          </a:p>
          <a:p>
            <a:r>
              <a:rPr lang="en-US" dirty="0"/>
              <a:t>The 3rd line indicates that testuser2 can run the vim and </a:t>
            </a:r>
            <a:r>
              <a:rPr lang="en-US" dirty="0" err="1"/>
              <a:t>nano</a:t>
            </a:r>
            <a:r>
              <a:rPr lang="en-US" dirty="0"/>
              <a:t> editors as either the root user or any other user on the system.</a:t>
            </a:r>
          </a:p>
          <a:p>
            <a:pPr marL="0" indent="0">
              <a:buNone/>
            </a:pPr>
            <a:endParaRPr lang="en-US" dirty="0"/>
          </a:p>
        </p:txBody>
      </p:sp>
    </p:spTree>
    <p:extLst>
      <p:ext uri="{BB962C8B-B14F-4D97-AF65-F5344CB8AC3E}">
        <p14:creationId xmlns:p14="http://schemas.microsoft.com/office/powerpoint/2010/main" val="2067465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a:t>
            </a:r>
            <a:r>
              <a:rPr lang="en-US"/>
              <a:t>sudo</a:t>
            </a:r>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4242093255"/>
              </p:ext>
            </p:extLst>
          </p:nvPr>
        </p:nvGraphicFramePr>
        <p:xfrm>
          <a:off x="457200" y="2324250"/>
          <a:ext cx="8229600" cy="2225040"/>
        </p:xfrm>
        <a:graphic>
          <a:graphicData uri="http://schemas.openxmlformats.org/drawingml/2006/table">
            <a:tbl>
              <a:tblPr firstRow="1" bandRow="1">
                <a:tableStyleId>{5C22544A-7EE6-4342-B048-85BDC9FD1C3A}</a:tableStyleId>
              </a:tblPr>
              <a:tblGrid>
                <a:gridCol w="1739153"/>
                <a:gridCol w="6490447"/>
              </a:tblGrid>
              <a:tr h="37084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hu-HU" sz="1300" b="0" i="0" u="none" strike="noStrike">
                          <a:solidFill>
                            <a:schemeClr val="tx1"/>
                          </a:solidFill>
                          <a:effectLst/>
                          <a:latin typeface="Courier New"/>
                        </a:rPr>
                        <a:t>-b</a:t>
                      </a:r>
                    </a:p>
                  </a:txBody>
                  <a:tcPr marL="12700" marR="12700" marT="12700" marB="0" anchor="b"/>
                </a:tc>
                <a:tc>
                  <a:txBody>
                    <a:bodyPr/>
                    <a:lstStyle/>
                    <a:p>
                      <a:pPr algn="l" fontAlgn="b"/>
                      <a:r>
                        <a:rPr lang="en-US" sz="1400" b="0" i="0" u="none" strike="noStrike">
                          <a:solidFill>
                            <a:srgbClr val="333333"/>
                          </a:solidFill>
                          <a:effectLst/>
                          <a:latin typeface="Helvetica Neue"/>
                        </a:rPr>
                        <a:t>Execute the command in background</a:t>
                      </a:r>
                    </a:p>
                  </a:txBody>
                  <a:tcPr marL="12700" marR="12700" marT="12700" marB="0" anchor="b"/>
                </a:tc>
              </a:tr>
              <a:tr h="370840">
                <a:tc>
                  <a:txBody>
                    <a:bodyPr/>
                    <a:lstStyle/>
                    <a:p>
                      <a:pPr algn="l" fontAlgn="b"/>
                      <a:r>
                        <a:rPr lang="en-US" sz="1300" b="0" i="0" u="none" strike="noStrike">
                          <a:solidFill>
                            <a:schemeClr val="tx1"/>
                          </a:solidFill>
                          <a:effectLst/>
                          <a:latin typeface="Courier New"/>
                        </a:rPr>
                        <a:t>-u user_name</a:t>
                      </a:r>
                    </a:p>
                  </a:txBody>
                  <a:tcPr marL="12700" marR="12700" marT="12700" marB="0" anchor="b"/>
                </a:tc>
                <a:tc>
                  <a:txBody>
                    <a:bodyPr/>
                    <a:lstStyle/>
                    <a:p>
                      <a:pPr algn="l" fontAlgn="b"/>
                      <a:r>
                        <a:rPr lang="en-US" sz="1400" b="0" i="0" u="none" strike="noStrike">
                          <a:solidFill>
                            <a:srgbClr val="333333"/>
                          </a:solidFill>
                          <a:effectLst/>
                          <a:latin typeface="Helvetica Neue"/>
                        </a:rPr>
                        <a:t>Execute the command as the specified user instead of as the root user</a:t>
                      </a:r>
                    </a:p>
                  </a:txBody>
                  <a:tcPr marL="12700" marR="12700" marT="12700" marB="0" anchor="b"/>
                </a:tc>
              </a:tr>
              <a:tr h="370840">
                <a:tc>
                  <a:txBody>
                    <a:bodyPr/>
                    <a:lstStyle/>
                    <a:p>
                      <a:pPr algn="l" fontAlgn="b"/>
                      <a:r>
                        <a:rPr lang="fi-FI" sz="1300" b="0" i="0" u="none" strike="noStrike">
                          <a:solidFill>
                            <a:schemeClr val="tx1"/>
                          </a:solidFill>
                          <a:effectLst/>
                          <a:latin typeface="Courier New"/>
                        </a:rPr>
                        <a:t>-k</a:t>
                      </a:r>
                    </a:p>
                  </a:txBody>
                  <a:tcPr marL="12700" marR="12700" marT="12700" marB="0" anchor="b"/>
                </a:tc>
                <a:tc>
                  <a:txBody>
                    <a:bodyPr/>
                    <a:lstStyle/>
                    <a:p>
                      <a:pPr algn="l" fontAlgn="b"/>
                      <a:r>
                        <a:rPr lang="en-US" sz="1400" b="0" i="0" u="none" strike="noStrike">
                          <a:solidFill>
                            <a:srgbClr val="333333"/>
                          </a:solidFill>
                          <a:effectLst/>
                          <a:latin typeface="Helvetica Neue"/>
                        </a:rPr>
                        <a:t>Invalidates the user’s cached credentials</a:t>
                      </a:r>
                    </a:p>
                  </a:txBody>
                  <a:tcPr marL="12700" marR="12700" marT="12700" marB="0" anchor="b"/>
                </a:tc>
              </a:tr>
              <a:tr h="370840">
                <a:tc>
                  <a:txBody>
                    <a:bodyPr/>
                    <a:lstStyle/>
                    <a:p>
                      <a:pPr algn="l" fontAlgn="b"/>
                      <a:r>
                        <a:rPr lang="da-DK" sz="1300" b="0" i="0" u="none" strike="noStrike">
                          <a:solidFill>
                            <a:schemeClr val="tx1"/>
                          </a:solidFill>
                          <a:effectLst/>
                          <a:latin typeface="Courier New"/>
                        </a:rPr>
                        <a:t>-v</a:t>
                      </a:r>
                    </a:p>
                  </a:txBody>
                  <a:tcPr marL="12700" marR="12700" marT="12700" marB="0" anchor="b"/>
                </a:tc>
                <a:tc>
                  <a:txBody>
                    <a:bodyPr/>
                    <a:lstStyle/>
                    <a:p>
                      <a:pPr algn="l" fontAlgn="b"/>
                      <a:r>
                        <a:rPr lang="en-US" sz="1400" b="0" i="0" u="none" strike="noStrike">
                          <a:solidFill>
                            <a:srgbClr val="333333"/>
                          </a:solidFill>
                          <a:effectLst/>
                          <a:latin typeface="Helvetica Neue"/>
                        </a:rPr>
                        <a:t>Update the user’s cached credentials</a:t>
                      </a:r>
                    </a:p>
                  </a:txBody>
                  <a:tcPr marL="12700" marR="12700" marT="12700" marB="0" anchor="b"/>
                </a:tc>
              </a:tr>
              <a:tr h="370840">
                <a:tc>
                  <a:txBody>
                    <a:bodyPr/>
                    <a:lstStyle/>
                    <a:p>
                      <a:pPr algn="l" fontAlgn="b"/>
                      <a:r>
                        <a:rPr lang="en-US" sz="1300" b="0" i="0" u="none" strike="noStrike" dirty="0">
                          <a:solidFill>
                            <a:schemeClr val="tx1"/>
                          </a:solidFill>
                          <a:effectLst/>
                          <a:latin typeface="Courier New"/>
                        </a:rPr>
                        <a:t>-n</a:t>
                      </a:r>
                    </a:p>
                  </a:txBody>
                  <a:tcPr marL="12700" marR="12700" marT="12700" marB="0" anchor="b"/>
                </a:tc>
                <a:tc>
                  <a:txBody>
                    <a:bodyPr/>
                    <a:lstStyle/>
                    <a:p>
                      <a:pPr algn="l" fontAlgn="b"/>
                      <a:r>
                        <a:rPr lang="en-US" sz="1400" b="0" i="0" u="none" strike="noStrike" dirty="0">
                          <a:solidFill>
                            <a:srgbClr val="333333"/>
                          </a:solidFill>
                          <a:effectLst/>
                          <a:latin typeface="Helvetica Neue"/>
                        </a:rPr>
                        <a:t>Do not prompt the user for their password</a:t>
                      </a:r>
                    </a:p>
                  </a:txBody>
                  <a:tcPr marL="12700" marR="12700" marT="12700" marB="0" anchor="b"/>
                </a:tc>
              </a:tr>
            </a:tbl>
          </a:graphicData>
        </a:graphic>
      </p:graphicFrame>
      <p:sp>
        <p:nvSpPr>
          <p:cNvPr id="5" name="Content Placeholder 2"/>
          <p:cNvSpPr>
            <a:spLocks noGrp="1"/>
          </p:cNvSpPr>
          <p:nvPr>
            <p:ph sz="half" idx="1"/>
          </p:nvPr>
        </p:nvSpPr>
        <p:spPr>
          <a:xfrm>
            <a:off x="457200" y="1600200"/>
            <a:ext cx="8229600" cy="4525963"/>
          </a:xfrm>
        </p:spPr>
        <p:txBody>
          <a:bodyPr/>
          <a:lstStyle/>
          <a:p>
            <a:r>
              <a:rPr lang="en-US" dirty="0"/>
              <a:t>Some of the key options of the </a:t>
            </a:r>
            <a:r>
              <a:rPr lang="en-US" dirty="0" err="1"/>
              <a:t>sudo</a:t>
            </a:r>
            <a:r>
              <a:rPr lang="en-US" dirty="0"/>
              <a:t> command are:</a:t>
            </a:r>
          </a:p>
        </p:txBody>
      </p:sp>
    </p:spTree>
    <p:extLst>
      <p:ext uri="{BB962C8B-B14F-4D97-AF65-F5344CB8AC3E}">
        <p14:creationId xmlns:p14="http://schemas.microsoft.com/office/powerpoint/2010/main" val="171656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a:t>
            </a:r>
            <a:r>
              <a:rPr lang="en-US" dirty="0" err="1" smtClean="0"/>
              <a:t>su</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su</a:t>
            </a:r>
            <a:r>
              <a:rPr lang="en-US" dirty="0"/>
              <a:t> (substitute user) command is used to execute a shell with a different user identity. </a:t>
            </a:r>
            <a:endParaRPr lang="en-US" dirty="0" smtClean="0"/>
          </a:p>
          <a:p>
            <a:r>
              <a:rPr lang="en-US" dirty="0" smtClean="0"/>
              <a:t>This </a:t>
            </a:r>
            <a:r>
              <a:rPr lang="en-US" dirty="0"/>
              <a:t>command is typically used by a regular user to execute a command which otherwise needs root privileges or when the root user wants to execute a command as a regular user. </a:t>
            </a:r>
            <a:endParaRPr lang="en-US" dirty="0" smtClean="0"/>
          </a:p>
          <a:p>
            <a:r>
              <a:rPr lang="en-US" dirty="0" smtClean="0"/>
              <a:t>For </a:t>
            </a:r>
            <a:r>
              <a:rPr lang="en-US" dirty="0"/>
              <a:t>a regular user to use this command, the password for the other account must be entered.</a:t>
            </a:r>
          </a:p>
        </p:txBody>
      </p:sp>
    </p:spTree>
    <p:extLst>
      <p:ext uri="{BB962C8B-B14F-4D97-AF65-F5344CB8AC3E}">
        <p14:creationId xmlns:p14="http://schemas.microsoft.com/office/powerpoint/2010/main" val="743816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Some of the key options of this command are:</a:t>
            </a:r>
          </a:p>
        </p:txBody>
      </p:sp>
      <p:sp>
        <p:nvSpPr>
          <p:cNvPr id="4" name="Title 1"/>
          <p:cNvSpPr>
            <a:spLocks noGrp="1"/>
          </p:cNvSpPr>
          <p:nvPr>
            <p:ph type="title"/>
          </p:nvPr>
        </p:nvSpPr>
        <p:spPr/>
        <p:txBody>
          <a:bodyPr/>
          <a:lstStyle/>
          <a:p>
            <a:r>
              <a:rPr lang="en-US" dirty="0" smtClean="0"/>
              <a:t>Understanding </a:t>
            </a:r>
            <a:r>
              <a:rPr lang="en-US" dirty="0" err="1" smtClean="0"/>
              <a:t>su</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65754570"/>
              </p:ext>
            </p:extLst>
          </p:nvPr>
        </p:nvGraphicFramePr>
        <p:xfrm>
          <a:off x="457200" y="2517588"/>
          <a:ext cx="8229600" cy="1922779"/>
        </p:xfrm>
        <a:graphic>
          <a:graphicData uri="http://schemas.openxmlformats.org/drawingml/2006/table">
            <a:tbl>
              <a:tblPr firstRow="1" bandRow="1">
                <a:tableStyleId>{5C22544A-7EE6-4342-B048-85BDC9FD1C3A}</a:tableStyleId>
              </a:tblPr>
              <a:tblGrid>
                <a:gridCol w="1201271"/>
                <a:gridCol w="7028329"/>
              </a:tblGrid>
              <a:tr h="370840">
                <a:tc>
                  <a:txBody>
                    <a:bodyPr/>
                    <a:lstStyle/>
                    <a:p>
                      <a:pPr algn="l" fontAlgn="b"/>
                      <a:r>
                        <a:rPr lang="en-US" sz="1400" b="1" i="0" u="none" strike="noStrike" dirty="0">
                          <a:solidFill>
                            <a:srgbClr val="000000"/>
                          </a:solidFill>
                          <a:effectLst/>
                          <a:latin typeface="Helvetica Neue"/>
                        </a:rPr>
                        <a:t>Option</a:t>
                      </a:r>
                    </a:p>
                  </a:txBody>
                  <a:tcPr marL="12700" marR="12700" marT="12700" marB="0" anchor="b"/>
                </a:tc>
                <a:tc>
                  <a:txBody>
                    <a:bodyPr/>
                    <a:lstStyle/>
                    <a:p>
                      <a:pPr algn="l" fontAlgn="b"/>
                      <a:r>
                        <a:rPr lang="en-US" sz="1400" b="1" i="0" u="none" strike="noStrike">
                          <a:solidFill>
                            <a:srgbClr val="000000"/>
                          </a:solidFill>
                          <a:effectLst/>
                          <a:latin typeface="Helvetica Neue"/>
                        </a:rPr>
                        <a:t>Meaning</a:t>
                      </a:r>
                    </a:p>
                  </a:txBody>
                  <a:tcPr marL="12700" marR="12700" marT="12700" marB="0" anchor="b"/>
                </a:tc>
              </a:tr>
              <a:tr h="370840">
                <a:tc>
                  <a:txBody>
                    <a:bodyPr/>
                    <a:lstStyle/>
                    <a:p>
                      <a:pPr algn="l" fontAlgn="b"/>
                      <a:r>
                        <a:rPr lang="en-US" sz="1300" b="0" i="0" u="none" strike="noStrike">
                          <a:solidFill>
                            <a:srgbClr val="000000"/>
                          </a:solidFill>
                          <a:effectLst/>
                          <a:latin typeface="Courier New"/>
                        </a:rPr>
                        <a:t>-</a:t>
                      </a:r>
                    </a:p>
                  </a:txBody>
                  <a:tcPr marL="12700" marR="12700" marT="12700" marB="0" anchor="b"/>
                </a:tc>
                <a:tc rowSpan="2">
                  <a:txBody>
                    <a:bodyPr/>
                    <a:lstStyle/>
                    <a:p>
                      <a:pPr algn="l" fontAlgn="b"/>
                      <a:r>
                        <a:rPr lang="en-US" sz="1400" b="0" i="0" u="none" strike="noStrike">
                          <a:solidFill>
                            <a:srgbClr val="000000"/>
                          </a:solidFill>
                          <a:effectLst/>
                          <a:latin typeface="Helvetica Neue"/>
                        </a:rPr>
                        <a:t>Start the new user’s login shell and execute the initialization (</a:t>
                      </a:r>
                      <a:r>
                        <a:rPr lang="en-US" sz="1400" b="0" i="0" u="none" strike="noStrike">
                          <a:solidFill>
                            <a:srgbClr val="000000"/>
                          </a:solidFill>
                          <a:effectLst/>
                          <a:latin typeface="Courier New"/>
                        </a:rPr>
                        <a:t>.rc</a:t>
                      </a:r>
                      <a:r>
                        <a:rPr lang="en-US" sz="1400" b="0" i="0" u="none" strike="noStrike">
                          <a:solidFill>
                            <a:srgbClr val="000000"/>
                          </a:solidFill>
                          <a:effectLst/>
                          <a:latin typeface="Helvetica Neue"/>
                        </a:rPr>
                        <a:t>) files providing an environment (i.e. variables, aliases, home directory, etc.) similar to what the user would expect had the user logged in directly.</a:t>
                      </a:r>
                    </a:p>
                  </a:txBody>
                  <a:tcPr marL="12700" marR="12700" marT="12700" marB="0" anchor="b"/>
                </a:tc>
              </a:tr>
              <a:tr h="370840">
                <a:tc>
                  <a:txBody>
                    <a:bodyPr/>
                    <a:lstStyle/>
                    <a:p>
                      <a:pPr algn="l" fontAlgn="b"/>
                      <a:r>
                        <a:rPr lang="en-US" sz="1300" b="0" i="0" u="none" strike="noStrike">
                          <a:solidFill>
                            <a:srgbClr val="000000"/>
                          </a:solidFill>
                          <a:effectLst/>
                          <a:latin typeface="Courier New"/>
                        </a:rPr>
                        <a:t>-l</a:t>
                      </a:r>
                    </a:p>
                  </a:txBody>
                  <a:tcPr marL="12700" marR="12700" marT="12700" marB="0" anchor="b"/>
                </a:tc>
                <a:tc vMerge="1">
                  <a:txBody>
                    <a:bodyPr/>
                    <a:lstStyle/>
                    <a:p>
                      <a:endParaRPr lang="en-US"/>
                    </a:p>
                  </a:txBody>
                  <a:tcPr/>
                </a:tc>
              </a:tr>
              <a:tr h="370840">
                <a:tc>
                  <a:txBody>
                    <a:bodyPr/>
                    <a:lstStyle/>
                    <a:p>
                      <a:pPr algn="l" fontAlgn="b"/>
                      <a:r>
                        <a:rPr lang="en-US" sz="1300" b="0" i="0" u="none" strike="noStrike">
                          <a:solidFill>
                            <a:srgbClr val="000000"/>
                          </a:solidFill>
                          <a:effectLst/>
                          <a:latin typeface="Courier New"/>
                        </a:rPr>
                        <a:t>-c</a:t>
                      </a:r>
                      <a:r>
                        <a:rPr lang="en-US" sz="1300" b="0" i="1" u="none" strike="noStrike">
                          <a:solidFill>
                            <a:srgbClr val="000000"/>
                          </a:solidFill>
                          <a:effectLst/>
                          <a:latin typeface="Courier New"/>
                        </a:rPr>
                        <a:t>command</a:t>
                      </a:r>
                      <a:endParaRPr lang="en-US" sz="1300" b="0" i="0" u="none" strike="noStrike">
                        <a:solidFill>
                          <a:srgbClr val="000000"/>
                        </a:solidFill>
                        <a:effectLst/>
                        <a:latin typeface="Courier New"/>
                      </a:endParaRPr>
                    </a:p>
                  </a:txBody>
                  <a:tcPr marL="12700" marR="12700" marT="12700" marB="0" anchor="b"/>
                </a:tc>
                <a:tc>
                  <a:txBody>
                    <a:bodyPr/>
                    <a:lstStyle/>
                    <a:p>
                      <a:pPr algn="l" fontAlgn="b"/>
                      <a:r>
                        <a:rPr lang="en-US" sz="1400" b="0" i="0" u="none" strike="noStrike">
                          <a:solidFill>
                            <a:srgbClr val="000000"/>
                          </a:solidFill>
                          <a:effectLst/>
                          <a:latin typeface="Helvetica Neue"/>
                        </a:rPr>
                        <a:t>Pass a single command to the shell. As a result, after the </a:t>
                      </a:r>
                      <a:r>
                        <a:rPr lang="en-US" sz="1300" b="0" i="0" u="none" strike="noStrike">
                          <a:solidFill>
                            <a:srgbClr val="000000"/>
                          </a:solidFill>
                          <a:effectLst/>
                          <a:latin typeface="Courier New"/>
                        </a:rPr>
                        <a:t>su</a:t>
                      </a:r>
                      <a:r>
                        <a:rPr lang="en-US" sz="1400" b="0" i="0" u="none" strike="noStrike">
                          <a:solidFill>
                            <a:srgbClr val="000000"/>
                          </a:solidFill>
                          <a:effectLst/>
                          <a:latin typeface="Helvetica Neue"/>
                        </a:rPr>
                        <a:t> command has completed, the user will revert back to their original shell.</a:t>
                      </a:r>
                    </a:p>
                  </a:txBody>
                  <a:tcPr marL="12700" marR="12700" marT="12700" marB="0" anchor="b"/>
                </a:tc>
              </a:tr>
              <a:tr h="370840">
                <a:tc>
                  <a:txBody>
                    <a:bodyPr/>
                    <a:lstStyle/>
                    <a:p>
                      <a:pPr algn="l" fontAlgn="b"/>
                      <a:r>
                        <a:rPr lang="en-US" sz="1300" b="0" i="0" u="none" strike="noStrike">
                          <a:solidFill>
                            <a:srgbClr val="000000"/>
                          </a:solidFill>
                          <a:effectLst/>
                          <a:latin typeface="Courier New"/>
                        </a:rPr>
                        <a:t>-m</a:t>
                      </a:r>
                    </a:p>
                  </a:txBody>
                  <a:tcPr marL="12700" marR="12700" marT="12700" marB="0" anchor="b"/>
                </a:tc>
                <a:tc>
                  <a:txBody>
                    <a:bodyPr/>
                    <a:lstStyle/>
                    <a:p>
                      <a:pPr algn="l" fontAlgn="b"/>
                      <a:r>
                        <a:rPr lang="en-US" sz="1400" b="0" i="0" u="none" strike="noStrike" dirty="0">
                          <a:solidFill>
                            <a:srgbClr val="000000"/>
                          </a:solidFill>
                          <a:effectLst/>
                          <a:latin typeface="Helvetica Neue"/>
                        </a:rPr>
                        <a:t>Do not reset the values of environment variables</a:t>
                      </a:r>
                    </a:p>
                  </a:txBody>
                  <a:tcPr marL="12700" marR="12700" marT="12700" marB="0" anchor="b"/>
                </a:tc>
              </a:tr>
            </a:tbl>
          </a:graphicData>
        </a:graphic>
      </p:graphicFrame>
    </p:spTree>
    <p:extLst>
      <p:ext uri="{BB962C8B-B14F-4D97-AF65-F5344CB8AC3E}">
        <p14:creationId xmlns:p14="http://schemas.microsoft.com/office/powerpoint/2010/main" val="364142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If someone with knowledge of the root password needs to execute several commands with root privileges, they would use the </a:t>
            </a:r>
            <a:r>
              <a:rPr lang="en-US" dirty="0" err="1"/>
              <a:t>su</a:t>
            </a:r>
            <a:r>
              <a:rPr lang="en-US" dirty="0"/>
              <a:t> - command to switch identities to the root </a:t>
            </a:r>
            <a:r>
              <a:rPr lang="en-US" dirty="0" smtClean="0"/>
              <a:t>user by </a:t>
            </a:r>
            <a:r>
              <a:rPr lang="en-US" dirty="0"/>
              <a:t>executing the following command and providing the root user's password:</a:t>
            </a:r>
          </a:p>
          <a:p>
            <a:pPr marL="0" indent="0">
              <a:buNone/>
            </a:pPr>
            <a:r>
              <a:rPr lang="de-DE" b="1" dirty="0" smtClean="0"/>
              <a:t>	</a:t>
            </a:r>
            <a:r>
              <a:rPr lang="de-DE" b="1" dirty="0" err="1" smtClean="0">
                <a:latin typeface="Courier New"/>
                <a:cs typeface="Courier New"/>
              </a:rPr>
              <a:t>sysadmin</a:t>
            </a:r>
            <a:r>
              <a:rPr lang="de-DE" b="1" dirty="0" err="1">
                <a:latin typeface="Courier New"/>
                <a:cs typeface="Courier New"/>
              </a:rPr>
              <a:t>@localhost</a:t>
            </a:r>
            <a:r>
              <a:rPr lang="de-DE" b="1" dirty="0">
                <a:latin typeface="Courier New"/>
                <a:cs typeface="Courier New"/>
              </a:rPr>
              <a:t>:~$</a:t>
            </a:r>
            <a:r>
              <a:rPr lang="de-DE" dirty="0">
                <a:latin typeface="Courier New"/>
                <a:cs typeface="Courier New"/>
              </a:rPr>
              <a:t> </a:t>
            </a:r>
            <a:r>
              <a:rPr lang="de-DE" dirty="0" err="1">
                <a:latin typeface="Courier New"/>
                <a:cs typeface="Courier New"/>
              </a:rPr>
              <a:t>su</a:t>
            </a:r>
            <a:r>
              <a:rPr lang="de-DE" dirty="0">
                <a:latin typeface="Courier New"/>
                <a:cs typeface="Courier New"/>
              </a:rPr>
              <a:t> </a:t>
            </a:r>
            <a:r>
              <a:rPr lang="de-DE" dirty="0" smtClean="0">
                <a:latin typeface="Courier New"/>
                <a:cs typeface="Courier New"/>
              </a:rPr>
              <a:t>– </a:t>
            </a:r>
          </a:p>
          <a:p>
            <a:pPr marL="0" indent="0">
              <a:buNone/>
            </a:pPr>
            <a:r>
              <a:rPr lang="de-DE" dirty="0" smtClean="0">
                <a:latin typeface="Courier New"/>
                <a:cs typeface="Courier New"/>
              </a:rPr>
              <a:t>	Password</a:t>
            </a:r>
            <a:r>
              <a:rPr lang="de-DE" dirty="0">
                <a:latin typeface="Courier New"/>
                <a:cs typeface="Courier New"/>
              </a:rPr>
              <a:t>:                                                                       </a:t>
            </a:r>
          </a:p>
          <a:p>
            <a:pPr marL="0" indent="0">
              <a:buNone/>
            </a:pPr>
            <a:r>
              <a:rPr lang="de-DE" b="1" dirty="0" smtClean="0">
                <a:latin typeface="Courier New"/>
                <a:cs typeface="Courier New"/>
              </a:rPr>
              <a:t>	</a:t>
            </a:r>
            <a:r>
              <a:rPr lang="de-DE" b="1" dirty="0" err="1" smtClean="0">
                <a:latin typeface="Courier New"/>
                <a:cs typeface="Courier New"/>
              </a:rPr>
              <a:t>root</a:t>
            </a:r>
            <a:r>
              <a:rPr lang="de-DE" b="1" dirty="0" err="1">
                <a:latin typeface="Courier New"/>
                <a:cs typeface="Courier New"/>
              </a:rPr>
              <a:t>@localhost</a:t>
            </a:r>
            <a:r>
              <a:rPr lang="de-DE" b="1" dirty="0">
                <a:latin typeface="Courier New"/>
                <a:cs typeface="Courier New"/>
              </a:rPr>
              <a:t>:~#</a:t>
            </a:r>
            <a:r>
              <a:rPr lang="de-DE" dirty="0">
                <a:latin typeface="Courier New"/>
                <a:cs typeface="Courier New"/>
              </a:rPr>
              <a:t> </a:t>
            </a:r>
            <a:endParaRPr lang="en-US" dirty="0">
              <a:latin typeface="Courier New"/>
              <a:cs typeface="Courier New"/>
            </a:endParaRPr>
          </a:p>
        </p:txBody>
      </p:sp>
      <p:sp>
        <p:nvSpPr>
          <p:cNvPr id="4" name="Title 1"/>
          <p:cNvSpPr>
            <a:spLocks noGrp="1"/>
          </p:cNvSpPr>
          <p:nvPr>
            <p:ph type="title"/>
          </p:nvPr>
        </p:nvSpPr>
        <p:spPr/>
        <p:txBody>
          <a:bodyPr/>
          <a:lstStyle/>
          <a:p>
            <a:r>
              <a:rPr lang="en-US" dirty="0" smtClean="0"/>
              <a:t>Understanding </a:t>
            </a:r>
            <a:r>
              <a:rPr lang="en-US" dirty="0" err="1" smtClean="0"/>
              <a:t>su</a:t>
            </a:r>
            <a:endParaRPr lang="en-US" dirty="0"/>
          </a:p>
        </p:txBody>
      </p:sp>
    </p:spTree>
    <p:extLst>
      <p:ext uri="{BB962C8B-B14F-4D97-AF65-F5344CB8AC3E}">
        <p14:creationId xmlns:p14="http://schemas.microsoft.com/office/powerpoint/2010/main" val="1086766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41612"/>
            <a:ext cx="8229600" cy="4525963"/>
          </a:xfrm>
        </p:spPr>
        <p:txBody>
          <a:bodyPr/>
          <a:lstStyle/>
          <a:p>
            <a:r>
              <a:rPr lang="en-US" dirty="0"/>
              <a:t>Without specifying a username, the </a:t>
            </a:r>
            <a:r>
              <a:rPr lang="en-US" dirty="0" err="1"/>
              <a:t>su</a:t>
            </a:r>
            <a:r>
              <a:rPr lang="en-US" dirty="0"/>
              <a:t> - command defaults to the root </a:t>
            </a:r>
            <a:r>
              <a:rPr lang="en-US" dirty="0" smtClean="0"/>
              <a:t>user. The </a:t>
            </a:r>
            <a:r>
              <a:rPr lang="en-US" dirty="0" err="1"/>
              <a:t>su</a:t>
            </a:r>
            <a:r>
              <a:rPr lang="en-US" dirty="0"/>
              <a:t> command can be used to switch to any valid user account, provided the account password is </a:t>
            </a:r>
            <a:r>
              <a:rPr lang="en-US" dirty="0" smtClean="0"/>
              <a:t>known.</a:t>
            </a:r>
          </a:p>
          <a:p>
            <a:r>
              <a:rPr lang="en-US" dirty="0" smtClean="0"/>
              <a:t> </a:t>
            </a:r>
            <a:r>
              <a:rPr lang="en-US" dirty="0"/>
              <a:t>For example, to switch identities to the user1 account and acquire the environment settings of user1, execute the following command and provide the password for user1:</a:t>
            </a:r>
            <a:endParaRPr lang="en-US" dirty="0" smtClean="0"/>
          </a:p>
          <a:p>
            <a:pPr marL="0" indent="0">
              <a:buNone/>
            </a:pPr>
            <a:r>
              <a:rPr lang="en-US" b="1" dirty="0" smtClean="0"/>
              <a:t>	</a:t>
            </a:r>
            <a:r>
              <a:rPr lang="de-DE" b="1" dirty="0" err="1" smtClean="0">
                <a:latin typeface="Courier New"/>
                <a:cs typeface="Courier New"/>
              </a:rPr>
              <a:t>sysadmin</a:t>
            </a:r>
            <a:r>
              <a:rPr lang="de-DE" b="1" dirty="0" err="1">
                <a:latin typeface="Courier New"/>
                <a:cs typeface="Courier New"/>
              </a:rPr>
              <a:t>@localhost</a:t>
            </a:r>
            <a:r>
              <a:rPr lang="de-DE" b="1" dirty="0">
                <a:latin typeface="Courier New"/>
                <a:cs typeface="Courier New"/>
              </a:rPr>
              <a:t>:~$</a:t>
            </a:r>
            <a:r>
              <a:rPr lang="de-DE" dirty="0">
                <a:latin typeface="Courier New"/>
                <a:cs typeface="Courier New"/>
              </a:rPr>
              <a:t> </a:t>
            </a:r>
            <a:r>
              <a:rPr lang="de-DE" dirty="0" err="1">
                <a:latin typeface="Courier New"/>
                <a:cs typeface="Courier New"/>
              </a:rPr>
              <a:t>su</a:t>
            </a:r>
            <a:r>
              <a:rPr lang="de-DE" dirty="0">
                <a:latin typeface="Courier New"/>
                <a:cs typeface="Courier New"/>
              </a:rPr>
              <a:t> - user1                                                </a:t>
            </a:r>
          </a:p>
          <a:p>
            <a:pPr marL="0" indent="0">
              <a:buNone/>
            </a:pPr>
            <a:r>
              <a:rPr lang="de-DE" dirty="0" smtClean="0">
                <a:latin typeface="Courier New"/>
                <a:cs typeface="Courier New"/>
              </a:rPr>
              <a:t>	Password</a:t>
            </a:r>
            <a:r>
              <a:rPr lang="de-DE" dirty="0">
                <a:latin typeface="Courier New"/>
                <a:cs typeface="Courier New"/>
              </a:rPr>
              <a:t>:                                                                       </a:t>
            </a:r>
          </a:p>
          <a:p>
            <a:pPr marL="0" indent="0">
              <a:buNone/>
            </a:pPr>
            <a:r>
              <a:rPr lang="de-DE" b="1" dirty="0" smtClean="0">
                <a:latin typeface="Courier New"/>
                <a:cs typeface="Courier New"/>
              </a:rPr>
              <a:t>	user1</a:t>
            </a:r>
            <a:r>
              <a:rPr lang="de-DE" b="1" dirty="0">
                <a:latin typeface="Courier New"/>
                <a:cs typeface="Courier New"/>
              </a:rPr>
              <a:t>@localhost:~$</a:t>
            </a:r>
            <a:endParaRPr lang="en-US" dirty="0">
              <a:latin typeface="Courier New"/>
              <a:cs typeface="Courier New"/>
            </a:endParaRPr>
          </a:p>
        </p:txBody>
      </p:sp>
      <p:sp>
        <p:nvSpPr>
          <p:cNvPr id="4" name="Title 1"/>
          <p:cNvSpPr>
            <a:spLocks noGrp="1"/>
          </p:cNvSpPr>
          <p:nvPr>
            <p:ph type="title"/>
          </p:nvPr>
        </p:nvSpPr>
        <p:spPr/>
        <p:txBody>
          <a:bodyPr/>
          <a:lstStyle/>
          <a:p>
            <a:r>
              <a:rPr lang="en-US" dirty="0" smtClean="0"/>
              <a:t>Understanding </a:t>
            </a:r>
            <a:r>
              <a:rPr lang="en-US" dirty="0" err="1" smtClean="0"/>
              <a:t>su</a:t>
            </a:r>
            <a:endParaRPr lang="en-US" dirty="0"/>
          </a:p>
        </p:txBody>
      </p:sp>
    </p:spTree>
    <p:extLst>
      <p:ext uri="{BB962C8B-B14F-4D97-AF65-F5344CB8AC3E}">
        <p14:creationId xmlns:p14="http://schemas.microsoft.com/office/powerpoint/2010/main" val="12403137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To switch identities to the user1 account while remaining in the environment of the previous account, omit the -. This tells the shell to switch UIDs but don’t read the new users initialization files.</a:t>
            </a:r>
          </a:p>
          <a:p>
            <a:pPr marL="0" indent="0">
              <a:buNone/>
            </a:pPr>
            <a:r>
              <a:rPr lang="de-DE" b="1" dirty="0" smtClean="0"/>
              <a:t>	</a:t>
            </a:r>
            <a:r>
              <a:rPr lang="de-DE" b="1" dirty="0" err="1" smtClean="0">
                <a:latin typeface="Courier New"/>
                <a:cs typeface="Courier New"/>
              </a:rPr>
              <a:t>sysadmin</a:t>
            </a:r>
            <a:r>
              <a:rPr lang="de-DE" b="1" dirty="0" err="1">
                <a:latin typeface="Courier New"/>
                <a:cs typeface="Courier New"/>
              </a:rPr>
              <a:t>@localhost</a:t>
            </a:r>
            <a:r>
              <a:rPr lang="de-DE" b="1" dirty="0">
                <a:latin typeface="Courier New"/>
                <a:cs typeface="Courier New"/>
              </a:rPr>
              <a:t>:~$</a:t>
            </a:r>
            <a:r>
              <a:rPr lang="de-DE" dirty="0">
                <a:latin typeface="Courier New"/>
                <a:cs typeface="Courier New"/>
              </a:rPr>
              <a:t> </a:t>
            </a:r>
            <a:r>
              <a:rPr lang="de-DE" dirty="0" err="1">
                <a:latin typeface="Courier New"/>
                <a:cs typeface="Courier New"/>
              </a:rPr>
              <a:t>su</a:t>
            </a:r>
            <a:r>
              <a:rPr lang="de-DE" dirty="0">
                <a:latin typeface="Courier New"/>
                <a:cs typeface="Courier New"/>
              </a:rPr>
              <a:t> user1                                                </a:t>
            </a:r>
          </a:p>
          <a:p>
            <a:pPr marL="0" indent="0">
              <a:buNone/>
            </a:pPr>
            <a:r>
              <a:rPr lang="de-DE" dirty="0" smtClean="0">
                <a:latin typeface="Courier New"/>
                <a:cs typeface="Courier New"/>
              </a:rPr>
              <a:t>	Password</a:t>
            </a:r>
            <a:r>
              <a:rPr lang="de-DE" dirty="0">
                <a:latin typeface="Courier New"/>
                <a:cs typeface="Courier New"/>
              </a:rPr>
              <a:t>:                                                                       </a:t>
            </a:r>
          </a:p>
          <a:p>
            <a:pPr marL="0" indent="0">
              <a:buNone/>
            </a:pPr>
            <a:r>
              <a:rPr lang="de-DE" b="1" dirty="0" smtClean="0">
                <a:latin typeface="Courier New"/>
                <a:cs typeface="Courier New"/>
              </a:rPr>
              <a:t>	user1</a:t>
            </a:r>
            <a:r>
              <a:rPr lang="de-DE" b="1" dirty="0">
                <a:latin typeface="Courier New"/>
                <a:cs typeface="Courier New"/>
              </a:rPr>
              <a:t>@localhost:~$</a:t>
            </a:r>
            <a:r>
              <a:rPr lang="de-DE" dirty="0">
                <a:latin typeface="Courier New"/>
                <a:cs typeface="Courier New"/>
              </a:rPr>
              <a:t> </a:t>
            </a:r>
            <a:endParaRPr lang="en-US" dirty="0">
              <a:latin typeface="Courier New"/>
              <a:cs typeface="Courier New"/>
            </a:endParaRPr>
          </a:p>
        </p:txBody>
      </p:sp>
      <p:sp>
        <p:nvSpPr>
          <p:cNvPr id="4" name="Title 1"/>
          <p:cNvSpPr>
            <a:spLocks noGrp="1"/>
          </p:cNvSpPr>
          <p:nvPr>
            <p:ph type="title"/>
          </p:nvPr>
        </p:nvSpPr>
        <p:spPr/>
        <p:txBody>
          <a:bodyPr/>
          <a:lstStyle/>
          <a:p>
            <a:r>
              <a:rPr lang="en-US" dirty="0" smtClean="0"/>
              <a:t>Understanding </a:t>
            </a:r>
            <a:r>
              <a:rPr lang="en-US" dirty="0" err="1" smtClean="0"/>
              <a:t>su</a:t>
            </a:r>
            <a:endParaRPr lang="en-US" dirty="0"/>
          </a:p>
        </p:txBody>
      </p:sp>
    </p:spTree>
    <p:extLst>
      <p:ext uri="{BB962C8B-B14F-4D97-AF65-F5344CB8AC3E}">
        <p14:creationId xmlns:p14="http://schemas.microsoft.com/office/powerpoint/2010/main" val="2304675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The main differences between </a:t>
            </a:r>
            <a:r>
              <a:rPr lang="en-US" dirty="0" err="1"/>
              <a:t>su</a:t>
            </a:r>
            <a:r>
              <a:rPr lang="en-US" dirty="0"/>
              <a:t> and </a:t>
            </a:r>
            <a:r>
              <a:rPr lang="en-US" dirty="0" err="1"/>
              <a:t>sudo</a:t>
            </a:r>
            <a:r>
              <a:rPr lang="en-US" dirty="0"/>
              <a:t> are that </a:t>
            </a:r>
            <a:r>
              <a:rPr lang="en-US" dirty="0" err="1"/>
              <a:t>su</a:t>
            </a:r>
            <a:r>
              <a:rPr lang="en-US" dirty="0"/>
              <a:t> switches the current user (possibly to root) and remains that user until the account is exited whereas </a:t>
            </a:r>
            <a:r>
              <a:rPr lang="en-US" dirty="0" err="1"/>
              <a:t>sudo</a:t>
            </a:r>
            <a:r>
              <a:rPr lang="en-US" dirty="0"/>
              <a:t> runs a single command with root privileges when provided the current user's password. </a:t>
            </a:r>
            <a:endParaRPr lang="en-US" dirty="0" smtClean="0"/>
          </a:p>
          <a:p>
            <a:r>
              <a:rPr lang="en-US" dirty="0" smtClean="0"/>
              <a:t>Additionally</a:t>
            </a:r>
            <a:r>
              <a:rPr lang="en-US" dirty="0"/>
              <a:t>, the </a:t>
            </a:r>
            <a:r>
              <a:rPr lang="en-US" dirty="0" err="1"/>
              <a:t>sudo</a:t>
            </a:r>
            <a:r>
              <a:rPr lang="en-US" dirty="0"/>
              <a:t> command must be set up by the administrator while the </a:t>
            </a:r>
            <a:r>
              <a:rPr lang="en-US" dirty="0" err="1"/>
              <a:t>sucommand</a:t>
            </a:r>
            <a:r>
              <a:rPr lang="en-US" dirty="0"/>
              <a:t> only requires knowing another user’s password.</a:t>
            </a:r>
          </a:p>
        </p:txBody>
      </p:sp>
      <p:sp>
        <p:nvSpPr>
          <p:cNvPr id="4" name="Title 1"/>
          <p:cNvSpPr>
            <a:spLocks noGrp="1"/>
          </p:cNvSpPr>
          <p:nvPr>
            <p:ph type="title"/>
          </p:nvPr>
        </p:nvSpPr>
        <p:spPr/>
        <p:txBody>
          <a:bodyPr/>
          <a:lstStyle/>
          <a:p>
            <a:r>
              <a:rPr lang="en-US" dirty="0" smtClean="0"/>
              <a:t>Understanding </a:t>
            </a:r>
            <a:r>
              <a:rPr lang="en-US" dirty="0" err="1" smtClean="0"/>
              <a:t>su</a:t>
            </a:r>
            <a:endParaRPr lang="en-US" dirty="0"/>
          </a:p>
        </p:txBody>
      </p:sp>
    </p:spTree>
    <p:extLst>
      <p:ext uri="{BB962C8B-B14F-4D97-AF65-F5344CB8AC3E}">
        <p14:creationId xmlns:p14="http://schemas.microsoft.com/office/powerpoint/2010/main" val="1732003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SUID/SGID</a:t>
            </a:r>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filesystem</a:t>
            </a:r>
            <a:r>
              <a:rPr lang="en-US" dirty="0"/>
              <a:t> stores the owner UID (User ID) and group GID (Group ID) of the file in the </a:t>
            </a:r>
            <a:r>
              <a:rPr lang="en-US" i="1" dirty="0" err="1" smtClean="0"/>
              <a:t>inode</a:t>
            </a:r>
            <a:endParaRPr lang="en-US" dirty="0"/>
          </a:p>
          <a:p>
            <a:r>
              <a:rPr lang="en-US" dirty="0"/>
              <a:t>There are different types of UIDs supported by Linux to facilitate user management:</a:t>
            </a:r>
          </a:p>
          <a:p>
            <a:pPr lvl="1"/>
            <a:r>
              <a:rPr lang="en-US" b="1" dirty="0"/>
              <a:t>Real User ID</a:t>
            </a:r>
            <a:r>
              <a:rPr lang="en-US" dirty="0"/>
              <a:t>: The ID assigned by the system when a user logs in. </a:t>
            </a:r>
          </a:p>
          <a:p>
            <a:pPr lvl="1"/>
            <a:r>
              <a:rPr lang="en-US" b="1" dirty="0"/>
              <a:t>Effective User ID</a:t>
            </a:r>
            <a:r>
              <a:rPr lang="en-US" dirty="0"/>
              <a:t>: The ID used by the system to determine the level of access the current process has. </a:t>
            </a:r>
          </a:p>
          <a:p>
            <a:pPr lvl="1"/>
            <a:r>
              <a:rPr lang="en-US" b="1" dirty="0"/>
              <a:t>Saved User ID</a:t>
            </a:r>
            <a:r>
              <a:rPr lang="en-US" dirty="0"/>
              <a:t>: A placeholder used for switching back and forth between real and effective UIDs.</a:t>
            </a:r>
          </a:p>
        </p:txBody>
      </p:sp>
    </p:spTree>
    <p:extLst>
      <p:ext uri="{BB962C8B-B14F-4D97-AF65-F5344CB8AC3E}">
        <p14:creationId xmlns:p14="http://schemas.microsoft.com/office/powerpoint/2010/main" val="7099377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Usernames are used to identify users on the system. </a:t>
            </a:r>
            <a:endParaRPr lang="en-US" dirty="0" smtClean="0"/>
          </a:p>
          <a:p>
            <a:r>
              <a:rPr lang="en-US" dirty="0" smtClean="0"/>
              <a:t>The </a:t>
            </a:r>
            <a:r>
              <a:rPr lang="en-US" dirty="0"/>
              <a:t>/</a:t>
            </a:r>
            <a:r>
              <a:rPr lang="en-US" dirty="0" err="1"/>
              <a:t>etc</a:t>
            </a:r>
            <a:r>
              <a:rPr lang="en-US" dirty="0"/>
              <a:t>/</a:t>
            </a:r>
            <a:r>
              <a:rPr lang="en-US" dirty="0" err="1"/>
              <a:t>passwd</a:t>
            </a:r>
            <a:r>
              <a:rPr lang="en-US" dirty="0"/>
              <a:t> file stores user account </a:t>
            </a:r>
            <a:r>
              <a:rPr lang="en-US" dirty="0" smtClean="0"/>
              <a:t>information </a:t>
            </a:r>
          </a:p>
          <a:p>
            <a:r>
              <a:rPr lang="en-US" dirty="0" smtClean="0"/>
              <a:t>The /</a:t>
            </a:r>
            <a:r>
              <a:rPr lang="en-US" dirty="0" err="1"/>
              <a:t>etc</a:t>
            </a:r>
            <a:r>
              <a:rPr lang="en-US" dirty="0"/>
              <a:t>/shadow file stores the encrypted password and information about aging that password (the time before they are forced to change it)</a:t>
            </a:r>
            <a:r>
              <a:rPr lang="en-US" dirty="0" smtClean="0"/>
              <a:t>.</a:t>
            </a:r>
          </a:p>
          <a:p>
            <a:r>
              <a:rPr lang="en-US" dirty="0" smtClean="0"/>
              <a:t> </a:t>
            </a:r>
            <a:r>
              <a:rPr lang="en-US" dirty="0"/>
              <a:t>To keep system passwords secure, only the root user can read and edit the /</a:t>
            </a:r>
            <a:r>
              <a:rPr lang="en-US" dirty="0" err="1"/>
              <a:t>etc</a:t>
            </a:r>
            <a:r>
              <a:rPr lang="en-US" dirty="0"/>
              <a:t>/</a:t>
            </a:r>
            <a:r>
              <a:rPr lang="en-US" dirty="0" err="1"/>
              <a:t>shadowfile</a:t>
            </a:r>
            <a:r>
              <a:rPr lang="en-US" dirty="0"/>
              <a:t>.</a:t>
            </a:r>
          </a:p>
        </p:txBody>
      </p:sp>
    </p:spTree>
    <p:extLst>
      <p:ext uri="{BB962C8B-B14F-4D97-AF65-F5344CB8AC3E}">
        <p14:creationId xmlns:p14="http://schemas.microsoft.com/office/powerpoint/2010/main" val="39292299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When a user logs in and enters their password, the system applies an encryption algorithm to what they entered, and attempts to match it to the encrypted password in the/</a:t>
            </a:r>
            <a:r>
              <a:rPr lang="en-US" dirty="0" err="1"/>
              <a:t>etc</a:t>
            </a:r>
            <a:r>
              <a:rPr lang="en-US" dirty="0"/>
              <a:t>/shadow file. </a:t>
            </a:r>
            <a:endParaRPr lang="en-US" dirty="0" smtClean="0"/>
          </a:p>
          <a:p>
            <a:r>
              <a:rPr lang="en-US" dirty="0" smtClean="0"/>
              <a:t>If </a:t>
            </a:r>
            <a:r>
              <a:rPr lang="en-US" dirty="0"/>
              <a:t>the passwords match, the user is allowed access to the system</a:t>
            </a:r>
            <a:r>
              <a:rPr lang="en-US" dirty="0" smtClean="0"/>
              <a:t>.</a:t>
            </a:r>
            <a:endParaRPr lang="en-US" dirty="0"/>
          </a:p>
        </p:txBody>
      </p:sp>
    </p:spTree>
    <p:extLst>
      <p:ext uri="{BB962C8B-B14F-4D97-AF65-F5344CB8AC3E}">
        <p14:creationId xmlns:p14="http://schemas.microsoft.com/office/powerpoint/2010/main" val="39378773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User passwords are set initially by the administrator after the user account is created. </a:t>
            </a:r>
            <a:endParaRPr lang="en-US" dirty="0" smtClean="0"/>
          </a:p>
          <a:p>
            <a:r>
              <a:rPr lang="en-US" dirty="0" smtClean="0"/>
              <a:t>The </a:t>
            </a:r>
            <a:r>
              <a:rPr lang="en-US" dirty="0"/>
              <a:t>administrator uses the </a:t>
            </a:r>
            <a:r>
              <a:rPr lang="en-US" dirty="0" err="1"/>
              <a:t>passwd</a:t>
            </a:r>
            <a:r>
              <a:rPr lang="en-US" dirty="0"/>
              <a:t> command to change a user's password at any time. </a:t>
            </a:r>
            <a:endParaRPr lang="en-US" dirty="0" smtClean="0"/>
          </a:p>
          <a:p>
            <a:r>
              <a:rPr lang="en-US" dirty="0" smtClean="0"/>
              <a:t>For </a:t>
            </a:r>
            <a:r>
              <a:rPr lang="en-US" dirty="0"/>
              <a:t>example, if the user administrator had just created the account testuser1 by executing the </a:t>
            </a:r>
            <a:r>
              <a:rPr lang="en-US" dirty="0" err="1"/>
              <a:t>useradd</a:t>
            </a:r>
            <a:r>
              <a:rPr lang="en-US" dirty="0"/>
              <a:t> testuser1 command, the next step to activate that account would be to execute the following command:</a:t>
            </a:r>
          </a:p>
          <a:p>
            <a:pPr marL="0" indent="0">
              <a:buNone/>
            </a:pPr>
            <a:r>
              <a:rPr lang="en-US" b="1" dirty="0" smtClean="0"/>
              <a:t>	</a:t>
            </a:r>
            <a:r>
              <a:rPr lang="en-US" b="1" dirty="0" err="1" smtClean="0">
                <a:latin typeface="Courier New"/>
                <a:cs typeface="Courier New"/>
              </a:rPr>
              <a:t>root</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passwd</a:t>
            </a:r>
            <a:r>
              <a:rPr lang="en-US" dirty="0">
                <a:latin typeface="Courier New"/>
                <a:cs typeface="Courier New"/>
              </a:rPr>
              <a:t> testuser1 </a:t>
            </a:r>
          </a:p>
        </p:txBody>
      </p:sp>
    </p:spTree>
    <p:extLst>
      <p:ext uri="{BB962C8B-B14F-4D97-AF65-F5344CB8AC3E}">
        <p14:creationId xmlns:p14="http://schemas.microsoft.com/office/powerpoint/2010/main" val="2636843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The password is then encrypted and recorded in the /</a:t>
            </a:r>
            <a:r>
              <a:rPr lang="en-US" dirty="0" err="1"/>
              <a:t>etc</a:t>
            </a:r>
            <a:r>
              <a:rPr lang="en-US" dirty="0"/>
              <a:t>/shadow file. </a:t>
            </a:r>
            <a:endParaRPr lang="en-US" dirty="0" smtClean="0"/>
          </a:p>
          <a:p>
            <a:r>
              <a:rPr lang="en-US" dirty="0" smtClean="0"/>
              <a:t>The </a:t>
            </a:r>
            <a:r>
              <a:rPr lang="en-US" dirty="0"/>
              <a:t>same </a:t>
            </a:r>
            <a:r>
              <a:rPr lang="en-US" dirty="0" err="1"/>
              <a:t>passwd</a:t>
            </a:r>
            <a:r>
              <a:rPr lang="en-US" dirty="0"/>
              <a:t> command is used by the root user to change a user’s password should they forget.</a:t>
            </a:r>
          </a:p>
        </p:txBody>
      </p:sp>
    </p:spTree>
    <p:extLst>
      <p:ext uri="{BB962C8B-B14F-4D97-AF65-F5344CB8AC3E}">
        <p14:creationId xmlns:p14="http://schemas.microsoft.com/office/powerpoint/2010/main" val="2685438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After </a:t>
            </a:r>
            <a:r>
              <a:rPr lang="en-US" dirty="0" smtClean="0"/>
              <a:t>the </a:t>
            </a:r>
            <a:r>
              <a:rPr lang="en-US" dirty="0"/>
              <a:t>user's password is set with the </a:t>
            </a:r>
            <a:r>
              <a:rPr lang="en-US" dirty="0" err="1"/>
              <a:t>passwd</a:t>
            </a:r>
            <a:r>
              <a:rPr lang="en-US" dirty="0"/>
              <a:t> command, the system administrator can enforce changing the password upon the user’s first login attempt by executing the </a:t>
            </a:r>
            <a:r>
              <a:rPr lang="en-US" dirty="0" err="1"/>
              <a:t>chage</a:t>
            </a:r>
            <a:r>
              <a:rPr lang="en-US" dirty="0"/>
              <a:t> (change password expiry) </a:t>
            </a:r>
            <a:r>
              <a:rPr lang="en-US" dirty="0" smtClean="0"/>
              <a:t>command.</a:t>
            </a:r>
          </a:p>
          <a:p>
            <a:r>
              <a:rPr lang="en-US" dirty="0"/>
              <a:t>Changing the password can also be enforced using the -e option with the </a:t>
            </a:r>
            <a:r>
              <a:rPr lang="en-US" dirty="0" err="1" smtClean="0"/>
              <a:t>passwd</a:t>
            </a:r>
            <a:r>
              <a:rPr lang="en-US" dirty="0" smtClean="0"/>
              <a:t> command</a:t>
            </a:r>
            <a:r>
              <a:rPr lang="en-US" dirty="0"/>
              <a:t>.</a:t>
            </a:r>
          </a:p>
        </p:txBody>
      </p:sp>
    </p:spTree>
    <p:extLst>
      <p:ext uri="{BB962C8B-B14F-4D97-AF65-F5344CB8AC3E}">
        <p14:creationId xmlns:p14="http://schemas.microsoft.com/office/powerpoint/2010/main" val="5998132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The system administrator can lock a user’s password preventing them from accessing their account by executing the </a:t>
            </a:r>
            <a:r>
              <a:rPr lang="en-US" dirty="0" err="1"/>
              <a:t>passwd</a:t>
            </a:r>
            <a:r>
              <a:rPr lang="en-US" dirty="0"/>
              <a:t> -l command or by executing the </a:t>
            </a:r>
            <a:r>
              <a:rPr lang="en-US" dirty="0" err="1"/>
              <a:t>usermod</a:t>
            </a:r>
            <a:r>
              <a:rPr lang="en-US" dirty="0"/>
              <a:t> command with the -L option. </a:t>
            </a:r>
            <a:endParaRPr lang="en-US" dirty="0" smtClean="0"/>
          </a:p>
          <a:p>
            <a:r>
              <a:rPr lang="en-US" dirty="0" smtClean="0"/>
              <a:t>When </a:t>
            </a:r>
            <a:r>
              <a:rPr lang="en-US" dirty="0"/>
              <a:t>the user logs on, the Authentication Failure message is </a:t>
            </a:r>
            <a:r>
              <a:rPr lang="en-US" dirty="0" smtClean="0"/>
              <a:t>displayed.</a:t>
            </a:r>
          </a:p>
          <a:p>
            <a:r>
              <a:rPr lang="en-US" dirty="0"/>
              <a:t>The account can be unlocked by assigning a password with the </a:t>
            </a:r>
            <a:r>
              <a:rPr lang="en-US" dirty="0" err="1"/>
              <a:t>passwd</a:t>
            </a:r>
            <a:r>
              <a:rPr lang="en-US" dirty="0"/>
              <a:t> command, executing the </a:t>
            </a:r>
            <a:r>
              <a:rPr lang="en-US" dirty="0" err="1"/>
              <a:t>passwd</a:t>
            </a:r>
            <a:r>
              <a:rPr lang="en-US" dirty="0"/>
              <a:t> -u command, or by executing the </a:t>
            </a:r>
            <a:r>
              <a:rPr lang="en-US" dirty="0" err="1"/>
              <a:t>usermod</a:t>
            </a:r>
            <a:r>
              <a:rPr lang="en-US" dirty="0"/>
              <a:t> command with the </a:t>
            </a:r>
            <a:r>
              <a:rPr lang="en-US" dirty="0" smtClean="0"/>
              <a:t>–U option</a:t>
            </a:r>
            <a:r>
              <a:rPr lang="en-US" dirty="0"/>
              <a:t>.</a:t>
            </a:r>
          </a:p>
        </p:txBody>
      </p:sp>
    </p:spTree>
    <p:extLst>
      <p:ext uri="{BB962C8B-B14F-4D97-AF65-F5344CB8AC3E}">
        <p14:creationId xmlns:p14="http://schemas.microsoft.com/office/powerpoint/2010/main" val="6063929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User Passwords</a:t>
            </a:r>
          </a:p>
        </p:txBody>
      </p:sp>
      <p:sp>
        <p:nvSpPr>
          <p:cNvPr id="3" name="Content Placeholder 2"/>
          <p:cNvSpPr>
            <a:spLocks noGrp="1"/>
          </p:cNvSpPr>
          <p:nvPr>
            <p:ph sz="half" idx="1"/>
          </p:nvPr>
        </p:nvSpPr>
        <p:spPr>
          <a:xfrm>
            <a:off x="457200" y="1600200"/>
            <a:ext cx="8229600" cy="4525963"/>
          </a:xfrm>
        </p:spPr>
        <p:txBody>
          <a:bodyPr/>
          <a:lstStyle/>
          <a:p>
            <a:r>
              <a:rPr lang="en-US" dirty="0"/>
              <a:t>A regular user can change their account password using the </a:t>
            </a:r>
            <a:r>
              <a:rPr lang="en-US" dirty="0" err="1"/>
              <a:t>passwd</a:t>
            </a:r>
            <a:r>
              <a:rPr lang="en-US" dirty="0"/>
              <a:t> </a:t>
            </a:r>
            <a:r>
              <a:rPr lang="en-US" dirty="0" smtClean="0"/>
              <a:t>command</a:t>
            </a:r>
          </a:p>
          <a:p>
            <a:r>
              <a:rPr lang="en-US" dirty="0"/>
              <a:t>T</a:t>
            </a:r>
            <a:r>
              <a:rPr lang="en-US" dirty="0" smtClean="0"/>
              <a:t>he </a:t>
            </a:r>
            <a:r>
              <a:rPr lang="en-US" dirty="0"/>
              <a:t>root user can change the password of any account using the </a:t>
            </a:r>
            <a:r>
              <a:rPr lang="en-US" dirty="0" err="1"/>
              <a:t>passwd</a:t>
            </a:r>
            <a:r>
              <a:rPr lang="en-US" dirty="0"/>
              <a:t> command. </a:t>
            </a:r>
            <a:endParaRPr lang="en-US" dirty="0" smtClean="0"/>
          </a:p>
          <a:p>
            <a:r>
              <a:rPr lang="en-US" dirty="0" smtClean="0"/>
              <a:t>The </a:t>
            </a:r>
            <a:r>
              <a:rPr lang="en-US" dirty="0" err="1" smtClean="0"/>
              <a:t>passwd</a:t>
            </a:r>
            <a:r>
              <a:rPr lang="en-US" dirty="0" smtClean="0"/>
              <a:t> </a:t>
            </a:r>
            <a:r>
              <a:rPr lang="en-US" dirty="0"/>
              <a:t>command also provides options to view password expiry information.</a:t>
            </a:r>
          </a:p>
        </p:txBody>
      </p:sp>
    </p:spTree>
    <p:extLst>
      <p:ext uri="{BB962C8B-B14F-4D97-AF65-F5344CB8AC3E}">
        <p14:creationId xmlns:p14="http://schemas.microsoft.com/office/powerpoint/2010/main" val="6478671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Password aging is a security feature that allows a system administrator to require users to change their password after a specified period. </a:t>
            </a:r>
            <a:endParaRPr lang="en-US" dirty="0" smtClean="0"/>
          </a:p>
          <a:p>
            <a:r>
              <a:rPr lang="en-US" dirty="0" smtClean="0"/>
              <a:t>When </a:t>
            </a:r>
            <a:r>
              <a:rPr lang="en-US" dirty="0"/>
              <a:t>a new user account is created, the values in the/</a:t>
            </a:r>
            <a:r>
              <a:rPr lang="en-US" dirty="0" err="1"/>
              <a:t>etc</a:t>
            </a:r>
            <a:r>
              <a:rPr lang="en-US" dirty="0"/>
              <a:t>/</a:t>
            </a:r>
            <a:r>
              <a:rPr lang="en-US" dirty="0" err="1"/>
              <a:t>login.defs</a:t>
            </a:r>
            <a:r>
              <a:rPr lang="en-US" dirty="0"/>
              <a:t> and the /</a:t>
            </a:r>
            <a:r>
              <a:rPr lang="en-US" dirty="0" err="1"/>
              <a:t>etc</a:t>
            </a:r>
            <a:r>
              <a:rPr lang="en-US" dirty="0"/>
              <a:t>/default/</a:t>
            </a:r>
            <a:r>
              <a:rPr lang="en-US" dirty="0" err="1"/>
              <a:t>useradd</a:t>
            </a:r>
            <a:r>
              <a:rPr lang="en-US" dirty="0"/>
              <a:t> files will determine the aging constraints for that user's password. </a:t>
            </a:r>
            <a:endParaRPr lang="en-US" dirty="0" smtClean="0"/>
          </a:p>
          <a:p>
            <a:r>
              <a:rPr lang="en-US" dirty="0" smtClean="0"/>
              <a:t>Updating </a:t>
            </a:r>
            <a:r>
              <a:rPr lang="en-US" dirty="0"/>
              <a:t>these files will not affect any existing users, but only new users created after the updates are made.</a:t>
            </a:r>
          </a:p>
        </p:txBody>
      </p:sp>
    </p:spTree>
    <p:extLst>
      <p:ext uri="{BB962C8B-B14F-4D97-AF65-F5344CB8AC3E}">
        <p14:creationId xmlns:p14="http://schemas.microsoft.com/office/powerpoint/2010/main" val="13917370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following table lists the name of the variable, the default value, and the meaning of the value for the variable in the /</a:t>
            </a:r>
            <a:r>
              <a:rPr lang="en-US" dirty="0" err="1"/>
              <a:t>etc</a:t>
            </a:r>
            <a:r>
              <a:rPr lang="en-US" dirty="0"/>
              <a:t>/</a:t>
            </a:r>
            <a:r>
              <a:rPr lang="en-US" dirty="0" err="1"/>
              <a:t>login.defs</a:t>
            </a:r>
            <a:r>
              <a:rPr lang="en-US" dirty="0"/>
              <a:t> file:</a:t>
            </a:r>
          </a:p>
        </p:txBody>
      </p:sp>
      <p:graphicFrame>
        <p:nvGraphicFramePr>
          <p:cNvPr id="4" name="Table 3"/>
          <p:cNvGraphicFramePr>
            <a:graphicFrameLocks noGrp="1"/>
          </p:cNvGraphicFramePr>
          <p:nvPr>
            <p:extLst>
              <p:ext uri="{D42A27DB-BD31-4B8C-83A1-F6EECF244321}">
                <p14:modId xmlns:p14="http://schemas.microsoft.com/office/powerpoint/2010/main" val="559550714"/>
              </p:ext>
            </p:extLst>
          </p:nvPr>
        </p:nvGraphicFramePr>
        <p:xfrm>
          <a:off x="457200" y="3384309"/>
          <a:ext cx="8229600" cy="1620519"/>
        </p:xfrm>
        <a:graphic>
          <a:graphicData uri="http://schemas.openxmlformats.org/drawingml/2006/table">
            <a:tbl>
              <a:tblPr firstRow="1" bandRow="1">
                <a:tableStyleId>{5C22544A-7EE6-4342-B048-85BDC9FD1C3A}</a:tableStyleId>
              </a:tblPr>
              <a:tblGrid>
                <a:gridCol w="1574800"/>
                <a:gridCol w="1001059"/>
                <a:gridCol w="5653741"/>
              </a:tblGrid>
              <a:tr h="370840">
                <a:tc>
                  <a:txBody>
                    <a:bodyPr/>
                    <a:lstStyle/>
                    <a:p>
                      <a:pPr algn="l" fontAlgn="b"/>
                      <a:r>
                        <a:rPr lang="en-US" sz="1400" b="1" i="0" u="none" strike="noStrike" dirty="0">
                          <a:solidFill>
                            <a:srgbClr val="333333"/>
                          </a:solidFill>
                          <a:effectLst/>
                          <a:latin typeface="Helvetica Neue"/>
                        </a:rPr>
                        <a:t>Variable</a:t>
                      </a:r>
                    </a:p>
                  </a:txBody>
                  <a:tcPr marL="12700" marR="12700" marT="12700" marB="0" anchor="b"/>
                </a:tc>
                <a:tc>
                  <a:txBody>
                    <a:bodyPr/>
                    <a:lstStyle/>
                    <a:p>
                      <a:pPr algn="l" fontAlgn="b"/>
                      <a:r>
                        <a:rPr lang="en-US" sz="1400" b="1" i="0" u="none" strike="noStrike">
                          <a:solidFill>
                            <a:srgbClr val="333333"/>
                          </a:solidFill>
                          <a:effectLst/>
                          <a:latin typeface="Helvetica Neue"/>
                        </a:rPr>
                        <a:t>Default</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en-US" sz="1400" b="0" i="0" u="none" strike="noStrike">
                          <a:solidFill>
                            <a:srgbClr val="333333"/>
                          </a:solidFill>
                          <a:effectLst/>
                          <a:latin typeface="Courier New"/>
                        </a:rPr>
                        <a:t>PASS_MAX_DAYS</a:t>
                      </a:r>
                    </a:p>
                  </a:txBody>
                  <a:tcPr marL="12700" marR="12700" marT="12700" marB="0" anchor="b"/>
                </a:tc>
                <a:tc>
                  <a:txBody>
                    <a:bodyPr/>
                    <a:lstStyle/>
                    <a:p>
                      <a:pPr algn="r" fontAlgn="b"/>
                      <a:r>
                        <a:rPr lang="en-US" sz="1400" b="0" i="0" u="none" strike="noStrike">
                          <a:solidFill>
                            <a:srgbClr val="333333"/>
                          </a:solidFill>
                          <a:effectLst/>
                          <a:latin typeface="Courier New"/>
                        </a:rPr>
                        <a:t>99999</a:t>
                      </a:r>
                    </a:p>
                  </a:txBody>
                  <a:tcPr marL="12700" marR="12700" marT="12700" marB="0" anchor="b"/>
                </a:tc>
                <a:tc>
                  <a:txBody>
                    <a:bodyPr/>
                    <a:lstStyle/>
                    <a:p>
                      <a:pPr algn="l" fontAlgn="b"/>
                      <a:r>
                        <a:rPr lang="en-US" sz="1400" b="0" i="0" u="none" strike="noStrike">
                          <a:solidFill>
                            <a:srgbClr val="333333"/>
                          </a:solidFill>
                          <a:effectLst/>
                          <a:latin typeface="Helvetica Neue"/>
                        </a:rPr>
                        <a:t>Maximum number of days before a user must change their password</a:t>
                      </a:r>
                    </a:p>
                  </a:txBody>
                  <a:tcPr marL="12700" marR="12700" marT="12700" marB="0" anchor="b"/>
                </a:tc>
              </a:tr>
              <a:tr h="370840">
                <a:tc>
                  <a:txBody>
                    <a:bodyPr/>
                    <a:lstStyle/>
                    <a:p>
                      <a:pPr algn="l" fontAlgn="b"/>
                      <a:r>
                        <a:rPr lang="en-US" sz="1400" b="0" i="0" u="none" strike="noStrike">
                          <a:solidFill>
                            <a:srgbClr val="333333"/>
                          </a:solidFill>
                          <a:effectLst/>
                          <a:latin typeface="Courier New"/>
                        </a:rPr>
                        <a:t>PASS_MIN_DAYS</a:t>
                      </a:r>
                    </a:p>
                  </a:txBody>
                  <a:tcPr marL="12700" marR="12700" marT="12700" marB="0" anchor="b"/>
                </a:tc>
                <a:tc>
                  <a:txBody>
                    <a:bodyPr/>
                    <a:lstStyle/>
                    <a:p>
                      <a:pPr algn="r" fontAlgn="b"/>
                      <a:r>
                        <a:rPr lang="en-US" sz="1400" b="0" i="0" u="none" strike="noStrike">
                          <a:solidFill>
                            <a:srgbClr val="333333"/>
                          </a:solidFill>
                          <a:effectLst/>
                          <a:latin typeface="Courier New"/>
                        </a:rPr>
                        <a:t>0</a:t>
                      </a:r>
                    </a:p>
                  </a:txBody>
                  <a:tcPr marL="12700" marR="12700" marT="12700" marB="0" anchor="b"/>
                </a:tc>
                <a:tc>
                  <a:txBody>
                    <a:bodyPr/>
                    <a:lstStyle/>
                    <a:p>
                      <a:pPr algn="l" fontAlgn="b"/>
                      <a:r>
                        <a:rPr lang="en-US" sz="1400" b="0" i="0" u="none" strike="noStrike">
                          <a:solidFill>
                            <a:srgbClr val="333333"/>
                          </a:solidFill>
                          <a:effectLst/>
                          <a:latin typeface="Helvetica Neue"/>
                        </a:rPr>
                        <a:t>Minimum number of days after the password has been changed before it can be changed again</a:t>
                      </a:r>
                    </a:p>
                  </a:txBody>
                  <a:tcPr marL="12700" marR="12700" marT="12700" marB="0" anchor="b"/>
                </a:tc>
              </a:tr>
              <a:tr h="370840">
                <a:tc>
                  <a:txBody>
                    <a:bodyPr/>
                    <a:lstStyle/>
                    <a:p>
                      <a:pPr algn="l" fontAlgn="b"/>
                      <a:r>
                        <a:rPr lang="en-US" sz="1400" b="0" i="0" u="none" strike="noStrike">
                          <a:solidFill>
                            <a:srgbClr val="333333"/>
                          </a:solidFill>
                          <a:effectLst/>
                          <a:latin typeface="Courier New"/>
                        </a:rPr>
                        <a:t>PASS_WARN_AGE</a:t>
                      </a:r>
                    </a:p>
                  </a:txBody>
                  <a:tcPr marL="12700" marR="12700" marT="12700" marB="0" anchor="b"/>
                </a:tc>
                <a:tc>
                  <a:txBody>
                    <a:bodyPr/>
                    <a:lstStyle/>
                    <a:p>
                      <a:pPr algn="r" fontAlgn="b"/>
                      <a:r>
                        <a:rPr lang="en-US" sz="1400" b="0" i="0" u="none" strike="noStrike">
                          <a:solidFill>
                            <a:srgbClr val="333333"/>
                          </a:solidFill>
                          <a:effectLst/>
                          <a:latin typeface="Courier New"/>
                        </a:rPr>
                        <a:t>7</a:t>
                      </a:r>
                    </a:p>
                  </a:txBody>
                  <a:tcPr marL="12700" marR="12700" marT="12700" marB="0" anchor="b"/>
                </a:tc>
                <a:tc>
                  <a:txBody>
                    <a:bodyPr/>
                    <a:lstStyle/>
                    <a:p>
                      <a:pPr algn="l" fontAlgn="b"/>
                      <a:r>
                        <a:rPr lang="en-US" sz="1400" b="0" i="0" u="none" strike="noStrike" dirty="0">
                          <a:solidFill>
                            <a:srgbClr val="333333"/>
                          </a:solidFill>
                          <a:effectLst/>
                          <a:latin typeface="Helvetica Neue"/>
                        </a:rPr>
                        <a:t>Number of days before a password's expiration that the user will begin to see warnings about setting a new password</a:t>
                      </a:r>
                    </a:p>
                  </a:txBody>
                  <a:tcPr marL="12700" marR="12700" marT="12700" marB="0" anchor="b"/>
                </a:tc>
              </a:tr>
            </a:tbl>
          </a:graphicData>
        </a:graphic>
      </p:graphicFrame>
    </p:spTree>
    <p:extLst>
      <p:ext uri="{BB962C8B-B14F-4D97-AF65-F5344CB8AC3E}">
        <p14:creationId xmlns:p14="http://schemas.microsoft.com/office/powerpoint/2010/main" val="29932188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following table lists the name of the variable, the default value, and the meaning of the value for the variable in the /</a:t>
            </a:r>
            <a:r>
              <a:rPr lang="en-US" dirty="0" err="1"/>
              <a:t>etc</a:t>
            </a:r>
            <a:r>
              <a:rPr lang="en-US" dirty="0"/>
              <a:t>/default/</a:t>
            </a:r>
            <a:r>
              <a:rPr lang="en-US" dirty="0" err="1"/>
              <a:t>useradd</a:t>
            </a:r>
            <a:r>
              <a:rPr lang="en-US" dirty="0"/>
              <a:t> file:</a:t>
            </a:r>
          </a:p>
        </p:txBody>
      </p:sp>
      <p:graphicFrame>
        <p:nvGraphicFramePr>
          <p:cNvPr id="4" name="Table 3"/>
          <p:cNvGraphicFramePr>
            <a:graphicFrameLocks noGrp="1"/>
          </p:cNvGraphicFramePr>
          <p:nvPr>
            <p:extLst>
              <p:ext uri="{D42A27DB-BD31-4B8C-83A1-F6EECF244321}">
                <p14:modId xmlns:p14="http://schemas.microsoft.com/office/powerpoint/2010/main" val="3500561236"/>
              </p:ext>
            </p:extLst>
          </p:nvPr>
        </p:nvGraphicFramePr>
        <p:xfrm>
          <a:off x="457200" y="3384177"/>
          <a:ext cx="8229600" cy="1249679"/>
        </p:xfrm>
        <a:graphic>
          <a:graphicData uri="http://schemas.openxmlformats.org/drawingml/2006/table">
            <a:tbl>
              <a:tblPr firstRow="1" bandRow="1">
                <a:tableStyleId>{5C22544A-7EE6-4342-B048-85BDC9FD1C3A}</a:tableStyleId>
              </a:tblPr>
              <a:tblGrid>
                <a:gridCol w="1111624"/>
                <a:gridCol w="1180352"/>
                <a:gridCol w="5937624"/>
              </a:tblGrid>
              <a:tr h="370840">
                <a:tc>
                  <a:txBody>
                    <a:bodyPr/>
                    <a:lstStyle/>
                    <a:p>
                      <a:pPr algn="l" fontAlgn="b"/>
                      <a:r>
                        <a:rPr lang="en-US" sz="1400" b="1" i="0" u="none" strike="noStrike" dirty="0">
                          <a:solidFill>
                            <a:srgbClr val="333333"/>
                          </a:solidFill>
                          <a:effectLst/>
                          <a:latin typeface="Helvetica Neue"/>
                        </a:rPr>
                        <a:t>Variable</a:t>
                      </a:r>
                    </a:p>
                  </a:txBody>
                  <a:tcPr marL="12700" marR="12700" marT="12700" marB="0" anchor="b"/>
                </a:tc>
                <a:tc>
                  <a:txBody>
                    <a:bodyPr/>
                    <a:lstStyle/>
                    <a:p>
                      <a:pPr algn="l" fontAlgn="b"/>
                      <a:r>
                        <a:rPr lang="en-US" sz="1400" b="1" i="0" u="none" strike="noStrike">
                          <a:solidFill>
                            <a:srgbClr val="333333"/>
                          </a:solidFill>
                          <a:effectLst/>
                          <a:latin typeface="Helvetica Neue"/>
                        </a:rPr>
                        <a:t>Default</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en-US" sz="1400" b="0" i="0" u="none" strike="noStrike">
                          <a:solidFill>
                            <a:srgbClr val="333333"/>
                          </a:solidFill>
                          <a:effectLst/>
                          <a:latin typeface="Courier New"/>
                        </a:rPr>
                        <a:t>INACTIVE</a:t>
                      </a:r>
                    </a:p>
                  </a:txBody>
                  <a:tcPr marL="12700" marR="12700" marT="12700" marB="0" anchor="b"/>
                </a:tc>
                <a:tc>
                  <a:txBody>
                    <a:bodyPr/>
                    <a:lstStyle/>
                    <a:p>
                      <a:pPr algn="r" fontAlgn="b"/>
                      <a:r>
                        <a:rPr lang="ru-RU" sz="1400" b="0" i="0" u="none" strike="noStrike">
                          <a:solidFill>
                            <a:srgbClr val="333333"/>
                          </a:solidFill>
                          <a:effectLst/>
                          <a:latin typeface="Courier New"/>
                        </a:rPr>
                        <a:t>-1</a:t>
                      </a:r>
                    </a:p>
                  </a:txBody>
                  <a:tcPr marL="12700" marR="12700" marT="12700" marB="0" anchor="b"/>
                </a:tc>
                <a:tc>
                  <a:txBody>
                    <a:bodyPr/>
                    <a:lstStyle/>
                    <a:p>
                      <a:pPr algn="l" fontAlgn="b"/>
                      <a:r>
                        <a:rPr lang="en-US" sz="1400" b="0" i="0" u="none" strike="noStrike">
                          <a:solidFill>
                            <a:srgbClr val="333333"/>
                          </a:solidFill>
                          <a:effectLst/>
                          <a:latin typeface="Helvetica Neue"/>
                        </a:rPr>
                        <a:t>Number of days after a password should have been changed that the user can still login to change their password.</a:t>
                      </a:r>
                    </a:p>
                  </a:txBody>
                  <a:tcPr marL="12700" marR="12700" marT="12700" marB="0" anchor="b"/>
                </a:tc>
              </a:tr>
              <a:tr h="370840">
                <a:tc>
                  <a:txBody>
                    <a:bodyPr/>
                    <a:lstStyle/>
                    <a:p>
                      <a:pPr algn="l" fontAlgn="b"/>
                      <a:r>
                        <a:rPr lang="en-US" sz="1400" b="0" i="0" u="none" strike="noStrike">
                          <a:solidFill>
                            <a:srgbClr val="333333"/>
                          </a:solidFill>
                          <a:effectLst/>
                          <a:latin typeface="Courier New"/>
                        </a:rPr>
                        <a:t>EXPIRE</a:t>
                      </a:r>
                    </a:p>
                  </a:txBody>
                  <a:tcPr marL="12700" marR="12700" marT="12700" marB="0" anchor="b"/>
                </a:tc>
                <a:tc>
                  <a:txBody>
                    <a:bodyPr/>
                    <a:lstStyle/>
                    <a:p>
                      <a:pPr algn="l" fontAlgn="b"/>
                      <a:endParaRPr lang="en-US" sz="1400" b="0" i="0" u="none" strike="noStrike">
                        <a:solidFill>
                          <a:srgbClr val="333333"/>
                        </a:solidFill>
                        <a:effectLst/>
                        <a:latin typeface="Helvetica Neue"/>
                      </a:endParaRPr>
                    </a:p>
                  </a:txBody>
                  <a:tcPr marL="12700" marR="12700" marT="12700" marB="0" anchor="b"/>
                </a:tc>
                <a:tc>
                  <a:txBody>
                    <a:bodyPr/>
                    <a:lstStyle/>
                    <a:p>
                      <a:pPr algn="l" fontAlgn="b"/>
                      <a:r>
                        <a:rPr lang="en-US" sz="1400" b="0" i="0" u="none" strike="noStrike" dirty="0">
                          <a:solidFill>
                            <a:srgbClr val="333333"/>
                          </a:solidFill>
                          <a:effectLst/>
                          <a:latin typeface="Helvetica Neue"/>
                        </a:rPr>
                        <a:t>By default, there is no date set on which accounts that are created will expire.</a:t>
                      </a:r>
                    </a:p>
                  </a:txBody>
                  <a:tcPr marL="12700" marR="12700" marT="12700" marB="0" anchor="b"/>
                </a:tc>
              </a:tr>
            </a:tbl>
          </a:graphicData>
        </a:graphic>
      </p:graphicFrame>
    </p:spTree>
    <p:extLst>
      <p:ext uri="{BB962C8B-B14F-4D97-AF65-F5344CB8AC3E}">
        <p14:creationId xmlns:p14="http://schemas.microsoft.com/office/powerpoint/2010/main" val="2018832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SUID/SGID</a:t>
            </a:r>
          </a:p>
        </p:txBody>
      </p:sp>
      <p:sp>
        <p:nvSpPr>
          <p:cNvPr id="3" name="Content Placeholder 2"/>
          <p:cNvSpPr>
            <a:spLocks noGrp="1"/>
          </p:cNvSpPr>
          <p:nvPr>
            <p:ph sz="half" idx="1"/>
          </p:nvPr>
        </p:nvSpPr>
        <p:spPr>
          <a:xfrm>
            <a:off x="457200" y="1600200"/>
            <a:ext cx="8229600" cy="4525963"/>
          </a:xfrm>
        </p:spPr>
        <p:txBody>
          <a:bodyPr/>
          <a:lstStyle/>
          <a:p>
            <a:r>
              <a:rPr lang="en-US" dirty="0"/>
              <a:t>Normally, when a user accesses or executes a file, the user's real UID and GID is used to determine the level of access when executing the procedure. </a:t>
            </a:r>
            <a:endParaRPr lang="en-US" dirty="0" smtClean="0"/>
          </a:p>
          <a:p>
            <a:r>
              <a:rPr lang="en-US" dirty="0" smtClean="0"/>
              <a:t>When </a:t>
            </a:r>
            <a:r>
              <a:rPr lang="en-US" dirty="0"/>
              <a:t>an executable file (a program) has the SUID (Set User ID) permission, then the owner of the executable file becomes the Effective User ID to determine access and execute the procedure. </a:t>
            </a:r>
            <a:endParaRPr lang="en-US" dirty="0" smtClean="0"/>
          </a:p>
          <a:p>
            <a:r>
              <a:rPr lang="en-US" dirty="0" smtClean="0"/>
              <a:t>When a </a:t>
            </a:r>
            <a:r>
              <a:rPr lang="en-US" dirty="0"/>
              <a:t>file has the SGID (Set Group ID) permission, the group owner identity of the file is used as the Effective Group ID to determine file access and execute the procedure.</a:t>
            </a:r>
          </a:p>
        </p:txBody>
      </p:sp>
    </p:spTree>
    <p:extLst>
      <p:ext uri="{BB962C8B-B14F-4D97-AF65-F5344CB8AC3E}">
        <p14:creationId xmlns:p14="http://schemas.microsoft.com/office/powerpoint/2010/main" val="32975328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In order for the above two files to have any effect on a user account, the values must be set in the files before the user account is created. </a:t>
            </a:r>
            <a:endParaRPr lang="en-US" dirty="0" smtClean="0"/>
          </a:p>
          <a:p>
            <a:r>
              <a:rPr lang="en-US" dirty="0" smtClean="0"/>
              <a:t>Options </a:t>
            </a:r>
            <a:r>
              <a:rPr lang="en-US" dirty="0"/>
              <a:t>that are used with the </a:t>
            </a:r>
            <a:r>
              <a:rPr lang="en-US" dirty="0" err="1"/>
              <a:t>useradd</a:t>
            </a:r>
            <a:r>
              <a:rPr lang="en-US" dirty="0"/>
              <a:t> command will override any values specified in these files. </a:t>
            </a:r>
          </a:p>
        </p:txBody>
      </p:sp>
    </p:spTree>
    <p:extLst>
      <p:ext uri="{BB962C8B-B14F-4D97-AF65-F5344CB8AC3E}">
        <p14:creationId xmlns:p14="http://schemas.microsoft.com/office/powerpoint/2010/main" val="7481564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following table lists the </a:t>
            </a:r>
            <a:r>
              <a:rPr lang="en-US" dirty="0" err="1"/>
              <a:t>useradd</a:t>
            </a:r>
            <a:r>
              <a:rPr lang="en-US" dirty="0"/>
              <a:t> and </a:t>
            </a:r>
            <a:r>
              <a:rPr lang="en-US" dirty="0" err="1"/>
              <a:t>usermod</a:t>
            </a:r>
            <a:r>
              <a:rPr lang="en-US" dirty="0"/>
              <a:t> options that can be used to affect the aging of a user's account:</a:t>
            </a:r>
          </a:p>
        </p:txBody>
      </p:sp>
      <p:graphicFrame>
        <p:nvGraphicFramePr>
          <p:cNvPr id="4" name="Table 3"/>
          <p:cNvGraphicFramePr>
            <a:graphicFrameLocks noGrp="1"/>
          </p:cNvGraphicFramePr>
          <p:nvPr>
            <p:extLst>
              <p:ext uri="{D42A27DB-BD31-4B8C-83A1-F6EECF244321}">
                <p14:modId xmlns:p14="http://schemas.microsoft.com/office/powerpoint/2010/main" val="3613978351"/>
              </p:ext>
            </p:extLst>
          </p:nvPr>
        </p:nvGraphicFramePr>
        <p:xfrm>
          <a:off x="457200" y="3429000"/>
          <a:ext cx="8229600" cy="1181099"/>
        </p:xfrm>
        <a:graphic>
          <a:graphicData uri="http://schemas.openxmlformats.org/drawingml/2006/table">
            <a:tbl>
              <a:tblPr firstRow="1" bandRow="1">
                <a:tableStyleId>{5C22544A-7EE6-4342-B048-85BDC9FD1C3A}</a:tableStyleId>
              </a:tblPr>
              <a:tblGrid>
                <a:gridCol w="1216212"/>
                <a:gridCol w="7013388"/>
              </a:tblGrid>
              <a:tr h="370840">
                <a:tc>
                  <a:txBody>
                    <a:bodyPr/>
                    <a:lstStyle/>
                    <a:p>
                      <a:pPr algn="l" fontAlgn="b"/>
                      <a:r>
                        <a:rPr lang="en-US" sz="1400" b="1" i="0" u="none" strike="noStrike" dirty="0">
                          <a:solidFill>
                            <a:srgbClr val="333333"/>
                          </a:solidFill>
                          <a:effectLst/>
                          <a:latin typeface="Helvetica Neue"/>
                        </a:rPr>
                        <a:t>Option(s)</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hu-HU" sz="1300" b="0" i="0" u="none" strike="noStrike">
                          <a:solidFill>
                            <a:srgbClr val="C7254E"/>
                          </a:solidFill>
                          <a:effectLst/>
                          <a:latin typeface="Courier New"/>
                        </a:rPr>
                        <a:t>-e</a:t>
                      </a:r>
                    </a:p>
                  </a:txBody>
                  <a:tcPr marL="12700" marR="12700" marT="12700" marB="0" anchor="b"/>
                </a:tc>
                <a:tc>
                  <a:txBody>
                    <a:bodyPr/>
                    <a:lstStyle/>
                    <a:p>
                      <a:pPr algn="l" fontAlgn="b"/>
                      <a:r>
                        <a:rPr lang="en-US" sz="1400" b="0" i="0" u="none" strike="noStrike">
                          <a:solidFill>
                            <a:srgbClr val="333333"/>
                          </a:solidFill>
                          <a:effectLst/>
                          <a:latin typeface="Helvetica Neue"/>
                        </a:rPr>
                        <a:t>Set the date the account is no longer available for use</a:t>
                      </a:r>
                    </a:p>
                  </a:txBody>
                  <a:tcPr marL="12700" marR="12700" marT="12700" marB="0" anchor="b"/>
                </a:tc>
              </a:tr>
              <a:tr h="370840">
                <a:tc>
                  <a:txBody>
                    <a:bodyPr/>
                    <a:lstStyle/>
                    <a:p>
                      <a:pPr algn="l" fontAlgn="b"/>
                      <a:r>
                        <a:rPr lang="pt-BR" sz="1300" b="0" i="0" u="none" strike="noStrike">
                          <a:solidFill>
                            <a:srgbClr val="C7254E"/>
                          </a:solidFill>
                          <a:effectLst/>
                          <a:latin typeface="Courier New"/>
                        </a:rPr>
                        <a:t>-f</a:t>
                      </a:r>
                    </a:p>
                  </a:txBody>
                  <a:tcPr marL="12700" marR="12700" marT="12700" marB="0" anchor="b"/>
                </a:tc>
                <a:tc>
                  <a:txBody>
                    <a:bodyPr/>
                    <a:lstStyle/>
                    <a:p>
                      <a:pPr algn="l" fontAlgn="b"/>
                      <a:r>
                        <a:rPr lang="en-US" sz="1400" b="0" i="0" u="none" strike="noStrike" dirty="0">
                          <a:solidFill>
                            <a:srgbClr val="333333"/>
                          </a:solidFill>
                          <a:effectLst/>
                          <a:latin typeface="Helvetica Neue"/>
                        </a:rPr>
                        <a:t>Set the number of days the account can go beyond the password expiration (inactive) and the user can still login to change password</a:t>
                      </a:r>
                    </a:p>
                  </a:txBody>
                  <a:tcPr marL="12700" marR="12700" marT="12700" marB="0" anchor="b"/>
                </a:tc>
              </a:tr>
            </a:tbl>
          </a:graphicData>
        </a:graphic>
      </p:graphicFrame>
    </p:spTree>
    <p:extLst>
      <p:ext uri="{BB962C8B-B14F-4D97-AF65-F5344CB8AC3E}">
        <p14:creationId xmlns:p14="http://schemas.microsoft.com/office/powerpoint/2010/main" val="39986997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151964"/>
            <a:ext cx="8229600" cy="4525963"/>
          </a:xfrm>
        </p:spPr>
        <p:txBody>
          <a:bodyPr/>
          <a:lstStyle/>
          <a:p>
            <a:r>
              <a:rPr lang="en-US" dirty="0"/>
              <a:t>Some of the password aging values of an existing account can be modified by using the </a:t>
            </a:r>
            <a:r>
              <a:rPr lang="en-US" dirty="0" err="1"/>
              <a:t>passwd</a:t>
            </a:r>
            <a:r>
              <a:rPr lang="en-US" dirty="0"/>
              <a:t> command when executed as the root user</a:t>
            </a:r>
            <a:r>
              <a:rPr lang="en-US" dirty="0" smtClean="0"/>
              <a:t>.</a:t>
            </a:r>
          </a:p>
          <a:p>
            <a:r>
              <a:rPr lang="en-US" dirty="0" smtClean="0"/>
              <a:t> </a:t>
            </a:r>
            <a:r>
              <a:rPr lang="en-US" dirty="0"/>
              <a:t>The following table shows the </a:t>
            </a:r>
            <a:r>
              <a:rPr lang="en-US" dirty="0" err="1"/>
              <a:t>passwd</a:t>
            </a:r>
            <a:r>
              <a:rPr lang="en-US" dirty="0"/>
              <a:t> command options and their meaning:</a:t>
            </a:r>
          </a:p>
        </p:txBody>
      </p:sp>
      <p:graphicFrame>
        <p:nvGraphicFramePr>
          <p:cNvPr id="4" name="Table 3"/>
          <p:cNvGraphicFramePr>
            <a:graphicFrameLocks noGrp="1"/>
          </p:cNvGraphicFramePr>
          <p:nvPr>
            <p:extLst>
              <p:ext uri="{D42A27DB-BD31-4B8C-83A1-F6EECF244321}">
                <p14:modId xmlns:p14="http://schemas.microsoft.com/office/powerpoint/2010/main" val="2501363010"/>
              </p:ext>
            </p:extLst>
          </p:nvPr>
        </p:nvGraphicFramePr>
        <p:xfrm>
          <a:off x="457200" y="3695384"/>
          <a:ext cx="8229600" cy="2430779"/>
        </p:xfrm>
        <a:graphic>
          <a:graphicData uri="http://schemas.openxmlformats.org/drawingml/2006/table">
            <a:tbl>
              <a:tblPr firstRow="1" bandRow="1">
                <a:tableStyleId>{5C22544A-7EE6-4342-B048-85BDC9FD1C3A}</a:tableStyleId>
              </a:tblPr>
              <a:tblGrid>
                <a:gridCol w="962212"/>
                <a:gridCol w="7267388"/>
              </a:tblGrid>
              <a:tr h="370840">
                <a:tc>
                  <a:txBody>
                    <a:bodyPr/>
                    <a:lstStyle/>
                    <a:p>
                      <a:pPr algn="l" fontAlgn="b"/>
                      <a:r>
                        <a:rPr lang="en-US" sz="1400" b="1" i="0" u="none" strike="noStrike" dirty="0">
                          <a:solidFill>
                            <a:srgbClr val="333333"/>
                          </a:solidFill>
                          <a:effectLst/>
                          <a:latin typeface="Helvetica Neue"/>
                        </a:rPr>
                        <a:t>Option(s)</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hu-HU" sz="1300" b="0" i="0" u="none" strike="noStrike">
                          <a:solidFill>
                            <a:srgbClr val="C7254E"/>
                          </a:solidFill>
                          <a:effectLst/>
                          <a:latin typeface="Courier New"/>
                        </a:rPr>
                        <a:t>-e</a:t>
                      </a:r>
                    </a:p>
                  </a:txBody>
                  <a:tcPr marL="12700" marR="12700" marT="12700" marB="0" anchor="b"/>
                </a:tc>
                <a:tc>
                  <a:txBody>
                    <a:bodyPr/>
                    <a:lstStyle/>
                    <a:p>
                      <a:pPr algn="l" fontAlgn="b"/>
                      <a:r>
                        <a:rPr lang="en-US" sz="1400" b="0" i="0" u="none" strike="noStrike">
                          <a:solidFill>
                            <a:srgbClr val="333333"/>
                          </a:solidFill>
                          <a:effectLst/>
                          <a:latin typeface="Helvetica Neue"/>
                        </a:rPr>
                        <a:t>Immediately expire the user's password</a:t>
                      </a:r>
                    </a:p>
                  </a:txBody>
                  <a:tcPr marL="12700" marR="12700" marT="12700" marB="0" anchor="b"/>
                </a:tc>
              </a:tr>
              <a:tr h="370840">
                <a:tc>
                  <a:txBody>
                    <a:bodyPr/>
                    <a:lstStyle/>
                    <a:p>
                      <a:pPr algn="l" fontAlgn="b"/>
                      <a:r>
                        <a:rPr lang="en-US" sz="1300" b="0" i="0" u="none" strike="noStrike">
                          <a:solidFill>
                            <a:srgbClr val="C7254E"/>
                          </a:solidFill>
                          <a:effectLst/>
                          <a:latin typeface="Courier New"/>
                        </a:rPr>
                        <a:t>-x</a:t>
                      </a:r>
                    </a:p>
                  </a:txBody>
                  <a:tcPr marL="12700" marR="12700" marT="12700" marB="0" anchor="b"/>
                </a:tc>
                <a:tc>
                  <a:txBody>
                    <a:bodyPr/>
                    <a:lstStyle/>
                    <a:p>
                      <a:pPr algn="l" fontAlgn="b"/>
                      <a:r>
                        <a:rPr lang="en-US" sz="1400" b="0" i="0" u="none" strike="noStrike">
                          <a:solidFill>
                            <a:srgbClr val="333333"/>
                          </a:solidFill>
                          <a:effectLst/>
                          <a:latin typeface="Helvetica Neue"/>
                        </a:rPr>
                        <a:t>Set the maximum number of days the user can keep a password without updating it</a:t>
                      </a:r>
                    </a:p>
                  </a:txBody>
                  <a:tcPr marL="12700" marR="12700" marT="12700" marB="0" anchor="b"/>
                </a:tc>
              </a:tr>
              <a:tr h="370840">
                <a:tc>
                  <a:txBody>
                    <a:bodyPr/>
                    <a:lstStyle/>
                    <a:p>
                      <a:pPr algn="l" fontAlgn="b"/>
                      <a:r>
                        <a:rPr lang="en-US" sz="1300" b="0" i="0" u="none" strike="noStrike">
                          <a:solidFill>
                            <a:srgbClr val="C7254E"/>
                          </a:solidFill>
                          <a:effectLst/>
                          <a:latin typeface="Courier New"/>
                        </a:rPr>
                        <a:t>-n</a:t>
                      </a:r>
                    </a:p>
                  </a:txBody>
                  <a:tcPr marL="12700" marR="12700" marT="12700" marB="0" anchor="b"/>
                </a:tc>
                <a:tc>
                  <a:txBody>
                    <a:bodyPr/>
                    <a:lstStyle/>
                    <a:p>
                      <a:pPr algn="l" fontAlgn="b"/>
                      <a:r>
                        <a:rPr lang="en-US" sz="1400" b="0" i="0" u="none" strike="noStrike">
                          <a:solidFill>
                            <a:srgbClr val="333333"/>
                          </a:solidFill>
                          <a:effectLst/>
                          <a:latin typeface="Helvetica Neue"/>
                        </a:rPr>
                        <a:t>Set the minimum number of days that a user must wait to change their password after having updated their password</a:t>
                      </a:r>
                    </a:p>
                  </a:txBody>
                  <a:tcPr marL="12700" marR="12700" marT="12700" marB="0" anchor="b"/>
                </a:tc>
              </a:tr>
              <a:tr h="370840">
                <a:tc>
                  <a:txBody>
                    <a:bodyPr/>
                    <a:lstStyle/>
                    <a:p>
                      <a:pPr algn="l" fontAlgn="b"/>
                      <a:r>
                        <a:rPr lang="en-US" sz="1300" b="0" i="0" u="none" strike="noStrike">
                          <a:solidFill>
                            <a:srgbClr val="C7254E"/>
                          </a:solidFill>
                          <a:effectLst/>
                          <a:latin typeface="Courier New"/>
                        </a:rPr>
                        <a:t>-w</a:t>
                      </a:r>
                    </a:p>
                  </a:txBody>
                  <a:tcPr marL="12700" marR="12700" marT="12700" marB="0" anchor="b"/>
                </a:tc>
                <a:tc>
                  <a:txBody>
                    <a:bodyPr/>
                    <a:lstStyle/>
                    <a:p>
                      <a:pPr algn="l" fontAlgn="b"/>
                      <a:r>
                        <a:rPr lang="en-US" sz="1400" b="0" i="0" u="none" strike="noStrike">
                          <a:solidFill>
                            <a:srgbClr val="333333"/>
                          </a:solidFill>
                          <a:effectLst/>
                          <a:latin typeface="Helvetica Neue"/>
                        </a:rPr>
                        <a:t>Set the number of days before the password is about to expire that the user starts to receive warnings about changing their password</a:t>
                      </a:r>
                    </a:p>
                  </a:txBody>
                  <a:tcPr marL="12700" marR="12700" marT="12700" marB="0" anchor="b"/>
                </a:tc>
              </a:tr>
              <a:tr h="370840">
                <a:tc>
                  <a:txBody>
                    <a:bodyPr/>
                    <a:lstStyle/>
                    <a:p>
                      <a:pPr algn="l" fontAlgn="b"/>
                      <a:r>
                        <a:rPr lang="en-US" sz="1300" b="0" i="0" u="none" strike="noStrike">
                          <a:solidFill>
                            <a:srgbClr val="C7254E"/>
                          </a:solidFill>
                          <a:effectLst/>
                          <a:latin typeface="Courier New"/>
                        </a:rPr>
                        <a:t>-i</a:t>
                      </a:r>
                    </a:p>
                  </a:txBody>
                  <a:tcPr marL="12700" marR="12700" marT="12700" marB="0" anchor="b"/>
                </a:tc>
                <a:tc>
                  <a:txBody>
                    <a:bodyPr/>
                    <a:lstStyle/>
                    <a:p>
                      <a:pPr algn="l" fontAlgn="b"/>
                      <a:r>
                        <a:rPr lang="en-US" sz="1400" b="0" i="0" u="none" strike="noStrike" dirty="0">
                          <a:solidFill>
                            <a:srgbClr val="333333"/>
                          </a:solidFill>
                          <a:effectLst/>
                          <a:latin typeface="Helvetica Neue"/>
                        </a:rPr>
                        <a:t>Set the number of days the account can go beyond the password expiration (inactive) and the user can still login to change password</a:t>
                      </a:r>
                    </a:p>
                  </a:txBody>
                  <a:tcPr marL="12700" marR="12700" marT="12700" marB="0" anchor="b"/>
                </a:tc>
              </a:tr>
            </a:tbl>
          </a:graphicData>
        </a:graphic>
      </p:graphicFrame>
    </p:spTree>
    <p:extLst>
      <p:ext uri="{BB962C8B-B14F-4D97-AF65-F5344CB8AC3E}">
        <p14:creationId xmlns:p14="http://schemas.microsoft.com/office/powerpoint/2010/main" val="7514056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286436"/>
            <a:ext cx="8229600" cy="4525963"/>
          </a:xfrm>
        </p:spPr>
        <p:txBody>
          <a:bodyPr/>
          <a:lstStyle/>
          <a:p>
            <a:r>
              <a:rPr lang="en-US" dirty="0"/>
              <a:t>Although not recommended, the administrator could affect the aging of a user's account password by carefully editing certain fields in the /</a:t>
            </a:r>
            <a:r>
              <a:rPr lang="en-US" dirty="0" err="1"/>
              <a:t>etc</a:t>
            </a:r>
            <a:r>
              <a:rPr lang="en-US" dirty="0"/>
              <a:t>/shadow file using the </a:t>
            </a:r>
            <a:r>
              <a:rPr lang="en-US" dirty="0" err="1"/>
              <a:t>vipw</a:t>
            </a:r>
            <a:r>
              <a:rPr lang="en-US" dirty="0"/>
              <a:t> (preferred) or vi commands. Below are the entries for the testuser1 and contractor accounts in the shadow file:</a:t>
            </a:r>
          </a:p>
          <a:p>
            <a:pPr marL="0" indent="0">
              <a:buNone/>
            </a:pPr>
            <a:r>
              <a:rPr lang="en-US" dirty="0" smtClean="0">
                <a:latin typeface="Courier New"/>
                <a:cs typeface="Courier New"/>
              </a:rPr>
              <a:t>testuser1</a:t>
            </a:r>
            <a:r>
              <a:rPr lang="en-US" dirty="0">
                <a:latin typeface="Courier New"/>
                <a:cs typeface="Courier New"/>
              </a:rPr>
              <a:t>:$6$Q9ye8DCt$vsygxtFPurGvbkLtfSaWn.OIOByzEL7uJwxH5Prk8wyPZWgWvTQ1.u1LbQHNo8fkEyAuZI3G/b2E8jfk/</a:t>
            </a:r>
            <a:r>
              <a:rPr lang="en-US" dirty="0" err="1">
                <a:latin typeface="Courier New"/>
                <a:cs typeface="Courier New"/>
              </a:rPr>
              <a:t>IpEO</a:t>
            </a:r>
            <a:r>
              <a:rPr lang="en-US" dirty="0">
                <a:latin typeface="Courier New"/>
                <a:cs typeface="Courier New"/>
              </a:rPr>
              <a:t>/:16427:0:99999:7:::</a:t>
            </a:r>
          </a:p>
          <a:p>
            <a:pPr marL="0" indent="0">
              <a:buNone/>
            </a:pPr>
            <a:r>
              <a:rPr lang="en-US" dirty="0">
                <a:latin typeface="Courier New"/>
                <a:cs typeface="Courier New"/>
              </a:rPr>
              <a:t>contractor:!:16427:0:99999:7::16800: </a:t>
            </a:r>
          </a:p>
        </p:txBody>
      </p:sp>
    </p:spTree>
    <p:extLst>
      <p:ext uri="{BB962C8B-B14F-4D97-AF65-F5344CB8AC3E}">
        <p14:creationId xmlns:p14="http://schemas.microsoft.com/office/powerpoint/2010/main" val="4924032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137023"/>
            <a:ext cx="8229600" cy="4525963"/>
          </a:xfrm>
        </p:spPr>
        <p:txBody>
          <a:bodyPr/>
          <a:lstStyle/>
          <a:p>
            <a:r>
              <a:rPr lang="en-US" sz="2000" dirty="0"/>
              <a:t>The /</a:t>
            </a:r>
            <a:r>
              <a:rPr lang="en-US" sz="2000" dirty="0" err="1"/>
              <a:t>etc</a:t>
            </a:r>
            <a:r>
              <a:rPr lang="en-US" sz="2000" dirty="0"/>
              <a:t>/shadow file contains the following fields of information from left to right separated by colons:</a:t>
            </a:r>
          </a:p>
        </p:txBody>
      </p:sp>
      <p:graphicFrame>
        <p:nvGraphicFramePr>
          <p:cNvPr id="4" name="Table 3"/>
          <p:cNvGraphicFramePr>
            <a:graphicFrameLocks noGrp="1"/>
          </p:cNvGraphicFramePr>
          <p:nvPr>
            <p:extLst>
              <p:ext uri="{D42A27DB-BD31-4B8C-83A1-F6EECF244321}">
                <p14:modId xmlns:p14="http://schemas.microsoft.com/office/powerpoint/2010/main" val="3327500446"/>
              </p:ext>
            </p:extLst>
          </p:nvPr>
        </p:nvGraphicFramePr>
        <p:xfrm>
          <a:off x="457200" y="1893646"/>
          <a:ext cx="8229600" cy="4389119"/>
        </p:xfrm>
        <a:graphic>
          <a:graphicData uri="http://schemas.openxmlformats.org/drawingml/2006/table">
            <a:tbl>
              <a:tblPr firstRow="1" bandRow="1">
                <a:tableStyleId>{5C22544A-7EE6-4342-B048-85BDC9FD1C3A}</a:tableStyleId>
              </a:tblPr>
              <a:tblGrid>
                <a:gridCol w="2516094"/>
                <a:gridCol w="1075765"/>
                <a:gridCol w="4637741"/>
              </a:tblGrid>
              <a:tr h="370840">
                <a:tc>
                  <a:txBody>
                    <a:bodyPr/>
                    <a:lstStyle/>
                    <a:p>
                      <a:pPr algn="l" fontAlgn="b"/>
                      <a:r>
                        <a:rPr lang="en-US" sz="1400" b="1" i="0" u="none" strike="noStrike" dirty="0">
                          <a:solidFill>
                            <a:srgbClr val="333333"/>
                          </a:solidFill>
                          <a:effectLst/>
                          <a:latin typeface="Helvetica Neue"/>
                        </a:rPr>
                        <a:t>Field</a:t>
                      </a:r>
                    </a:p>
                  </a:txBody>
                  <a:tcPr marL="12700" marR="12700" marT="12700" marB="0" anchor="b"/>
                </a:tc>
                <a:tc>
                  <a:txBody>
                    <a:bodyPr/>
                    <a:lstStyle/>
                    <a:p>
                      <a:pPr algn="l" fontAlgn="b"/>
                      <a:r>
                        <a:rPr lang="en-US" sz="1400" b="1" i="0" u="none" strike="noStrike">
                          <a:solidFill>
                            <a:srgbClr val="333333"/>
                          </a:solidFill>
                          <a:effectLst/>
                          <a:latin typeface="Helvetica Neue"/>
                        </a:rPr>
                        <a:t>Example</a:t>
                      </a:r>
                    </a:p>
                  </a:txBody>
                  <a:tcPr marL="12700" marR="12700" marT="12700" marB="0" anchor="b"/>
                </a:tc>
                <a:tc>
                  <a:txBody>
                    <a:bodyPr/>
                    <a:lstStyle/>
                    <a:p>
                      <a:pPr algn="l" fontAlgn="b"/>
                      <a:r>
                        <a:rPr lang="en-US" sz="1400" b="1" i="0" u="none" strike="noStrike" dirty="0">
                          <a:solidFill>
                            <a:srgbClr val="333333"/>
                          </a:solidFill>
                          <a:effectLst/>
                          <a:latin typeface="Helvetica Neue"/>
                        </a:rPr>
                        <a:t>Contents</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login name</a:t>
                      </a:r>
                    </a:p>
                  </a:txBody>
                  <a:tcPr marL="12700" marR="12700" marT="12700" marB="0" anchor="b"/>
                </a:tc>
                <a:tc>
                  <a:txBody>
                    <a:bodyPr/>
                    <a:lstStyle/>
                    <a:p>
                      <a:pPr algn="l" fontAlgn="b"/>
                      <a:r>
                        <a:rPr lang="en-US" sz="1400" b="0" i="0" u="none" strike="noStrike">
                          <a:solidFill>
                            <a:srgbClr val="333333"/>
                          </a:solidFill>
                          <a:effectLst/>
                          <a:latin typeface="Courier New"/>
                        </a:rPr>
                        <a:t>testuser1</a:t>
                      </a:r>
                    </a:p>
                  </a:txBody>
                  <a:tcPr marL="12700" marR="12700" marT="12700" marB="0" anchor="b"/>
                </a:tc>
                <a:tc>
                  <a:txBody>
                    <a:bodyPr/>
                    <a:lstStyle/>
                    <a:p>
                      <a:pPr algn="l" fontAlgn="b"/>
                      <a:r>
                        <a:rPr lang="en-US" sz="1400" b="0" i="0" u="none" strike="noStrike">
                          <a:solidFill>
                            <a:srgbClr val="333333"/>
                          </a:solidFill>
                          <a:effectLst/>
                          <a:latin typeface="Helvetica Neue"/>
                        </a:rPr>
                        <a:t>The name of the user account</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encrypted password</a:t>
                      </a:r>
                    </a:p>
                  </a:txBody>
                  <a:tcPr marL="12700" marR="12700" marT="12700" marB="0" anchor="b"/>
                </a:tc>
                <a:tc>
                  <a:txBody>
                    <a:bodyPr/>
                    <a:lstStyle/>
                    <a:p>
                      <a:pPr algn="l" fontAlgn="b"/>
                      <a:r>
                        <a:rPr lang="en-US" sz="1400" b="0" i="0" u="none" strike="noStrike">
                          <a:solidFill>
                            <a:srgbClr val="333333"/>
                          </a:solidFill>
                          <a:effectLst/>
                          <a:latin typeface="Courier New"/>
                        </a:rPr>
                        <a:t>$6$Q9</a:t>
                      </a:r>
                      <a:r>
                        <a:rPr lang="en-US" sz="1400" b="0" i="0" u="none" strike="noStrike">
                          <a:solidFill>
                            <a:srgbClr val="333333"/>
                          </a:solidFill>
                          <a:effectLst/>
                          <a:latin typeface="Helvetica Neue"/>
                        </a:rPr>
                        <a:t>...</a:t>
                      </a:r>
                      <a:endParaRPr lang="en-US" sz="1400" b="0" i="0" u="none" strike="noStrike">
                        <a:solidFill>
                          <a:srgbClr val="333333"/>
                        </a:solidFill>
                        <a:effectLst/>
                        <a:latin typeface="Courier New"/>
                      </a:endParaRPr>
                    </a:p>
                  </a:txBody>
                  <a:tcPr marL="12700" marR="12700" marT="12700" marB="0" anchor="b"/>
                </a:tc>
                <a:tc>
                  <a:txBody>
                    <a:bodyPr/>
                    <a:lstStyle/>
                    <a:p>
                      <a:pPr algn="l" fontAlgn="b"/>
                      <a:r>
                        <a:rPr lang="en-US" sz="1400" b="0" i="0" u="none" strike="noStrike">
                          <a:solidFill>
                            <a:srgbClr val="333333"/>
                          </a:solidFill>
                          <a:effectLst/>
                          <a:latin typeface="Helvetica Neue"/>
                        </a:rPr>
                        <a:t>The user's encrypted password. If starting with a "!" or "*" the account is locked. An empty field indicates no password is needed to log in.</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date of last password change</a:t>
                      </a:r>
                    </a:p>
                  </a:txBody>
                  <a:tcPr marL="12700" marR="12700" marT="12700" marB="0" anchor="b"/>
                </a:tc>
                <a:tc>
                  <a:txBody>
                    <a:bodyPr/>
                    <a:lstStyle/>
                    <a:p>
                      <a:pPr algn="r" fontAlgn="b"/>
                      <a:r>
                        <a:rPr lang="is-IS" sz="1400" b="0" i="0" u="none" strike="noStrike">
                          <a:solidFill>
                            <a:srgbClr val="333333"/>
                          </a:solidFill>
                          <a:effectLst/>
                          <a:latin typeface="Courier New"/>
                        </a:rPr>
                        <a:t>16427</a:t>
                      </a:r>
                    </a:p>
                  </a:txBody>
                  <a:tcPr marL="12700" marR="12700" marT="12700" marB="0" anchor="b"/>
                </a:tc>
                <a:tc>
                  <a:txBody>
                    <a:bodyPr/>
                    <a:lstStyle/>
                    <a:p>
                      <a:pPr algn="l" fontAlgn="b"/>
                      <a:r>
                        <a:rPr lang="en-US" sz="1400" b="0" i="0" u="none" strike="noStrike">
                          <a:solidFill>
                            <a:srgbClr val="333333"/>
                          </a:solidFill>
                          <a:effectLst/>
                          <a:latin typeface="Helvetica Neue"/>
                        </a:rPr>
                        <a:t>The date the user's password was last changed as expressed in the number of days since January 1, 1970.</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minimum of password age</a:t>
                      </a:r>
                    </a:p>
                  </a:txBody>
                  <a:tcPr marL="12700" marR="12700" marT="12700" marB="0" anchor="b"/>
                </a:tc>
                <a:tc>
                  <a:txBody>
                    <a:bodyPr/>
                    <a:lstStyle/>
                    <a:p>
                      <a:pPr algn="r" fontAlgn="b"/>
                      <a:r>
                        <a:rPr lang="en-US" sz="1400" b="0" i="0" u="none" strike="noStrike">
                          <a:solidFill>
                            <a:srgbClr val="333333"/>
                          </a:solidFill>
                          <a:effectLst/>
                          <a:latin typeface="Courier New"/>
                        </a:rPr>
                        <a:t>0</a:t>
                      </a:r>
                    </a:p>
                  </a:txBody>
                  <a:tcPr marL="12700" marR="12700" marT="12700" marB="0" anchor="b"/>
                </a:tc>
                <a:tc>
                  <a:txBody>
                    <a:bodyPr/>
                    <a:lstStyle/>
                    <a:p>
                      <a:pPr algn="l" fontAlgn="b"/>
                      <a:r>
                        <a:rPr lang="en-US" sz="1400" b="0" i="0" u="none" strike="noStrike">
                          <a:solidFill>
                            <a:srgbClr val="333333"/>
                          </a:solidFill>
                          <a:effectLst/>
                          <a:latin typeface="Helvetica Neue"/>
                        </a:rPr>
                        <a:t>The minimum number of days the user must wait to change their password after their password has been changed</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maximum password age</a:t>
                      </a:r>
                    </a:p>
                  </a:txBody>
                  <a:tcPr marL="12700" marR="12700" marT="12700" marB="0" anchor="b"/>
                </a:tc>
                <a:tc>
                  <a:txBody>
                    <a:bodyPr/>
                    <a:lstStyle/>
                    <a:p>
                      <a:pPr algn="r" fontAlgn="b"/>
                      <a:r>
                        <a:rPr lang="en-US" sz="1400" b="0" i="0" u="none" strike="noStrike">
                          <a:solidFill>
                            <a:srgbClr val="333333"/>
                          </a:solidFill>
                          <a:effectLst/>
                          <a:latin typeface="Courier New"/>
                        </a:rPr>
                        <a:t>99999</a:t>
                      </a:r>
                    </a:p>
                  </a:txBody>
                  <a:tcPr marL="12700" marR="12700" marT="12700" marB="0" anchor="b"/>
                </a:tc>
                <a:tc>
                  <a:txBody>
                    <a:bodyPr/>
                    <a:lstStyle/>
                    <a:p>
                      <a:pPr algn="l" fontAlgn="b"/>
                      <a:r>
                        <a:rPr lang="en-US" sz="1400" b="0" i="0" u="none" strike="noStrike">
                          <a:solidFill>
                            <a:srgbClr val="333333"/>
                          </a:solidFill>
                          <a:effectLst/>
                          <a:latin typeface="Helvetica Neue"/>
                        </a:rPr>
                        <a:t>The maximum number of days the user can wait after which they must change their password</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password warning period</a:t>
                      </a:r>
                    </a:p>
                  </a:txBody>
                  <a:tcPr marL="12700" marR="12700" marT="12700" marB="0" anchor="b"/>
                </a:tc>
                <a:tc>
                  <a:txBody>
                    <a:bodyPr/>
                    <a:lstStyle/>
                    <a:p>
                      <a:pPr algn="r" fontAlgn="b"/>
                      <a:r>
                        <a:rPr lang="en-US" sz="1400" b="0" i="0" u="none" strike="noStrike">
                          <a:solidFill>
                            <a:srgbClr val="333333"/>
                          </a:solidFill>
                          <a:effectLst/>
                          <a:latin typeface="Courier New"/>
                        </a:rPr>
                        <a:t>7</a:t>
                      </a:r>
                    </a:p>
                  </a:txBody>
                  <a:tcPr marL="12700" marR="12700" marT="12700" marB="0" anchor="b"/>
                </a:tc>
                <a:tc>
                  <a:txBody>
                    <a:bodyPr/>
                    <a:lstStyle/>
                    <a:p>
                      <a:pPr algn="l" fontAlgn="b"/>
                      <a:r>
                        <a:rPr lang="en-US" sz="1400" b="0" i="0" u="none" strike="noStrike">
                          <a:solidFill>
                            <a:srgbClr val="333333"/>
                          </a:solidFill>
                          <a:effectLst/>
                          <a:latin typeface="Helvetica Neue"/>
                        </a:rPr>
                        <a:t>The number of days before a password is about to expire that the user begins to be warned of changing their password</a:t>
                      </a:r>
                    </a:p>
                  </a:txBody>
                  <a:tcPr marL="12700" marR="12700" marT="12700" marB="0" anchor="b"/>
                </a:tc>
              </a:tr>
              <a:tr h="370840">
                <a:tc>
                  <a:txBody>
                    <a:bodyPr/>
                    <a:lstStyle/>
                    <a:p>
                      <a:pPr algn="l" fontAlgn="b"/>
                      <a:r>
                        <a:rPr lang="en-US" sz="1400" b="0" i="0" u="none" strike="noStrike">
                          <a:solidFill>
                            <a:srgbClr val="333333"/>
                          </a:solidFill>
                          <a:effectLst/>
                          <a:latin typeface="Helvetica Neue"/>
                        </a:rPr>
                        <a:t>account expiration date</a:t>
                      </a:r>
                    </a:p>
                  </a:txBody>
                  <a:tcPr marL="12700" marR="12700" marT="12700" marB="0" anchor="b"/>
                </a:tc>
                <a:tc>
                  <a:txBody>
                    <a:bodyPr/>
                    <a:lstStyle/>
                    <a:p>
                      <a:pPr algn="r" fontAlgn="b"/>
                      <a:r>
                        <a:rPr lang="is-IS" sz="1400" b="0" i="0" u="none" strike="noStrike">
                          <a:solidFill>
                            <a:srgbClr val="333333"/>
                          </a:solidFill>
                          <a:effectLst/>
                          <a:latin typeface="Courier New"/>
                        </a:rPr>
                        <a:t>16800</a:t>
                      </a:r>
                    </a:p>
                  </a:txBody>
                  <a:tcPr marL="12700" marR="12700" marT="12700" marB="0" anchor="b"/>
                </a:tc>
                <a:tc>
                  <a:txBody>
                    <a:bodyPr/>
                    <a:lstStyle/>
                    <a:p>
                      <a:pPr algn="l" fontAlgn="b"/>
                      <a:r>
                        <a:rPr lang="en-US" sz="1400" b="0" i="0" u="none" strike="noStrike">
                          <a:solidFill>
                            <a:srgbClr val="333333"/>
                          </a:solidFill>
                          <a:effectLst/>
                          <a:latin typeface="Helvetica Neue"/>
                        </a:rPr>
                        <a:t>The date the account will be expired as express in the number of days since January 1, 1970</a:t>
                      </a:r>
                    </a:p>
                  </a:txBody>
                  <a:tcPr marL="12700" marR="12700" marT="12700" marB="0" anchor="b"/>
                </a:tc>
              </a:tr>
              <a:tr h="370840">
                <a:tc gridSpan="2">
                  <a:txBody>
                    <a:bodyPr/>
                    <a:lstStyle/>
                    <a:p>
                      <a:pPr algn="l" fontAlgn="b"/>
                      <a:r>
                        <a:rPr lang="en-US" sz="1400" b="0" i="0" u="none" strike="noStrike">
                          <a:solidFill>
                            <a:srgbClr val="333333"/>
                          </a:solidFill>
                          <a:effectLst/>
                          <a:latin typeface="Helvetica Neue"/>
                        </a:rPr>
                        <a:t>reserved field</a:t>
                      </a:r>
                    </a:p>
                  </a:txBody>
                  <a:tcPr marL="12700" marR="12700" marT="12700" marB="0" anchor="b"/>
                </a:tc>
                <a:tc hMerge="1">
                  <a:txBody>
                    <a:bodyPr/>
                    <a:lstStyle/>
                    <a:p>
                      <a:endParaRPr lang="en-US"/>
                    </a:p>
                  </a:txBody>
                  <a:tcPr/>
                </a:tc>
                <a:tc>
                  <a:txBody>
                    <a:bodyPr/>
                    <a:lstStyle/>
                    <a:p>
                      <a:pPr algn="l" fontAlgn="b"/>
                      <a:r>
                        <a:rPr lang="en-US" sz="1400" b="0" i="0" u="none" strike="noStrike" dirty="0">
                          <a:solidFill>
                            <a:srgbClr val="333333"/>
                          </a:solidFill>
                          <a:effectLst/>
                          <a:latin typeface="Helvetica Neue"/>
                        </a:rPr>
                        <a:t>Reserved for future use</a:t>
                      </a:r>
                    </a:p>
                  </a:txBody>
                  <a:tcPr marL="12700" marR="12700" marT="12700" marB="0" anchor="b"/>
                </a:tc>
              </a:tr>
            </a:tbl>
          </a:graphicData>
        </a:graphic>
      </p:graphicFrame>
    </p:spTree>
    <p:extLst>
      <p:ext uri="{BB962C8B-B14F-4D97-AF65-F5344CB8AC3E}">
        <p14:creationId xmlns:p14="http://schemas.microsoft.com/office/powerpoint/2010/main" val="6644147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While </a:t>
            </a:r>
            <a:r>
              <a:rPr lang="en-US" dirty="0" err="1"/>
              <a:t>useradd</a:t>
            </a:r>
            <a:r>
              <a:rPr lang="en-US" dirty="0"/>
              <a:t>, </a:t>
            </a:r>
            <a:r>
              <a:rPr lang="en-US" dirty="0" err="1"/>
              <a:t>usermod</a:t>
            </a:r>
            <a:r>
              <a:rPr lang="en-US" dirty="0"/>
              <a:t>, and </a:t>
            </a:r>
            <a:r>
              <a:rPr lang="en-US" dirty="0" err="1"/>
              <a:t>passwd</a:t>
            </a:r>
            <a:r>
              <a:rPr lang="en-US" dirty="0"/>
              <a:t> commands each offer some options to affect the aging of passwords, only the </a:t>
            </a:r>
            <a:r>
              <a:rPr lang="en-US" dirty="0" err="1"/>
              <a:t>chage</a:t>
            </a:r>
            <a:r>
              <a:rPr lang="en-US" dirty="0"/>
              <a:t> command offers the ability to change all aging settings in addition to displaying these values in a human-readable format.</a:t>
            </a:r>
          </a:p>
          <a:p>
            <a:r>
              <a:rPr lang="en-US" dirty="0"/>
              <a:t>The </a:t>
            </a:r>
            <a:r>
              <a:rPr lang="en-US" dirty="0" err="1"/>
              <a:t>chage</a:t>
            </a:r>
            <a:r>
              <a:rPr lang="en-US" dirty="0"/>
              <a:t> (change password expiry) command is the preferred way to update the aging information for an existing user account</a:t>
            </a:r>
            <a:r>
              <a:rPr lang="en-US" dirty="0" smtClean="0"/>
              <a:t>.</a:t>
            </a:r>
          </a:p>
          <a:p>
            <a:r>
              <a:rPr lang="en-US" dirty="0"/>
              <a:t>The </a:t>
            </a:r>
            <a:r>
              <a:rPr lang="en-US" dirty="0" err="1"/>
              <a:t>chage</a:t>
            </a:r>
            <a:r>
              <a:rPr lang="en-US" dirty="0"/>
              <a:t> command also supports an interactive </a:t>
            </a:r>
            <a:r>
              <a:rPr lang="en-US" dirty="0" smtClean="0"/>
              <a:t>mode.</a:t>
            </a:r>
            <a:endParaRPr lang="en-US" dirty="0"/>
          </a:p>
        </p:txBody>
      </p:sp>
    </p:spTree>
    <p:extLst>
      <p:ext uri="{BB962C8B-B14F-4D97-AF65-F5344CB8AC3E}">
        <p14:creationId xmlns:p14="http://schemas.microsoft.com/office/powerpoint/2010/main" val="33200144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t>
            </a:r>
            <a:r>
              <a:rPr lang="en-US" smtClean="0"/>
              <a:t>User Passwords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chage</a:t>
            </a:r>
            <a:r>
              <a:rPr lang="en-US" dirty="0"/>
              <a:t> command has the following options which allow for all of the aging information for an account to be updated:</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60589134"/>
              </p:ext>
            </p:extLst>
          </p:nvPr>
        </p:nvGraphicFramePr>
        <p:xfrm>
          <a:off x="457200" y="3062942"/>
          <a:ext cx="8229600" cy="2733039"/>
        </p:xfrm>
        <a:graphic>
          <a:graphicData uri="http://schemas.openxmlformats.org/drawingml/2006/table">
            <a:tbl>
              <a:tblPr firstRow="1" bandRow="1">
                <a:tableStyleId>{5C22544A-7EE6-4342-B048-85BDC9FD1C3A}</a:tableStyleId>
              </a:tblPr>
              <a:tblGrid>
                <a:gridCol w="1051859"/>
                <a:gridCol w="7177741"/>
              </a:tblGrid>
              <a:tr h="37084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dirty="0">
                          <a:solidFill>
                            <a:srgbClr val="333333"/>
                          </a:solidFill>
                          <a:effectLst/>
                          <a:latin typeface="Helvetica Neue"/>
                        </a:rPr>
                        <a:t>Meaning</a:t>
                      </a:r>
                    </a:p>
                  </a:txBody>
                  <a:tcPr marL="12700" marR="12700" marT="12700" marB="0" anchor="b"/>
                </a:tc>
              </a:tr>
              <a:tr h="370840">
                <a:tc>
                  <a:txBody>
                    <a:bodyPr/>
                    <a:lstStyle/>
                    <a:p>
                      <a:pPr algn="l" fontAlgn="b"/>
                      <a:r>
                        <a:rPr lang="en-US" sz="1300" b="0" i="0" u="none" strike="noStrike">
                          <a:solidFill>
                            <a:srgbClr val="C7254E"/>
                          </a:solidFill>
                          <a:effectLst/>
                          <a:latin typeface="Courier New"/>
                        </a:rPr>
                        <a:t>-d</a:t>
                      </a:r>
                    </a:p>
                  </a:txBody>
                  <a:tcPr marL="12700" marR="12700" marT="12700" marB="0" anchor="b"/>
                </a:tc>
                <a:tc>
                  <a:txBody>
                    <a:bodyPr/>
                    <a:lstStyle/>
                    <a:p>
                      <a:pPr algn="l" fontAlgn="b"/>
                      <a:r>
                        <a:rPr lang="en-US" sz="1400" b="0" i="0" u="none" strike="noStrike">
                          <a:solidFill>
                            <a:srgbClr val="333333"/>
                          </a:solidFill>
                          <a:effectLst/>
                          <a:latin typeface="Helvetica Neue"/>
                        </a:rPr>
                        <a:t>Set the last date the password was changed</a:t>
                      </a:r>
                    </a:p>
                  </a:txBody>
                  <a:tcPr marL="12700" marR="12700" marT="12700" marB="0" anchor="b"/>
                </a:tc>
              </a:tr>
              <a:tr h="370840">
                <a:tc>
                  <a:txBody>
                    <a:bodyPr/>
                    <a:lstStyle/>
                    <a:p>
                      <a:pPr algn="l" fontAlgn="b"/>
                      <a:r>
                        <a:rPr lang="de-DE" sz="1300" b="0" i="0" u="none" strike="noStrike">
                          <a:solidFill>
                            <a:srgbClr val="C7254E"/>
                          </a:solidFill>
                          <a:effectLst/>
                          <a:latin typeface="Courier New"/>
                        </a:rPr>
                        <a:t>-E</a:t>
                      </a:r>
                    </a:p>
                  </a:txBody>
                  <a:tcPr marL="12700" marR="12700" marT="12700" marB="0" anchor="b"/>
                </a:tc>
                <a:tc>
                  <a:txBody>
                    <a:bodyPr/>
                    <a:lstStyle/>
                    <a:p>
                      <a:pPr algn="l" fontAlgn="b"/>
                      <a:r>
                        <a:rPr lang="en-US" sz="1400" b="0" i="0" u="none" strike="noStrike">
                          <a:solidFill>
                            <a:srgbClr val="333333"/>
                          </a:solidFill>
                          <a:effectLst/>
                          <a:latin typeface="Helvetica Neue"/>
                        </a:rPr>
                        <a:t>Set the account expiration date</a:t>
                      </a:r>
                    </a:p>
                  </a:txBody>
                  <a:tcPr marL="12700" marR="12700" marT="12700" marB="0" anchor="b"/>
                </a:tc>
              </a:tr>
              <a:tr h="370840">
                <a:tc>
                  <a:txBody>
                    <a:bodyPr/>
                    <a:lstStyle/>
                    <a:p>
                      <a:pPr algn="l" fontAlgn="b"/>
                      <a:r>
                        <a:rPr lang="de-DE" sz="1300" b="0" i="0" u="none" strike="noStrike">
                          <a:solidFill>
                            <a:srgbClr val="C7254E"/>
                          </a:solidFill>
                          <a:effectLst/>
                          <a:latin typeface="Courier New"/>
                        </a:rPr>
                        <a:t>-I</a:t>
                      </a:r>
                    </a:p>
                  </a:txBody>
                  <a:tcPr marL="12700" marR="12700" marT="12700" marB="0" anchor="b"/>
                </a:tc>
                <a:tc>
                  <a:txBody>
                    <a:bodyPr/>
                    <a:lstStyle/>
                    <a:p>
                      <a:pPr algn="l" fontAlgn="b"/>
                      <a:r>
                        <a:rPr lang="en-US" sz="1400" b="0" i="0" u="none" strike="noStrike">
                          <a:solidFill>
                            <a:srgbClr val="333333"/>
                          </a:solidFill>
                          <a:effectLst/>
                          <a:latin typeface="Helvetica Neue"/>
                        </a:rPr>
                        <a:t>Set the number of inactive days after a password expires that a user can still login to change their password</a:t>
                      </a:r>
                    </a:p>
                  </a:txBody>
                  <a:tcPr marL="12700" marR="12700" marT="12700" marB="0" anchor="b"/>
                </a:tc>
              </a:tr>
              <a:tr h="370840">
                <a:tc>
                  <a:txBody>
                    <a:bodyPr/>
                    <a:lstStyle/>
                    <a:p>
                      <a:pPr algn="l" fontAlgn="b"/>
                      <a:r>
                        <a:rPr lang="en-US" sz="1300" b="0" i="0" u="none" strike="noStrike">
                          <a:solidFill>
                            <a:srgbClr val="C7254E"/>
                          </a:solidFill>
                          <a:effectLst/>
                          <a:latin typeface="Courier New"/>
                        </a:rPr>
                        <a:t>-m</a:t>
                      </a:r>
                    </a:p>
                  </a:txBody>
                  <a:tcPr marL="12700" marR="12700" marT="12700" marB="0" anchor="b"/>
                </a:tc>
                <a:tc>
                  <a:txBody>
                    <a:bodyPr/>
                    <a:lstStyle/>
                    <a:p>
                      <a:pPr algn="l" fontAlgn="b"/>
                      <a:r>
                        <a:rPr lang="en-US" sz="1400" b="0" i="0" u="none" strike="noStrike">
                          <a:solidFill>
                            <a:srgbClr val="333333"/>
                          </a:solidFill>
                          <a:effectLst/>
                          <a:latin typeface="Helvetica Neue"/>
                        </a:rPr>
                        <a:t>Set the minimum number of days after a password has be updated that the user must wait before the password can be changed</a:t>
                      </a:r>
                    </a:p>
                  </a:txBody>
                  <a:tcPr marL="12700" marR="12700" marT="12700" marB="0" anchor="b"/>
                </a:tc>
              </a:tr>
              <a:tr h="370840">
                <a:tc>
                  <a:txBody>
                    <a:bodyPr/>
                    <a:lstStyle/>
                    <a:p>
                      <a:pPr algn="l" fontAlgn="b"/>
                      <a:r>
                        <a:rPr lang="de-DE" sz="1300" b="0" i="0" u="none" strike="noStrike">
                          <a:solidFill>
                            <a:srgbClr val="C7254E"/>
                          </a:solidFill>
                          <a:effectLst/>
                          <a:latin typeface="Courier New"/>
                        </a:rPr>
                        <a:t>-M</a:t>
                      </a:r>
                    </a:p>
                  </a:txBody>
                  <a:tcPr marL="12700" marR="12700" marT="12700" marB="0" anchor="b"/>
                </a:tc>
                <a:tc>
                  <a:txBody>
                    <a:bodyPr/>
                    <a:lstStyle/>
                    <a:p>
                      <a:pPr algn="l" fontAlgn="b"/>
                      <a:r>
                        <a:rPr lang="en-US" sz="1400" b="0" i="0" u="none" strike="noStrike">
                          <a:solidFill>
                            <a:srgbClr val="333333"/>
                          </a:solidFill>
                          <a:effectLst/>
                          <a:latin typeface="Helvetica Neue"/>
                        </a:rPr>
                        <a:t>Set the maximum number of days before a password must be changed</a:t>
                      </a:r>
                    </a:p>
                  </a:txBody>
                  <a:tcPr marL="12700" marR="12700" marT="12700" marB="0" anchor="b"/>
                </a:tc>
              </a:tr>
              <a:tr h="370840">
                <a:tc>
                  <a:txBody>
                    <a:bodyPr/>
                    <a:lstStyle/>
                    <a:p>
                      <a:pPr algn="l" fontAlgn="b"/>
                      <a:r>
                        <a:rPr lang="de-DE" sz="1300" b="0" i="0" u="none" strike="noStrike">
                          <a:solidFill>
                            <a:srgbClr val="C7254E"/>
                          </a:solidFill>
                          <a:effectLst/>
                          <a:latin typeface="Courier New"/>
                        </a:rPr>
                        <a:t>-W</a:t>
                      </a:r>
                    </a:p>
                  </a:txBody>
                  <a:tcPr marL="12700" marR="12700" marT="12700" marB="0" anchor="b"/>
                </a:tc>
                <a:tc>
                  <a:txBody>
                    <a:bodyPr/>
                    <a:lstStyle/>
                    <a:p>
                      <a:pPr algn="l" fontAlgn="b"/>
                      <a:r>
                        <a:rPr lang="en-US" sz="1400" b="0" i="0" u="none" strike="noStrike" dirty="0">
                          <a:solidFill>
                            <a:srgbClr val="333333"/>
                          </a:solidFill>
                          <a:effectLst/>
                          <a:latin typeface="Helvetica Neue"/>
                        </a:rPr>
                        <a:t>Set the number of days before the password expires before warnings start</a:t>
                      </a:r>
                    </a:p>
                  </a:txBody>
                  <a:tcPr marL="12700" marR="12700" marT="12700" marB="0" anchor="b"/>
                </a:tc>
              </a:tr>
            </a:tbl>
          </a:graphicData>
        </a:graphic>
      </p:graphicFrame>
    </p:spTree>
    <p:extLst>
      <p:ext uri="{BB962C8B-B14F-4D97-AF65-F5344CB8AC3E}">
        <p14:creationId xmlns:p14="http://schemas.microsoft.com/office/powerpoint/2010/main" val="1843851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nmap</a:t>
            </a:r>
            <a:r>
              <a:rPr lang="en-US" dirty="0"/>
              <a:t> (network mapper) is an open source tool used by system administrators for auditing networks, security scanning and finding open ports on host machines. </a:t>
            </a:r>
            <a:endParaRPr lang="en-US" dirty="0" smtClean="0"/>
          </a:p>
          <a:p>
            <a:r>
              <a:rPr lang="en-US" dirty="0" smtClean="0"/>
              <a:t>It </a:t>
            </a:r>
            <a:r>
              <a:rPr lang="en-US" dirty="0"/>
              <a:t>is capable of scanning a host or the entire subnet to find open TCP and UDP ports. This tool is also used by attackers to find vulnerable ports</a:t>
            </a:r>
            <a:r>
              <a:rPr lang="en-US" dirty="0" smtClean="0"/>
              <a:t>.</a:t>
            </a:r>
          </a:p>
          <a:p>
            <a:r>
              <a:rPr lang="en-US" dirty="0"/>
              <a:t>If the </a:t>
            </a:r>
            <a:r>
              <a:rPr lang="en-US" dirty="0" err="1"/>
              <a:t>nmap</a:t>
            </a:r>
            <a:r>
              <a:rPr lang="en-US" dirty="0"/>
              <a:t> command is executed without any options, then it will scan for open TCP ports and report the open ports along with the service running on them. </a:t>
            </a:r>
          </a:p>
        </p:txBody>
      </p:sp>
    </p:spTree>
    <p:extLst>
      <p:ext uri="{BB962C8B-B14F-4D97-AF65-F5344CB8AC3E}">
        <p14:creationId xmlns:p14="http://schemas.microsoft.com/office/powerpoint/2010/main" val="3721683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600200"/>
            <a:ext cx="8229600" cy="4525963"/>
          </a:xfrm>
        </p:spPr>
        <p:txBody>
          <a:bodyPr/>
          <a:lstStyle/>
          <a:p>
            <a:pPr marL="0" indent="0">
              <a:buNone/>
            </a:pPr>
            <a:r>
              <a:rPr lang="en-US" sz="2000" dirty="0" err="1">
                <a:latin typeface="Courier New"/>
                <a:cs typeface="Courier New"/>
              </a:rPr>
              <a:t>root@localhost</a:t>
            </a:r>
            <a:r>
              <a:rPr lang="en-US" sz="2000" dirty="0">
                <a:latin typeface="Courier New"/>
                <a:cs typeface="Courier New"/>
              </a:rPr>
              <a:t>:~# </a:t>
            </a:r>
            <a:r>
              <a:rPr lang="en-US" sz="2000" dirty="0" err="1">
                <a:latin typeface="Courier New"/>
                <a:cs typeface="Courier New"/>
              </a:rPr>
              <a:t>nmap</a:t>
            </a:r>
            <a:r>
              <a:rPr lang="en-US" sz="2000" dirty="0">
                <a:latin typeface="Courier New"/>
                <a:cs typeface="Courier New"/>
              </a:rPr>
              <a:t> </a:t>
            </a:r>
            <a:r>
              <a:rPr lang="en-US" sz="2000" dirty="0" err="1">
                <a:latin typeface="Courier New"/>
                <a:cs typeface="Courier New"/>
              </a:rPr>
              <a:t>example.com</a:t>
            </a:r>
            <a:r>
              <a:rPr lang="en-US" sz="2000" dirty="0">
                <a:latin typeface="Courier New"/>
                <a:cs typeface="Courier New"/>
              </a:rPr>
              <a:t>     </a:t>
            </a:r>
          </a:p>
          <a:p>
            <a:pPr marL="0" indent="0">
              <a:buNone/>
            </a:pPr>
            <a:endParaRPr lang="en-US" sz="2000" dirty="0">
              <a:latin typeface="Courier New"/>
              <a:cs typeface="Courier New"/>
            </a:endParaRPr>
          </a:p>
          <a:p>
            <a:pPr marL="0" indent="0">
              <a:buNone/>
            </a:pPr>
            <a:r>
              <a:rPr lang="en-US" sz="2000" dirty="0">
                <a:latin typeface="Courier New"/>
                <a:cs typeface="Courier New"/>
              </a:rPr>
              <a:t>Starting </a:t>
            </a:r>
            <a:r>
              <a:rPr lang="en-US" sz="2000" dirty="0" err="1">
                <a:latin typeface="Courier New"/>
                <a:cs typeface="Courier New"/>
              </a:rPr>
              <a:t>Nmap</a:t>
            </a:r>
            <a:r>
              <a:rPr lang="en-US" sz="2000" dirty="0">
                <a:latin typeface="Courier New"/>
                <a:cs typeface="Courier New"/>
              </a:rPr>
              <a:t> 6.40 ( http://</a:t>
            </a:r>
            <a:r>
              <a:rPr lang="en-US" sz="2000" dirty="0" err="1">
                <a:latin typeface="Courier New"/>
                <a:cs typeface="Courier New"/>
              </a:rPr>
              <a:t>nmap.org</a:t>
            </a:r>
            <a:r>
              <a:rPr lang="en-US" sz="2000" dirty="0">
                <a:latin typeface="Courier New"/>
                <a:cs typeface="Courier New"/>
              </a:rPr>
              <a:t> ) at 2015-03-13 22:02 UTC                  </a:t>
            </a:r>
          </a:p>
          <a:p>
            <a:pPr marL="0" indent="0">
              <a:buNone/>
            </a:pPr>
            <a:r>
              <a:rPr lang="en-US" sz="2000" dirty="0" err="1">
                <a:latin typeface="Courier New"/>
                <a:cs typeface="Courier New"/>
              </a:rPr>
              <a:t>Nmap</a:t>
            </a:r>
            <a:r>
              <a:rPr lang="en-US" sz="2000" dirty="0">
                <a:latin typeface="Courier New"/>
                <a:cs typeface="Courier New"/>
              </a:rPr>
              <a:t> scan report for </a:t>
            </a:r>
            <a:r>
              <a:rPr lang="en-US" sz="2000" dirty="0" err="1">
                <a:latin typeface="Courier New"/>
                <a:cs typeface="Courier New"/>
              </a:rPr>
              <a:t>example.com</a:t>
            </a:r>
            <a:r>
              <a:rPr lang="en-US" sz="2000" dirty="0">
                <a:latin typeface="Courier New"/>
                <a:cs typeface="Courier New"/>
              </a:rPr>
              <a:t> (192.168.1.2)                                  </a:t>
            </a:r>
          </a:p>
          <a:p>
            <a:pPr marL="0" indent="0">
              <a:buNone/>
            </a:pPr>
            <a:r>
              <a:rPr lang="en-US" sz="2000" dirty="0">
                <a:latin typeface="Courier New"/>
                <a:cs typeface="Courier New"/>
              </a:rPr>
              <a:t>Host is up (0.000013s latency).                                                 </a:t>
            </a:r>
          </a:p>
          <a:p>
            <a:pPr marL="0" indent="0">
              <a:buNone/>
            </a:pPr>
            <a:r>
              <a:rPr lang="en-US" sz="2000" dirty="0">
                <a:latin typeface="Courier New"/>
                <a:cs typeface="Courier New"/>
              </a:rPr>
              <a:t>Not shown: 998 closed ports                                                     </a:t>
            </a:r>
          </a:p>
          <a:p>
            <a:pPr marL="0" indent="0">
              <a:buNone/>
            </a:pPr>
            <a:r>
              <a:rPr lang="en-US" sz="2000" dirty="0">
                <a:latin typeface="Courier New"/>
                <a:cs typeface="Courier New"/>
              </a:rPr>
              <a:t>PORT   STATE SERVICE                                                            </a:t>
            </a:r>
          </a:p>
          <a:p>
            <a:pPr marL="0" indent="0">
              <a:buNone/>
            </a:pPr>
            <a:r>
              <a:rPr lang="en-US" sz="2000" dirty="0">
                <a:latin typeface="Courier New"/>
                <a:cs typeface="Courier New"/>
              </a:rPr>
              <a:t>22/</a:t>
            </a:r>
            <a:r>
              <a:rPr lang="en-US" sz="2000" dirty="0" err="1">
                <a:latin typeface="Courier New"/>
                <a:cs typeface="Courier New"/>
              </a:rPr>
              <a:t>tcp</a:t>
            </a:r>
            <a:r>
              <a:rPr lang="en-US" sz="2000" dirty="0">
                <a:latin typeface="Courier New"/>
                <a:cs typeface="Courier New"/>
              </a:rPr>
              <a:t> open  </a:t>
            </a:r>
            <a:r>
              <a:rPr lang="en-US" sz="2000" dirty="0" err="1">
                <a:latin typeface="Courier New"/>
                <a:cs typeface="Courier New"/>
              </a:rPr>
              <a:t>ssh</a:t>
            </a:r>
            <a:r>
              <a:rPr lang="en-US" sz="2000" dirty="0">
                <a:latin typeface="Courier New"/>
                <a:cs typeface="Courier New"/>
              </a:rPr>
              <a:t>                                                                </a:t>
            </a:r>
          </a:p>
          <a:p>
            <a:pPr marL="0" indent="0">
              <a:buNone/>
            </a:pPr>
            <a:r>
              <a:rPr lang="en-US" sz="2000" dirty="0">
                <a:latin typeface="Courier New"/>
                <a:cs typeface="Courier New"/>
              </a:rPr>
              <a:t>53/</a:t>
            </a:r>
            <a:r>
              <a:rPr lang="en-US" sz="2000" dirty="0" err="1">
                <a:latin typeface="Courier New"/>
                <a:cs typeface="Courier New"/>
              </a:rPr>
              <a:t>tcp</a:t>
            </a:r>
            <a:r>
              <a:rPr lang="en-US" sz="2000" dirty="0">
                <a:latin typeface="Courier New"/>
                <a:cs typeface="Courier New"/>
              </a:rPr>
              <a:t> open  domain                                                             </a:t>
            </a:r>
          </a:p>
          <a:p>
            <a:pPr marL="0" indent="0">
              <a:buNone/>
            </a:pPr>
            <a:r>
              <a:rPr lang="en-US" sz="2000" dirty="0">
                <a:latin typeface="Courier New"/>
                <a:cs typeface="Courier New"/>
              </a:rPr>
              <a:t>                                                                                </a:t>
            </a:r>
          </a:p>
          <a:p>
            <a:pPr marL="0" indent="0">
              <a:buNone/>
            </a:pPr>
            <a:r>
              <a:rPr lang="en-US" sz="2000" dirty="0" err="1">
                <a:latin typeface="Courier New"/>
                <a:cs typeface="Courier New"/>
              </a:rPr>
              <a:t>Nmap</a:t>
            </a:r>
            <a:r>
              <a:rPr lang="en-US" sz="2000" dirty="0">
                <a:latin typeface="Courier New"/>
                <a:cs typeface="Courier New"/>
              </a:rPr>
              <a:t> done: 1 IP address (1 host up) scanned in 2.49 seconds </a:t>
            </a:r>
          </a:p>
        </p:txBody>
      </p:sp>
    </p:spTree>
    <p:extLst>
      <p:ext uri="{BB962C8B-B14F-4D97-AF65-F5344CB8AC3E}">
        <p14:creationId xmlns:p14="http://schemas.microsoft.com/office/powerpoint/2010/main" val="25885726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This output mentions the PORT number, the protocol used, the STATE of the port and the SERVICE using the port. The state of the port can be:</a:t>
            </a:r>
          </a:p>
        </p:txBody>
      </p:sp>
      <p:graphicFrame>
        <p:nvGraphicFramePr>
          <p:cNvPr id="4" name="Table 3"/>
          <p:cNvGraphicFramePr>
            <a:graphicFrameLocks noGrp="1"/>
          </p:cNvGraphicFramePr>
          <p:nvPr>
            <p:extLst>
              <p:ext uri="{D42A27DB-BD31-4B8C-83A1-F6EECF244321}">
                <p14:modId xmlns:p14="http://schemas.microsoft.com/office/powerpoint/2010/main" val="444892914"/>
              </p:ext>
            </p:extLst>
          </p:nvPr>
        </p:nvGraphicFramePr>
        <p:xfrm>
          <a:off x="457200" y="3263600"/>
          <a:ext cx="8229600" cy="1991359"/>
        </p:xfrm>
        <a:graphic>
          <a:graphicData uri="http://schemas.openxmlformats.org/drawingml/2006/table">
            <a:tbl>
              <a:tblPr firstRow="1" bandRow="1">
                <a:tableStyleId>{5C22544A-7EE6-4342-B048-85BDC9FD1C3A}</a:tableStyleId>
              </a:tblPr>
              <a:tblGrid>
                <a:gridCol w="1425388"/>
                <a:gridCol w="6804212"/>
              </a:tblGrid>
              <a:tr h="370840">
                <a:tc>
                  <a:txBody>
                    <a:bodyPr/>
                    <a:lstStyle/>
                    <a:p>
                      <a:pPr algn="l" fontAlgn="b"/>
                      <a:r>
                        <a:rPr lang="en-US" sz="1400" b="1" i="0" u="none" strike="noStrike" dirty="0">
                          <a:solidFill>
                            <a:srgbClr val="333333"/>
                          </a:solidFill>
                          <a:effectLst/>
                          <a:latin typeface="Helvetica Neue"/>
                        </a:rPr>
                        <a:t>State</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en-US" sz="1400" b="0" i="0" u="none" strike="noStrike">
                          <a:solidFill>
                            <a:srgbClr val="333333"/>
                          </a:solidFill>
                          <a:effectLst/>
                          <a:latin typeface="Courier New"/>
                        </a:rPr>
                        <a:t>open</a:t>
                      </a:r>
                    </a:p>
                  </a:txBody>
                  <a:tcPr marL="12700" marR="12700" marT="12700" marB="0" anchor="b"/>
                </a:tc>
                <a:tc>
                  <a:txBody>
                    <a:bodyPr/>
                    <a:lstStyle/>
                    <a:p>
                      <a:pPr algn="l" fontAlgn="b"/>
                      <a:r>
                        <a:rPr lang="en-US" sz="1400" b="0" i="0" u="none" strike="noStrike">
                          <a:solidFill>
                            <a:srgbClr val="333333"/>
                          </a:solidFill>
                          <a:effectLst/>
                          <a:latin typeface="Helvetica Neue"/>
                        </a:rPr>
                        <a:t>Application on the target host is listening for incoming packets on this port</a:t>
                      </a:r>
                    </a:p>
                  </a:txBody>
                  <a:tcPr marL="12700" marR="12700" marT="12700" marB="0" anchor="b"/>
                </a:tc>
              </a:tr>
              <a:tr h="370840">
                <a:tc>
                  <a:txBody>
                    <a:bodyPr/>
                    <a:lstStyle/>
                    <a:p>
                      <a:pPr algn="l" fontAlgn="b"/>
                      <a:r>
                        <a:rPr lang="en-US" sz="1400" b="0" i="0" u="none" strike="noStrike">
                          <a:solidFill>
                            <a:srgbClr val="333333"/>
                          </a:solidFill>
                          <a:effectLst/>
                          <a:latin typeface="Courier New"/>
                        </a:rPr>
                        <a:t>closed</a:t>
                      </a:r>
                    </a:p>
                  </a:txBody>
                  <a:tcPr marL="12700" marR="12700" marT="12700" marB="0" anchor="b"/>
                </a:tc>
                <a:tc>
                  <a:txBody>
                    <a:bodyPr/>
                    <a:lstStyle/>
                    <a:p>
                      <a:pPr algn="l" fontAlgn="b"/>
                      <a:r>
                        <a:rPr lang="en-US" sz="1400" b="0" i="0" u="none" strike="noStrike">
                          <a:solidFill>
                            <a:srgbClr val="333333"/>
                          </a:solidFill>
                          <a:effectLst/>
                          <a:latin typeface="Helvetica Neue"/>
                        </a:rPr>
                        <a:t>No applications are listening on this port</a:t>
                      </a:r>
                    </a:p>
                  </a:txBody>
                  <a:tcPr marL="12700" marR="12700" marT="12700" marB="0" anchor="b"/>
                </a:tc>
              </a:tr>
              <a:tr h="370840">
                <a:tc>
                  <a:txBody>
                    <a:bodyPr/>
                    <a:lstStyle/>
                    <a:p>
                      <a:pPr algn="l" fontAlgn="b"/>
                      <a:r>
                        <a:rPr lang="en-US" sz="1400" b="0" i="0" u="none" strike="noStrike">
                          <a:solidFill>
                            <a:srgbClr val="333333"/>
                          </a:solidFill>
                          <a:effectLst/>
                          <a:latin typeface="Courier New"/>
                        </a:rPr>
                        <a:t>filtered</a:t>
                      </a:r>
                    </a:p>
                  </a:txBody>
                  <a:tcPr marL="12700" marR="12700" marT="12700" marB="0" anchor="b"/>
                </a:tc>
                <a:tc>
                  <a:txBody>
                    <a:bodyPr/>
                    <a:lstStyle/>
                    <a:p>
                      <a:pPr algn="l" fontAlgn="b"/>
                      <a:r>
                        <a:rPr lang="en-US" sz="1400" b="0" i="0" u="none" strike="noStrike">
                          <a:solidFill>
                            <a:srgbClr val="333333"/>
                          </a:solidFill>
                          <a:effectLst/>
                          <a:latin typeface="Helvetica Neue"/>
                        </a:rPr>
                        <a:t>The </a:t>
                      </a:r>
                      <a:r>
                        <a:rPr lang="en-US" sz="1300" b="0" i="0" u="none" strike="noStrike">
                          <a:solidFill>
                            <a:srgbClr val="C7254E"/>
                          </a:solidFill>
                          <a:effectLst/>
                          <a:latin typeface="Courier New"/>
                        </a:rPr>
                        <a:t>nmap</a:t>
                      </a:r>
                      <a:r>
                        <a:rPr lang="en-US" sz="1400" b="0" i="0" u="none" strike="noStrike">
                          <a:solidFill>
                            <a:srgbClr val="333333"/>
                          </a:solidFill>
                          <a:effectLst/>
                          <a:latin typeface="Helvetica Neue"/>
                        </a:rPr>
                        <a:t> command cannot identify if the port is open or closed because a network level firewall or similar filter is not allowing probes to this port</a:t>
                      </a:r>
                    </a:p>
                  </a:txBody>
                  <a:tcPr marL="12700" marR="12700" marT="12700" marB="0" anchor="b"/>
                </a:tc>
              </a:tr>
              <a:tr h="370840">
                <a:tc>
                  <a:txBody>
                    <a:bodyPr/>
                    <a:lstStyle/>
                    <a:p>
                      <a:pPr algn="l" fontAlgn="b"/>
                      <a:r>
                        <a:rPr lang="en-US" sz="1400" b="0" i="0" u="none" strike="noStrike">
                          <a:solidFill>
                            <a:srgbClr val="333333"/>
                          </a:solidFill>
                          <a:effectLst/>
                          <a:latin typeface="Courier New"/>
                        </a:rPr>
                        <a:t>unfiltered</a:t>
                      </a:r>
                    </a:p>
                  </a:txBody>
                  <a:tcPr marL="12700" marR="12700" marT="12700" marB="0" anchor="b"/>
                </a:tc>
                <a:tc>
                  <a:txBody>
                    <a:bodyPr/>
                    <a:lstStyle/>
                    <a:p>
                      <a:pPr algn="l" fontAlgn="b"/>
                      <a:r>
                        <a:rPr lang="en-US" sz="1400" b="0" i="0" u="none" strike="noStrike" dirty="0">
                          <a:solidFill>
                            <a:srgbClr val="333333"/>
                          </a:solidFill>
                          <a:effectLst/>
                          <a:latin typeface="Helvetica Neue"/>
                        </a:rPr>
                        <a:t>The </a:t>
                      </a:r>
                      <a:r>
                        <a:rPr lang="en-US" sz="1300" b="0" i="0" u="none" strike="noStrike" dirty="0" err="1">
                          <a:solidFill>
                            <a:srgbClr val="C7254E"/>
                          </a:solidFill>
                          <a:effectLst/>
                          <a:latin typeface="Courier New"/>
                        </a:rPr>
                        <a:t>nmap</a:t>
                      </a:r>
                      <a:r>
                        <a:rPr lang="en-US" sz="1400" b="0" i="0" u="none" strike="noStrike" dirty="0">
                          <a:solidFill>
                            <a:srgbClr val="333333"/>
                          </a:solidFill>
                          <a:effectLst/>
                          <a:latin typeface="Helvetica Neue"/>
                        </a:rPr>
                        <a:t> command can probe this port but does not have adequate information to conclude if it is open or closed</a:t>
                      </a:r>
                    </a:p>
                  </a:txBody>
                  <a:tcPr marL="12700" marR="12700" marT="12700" marB="0" anchor="b"/>
                </a:tc>
              </a:tr>
            </a:tbl>
          </a:graphicData>
        </a:graphic>
      </p:graphicFrame>
    </p:spTree>
    <p:extLst>
      <p:ext uri="{BB962C8B-B14F-4D97-AF65-F5344CB8AC3E}">
        <p14:creationId xmlns:p14="http://schemas.microsoft.com/office/powerpoint/2010/main" val="2697823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If a file has the SUID or “sticky” bit set on an executable file, the output of the </a:t>
            </a:r>
            <a:r>
              <a:rPr lang="en-US" dirty="0" err="1"/>
              <a:t>ls</a:t>
            </a:r>
            <a:r>
              <a:rPr lang="en-US" dirty="0"/>
              <a:t> </a:t>
            </a:r>
            <a:r>
              <a:rPr lang="en-US" dirty="0" smtClean="0"/>
              <a:t>–l command </a:t>
            </a:r>
            <a:r>
              <a:rPr lang="en-US" dirty="0"/>
              <a:t>for the file will display an s in the user execute </a:t>
            </a:r>
            <a:r>
              <a:rPr lang="en-US" dirty="0" smtClean="0"/>
              <a:t>column.</a:t>
            </a:r>
          </a:p>
          <a:p>
            <a:r>
              <a:rPr lang="en-US" dirty="0"/>
              <a:t>The sticky bit allows, in this case, a regular user to temporarily become root </a:t>
            </a:r>
            <a:r>
              <a:rPr lang="en-US" dirty="0" smtClean="0"/>
              <a:t>to execute a command.</a:t>
            </a:r>
          </a:p>
          <a:p>
            <a:r>
              <a:rPr lang="en-US" dirty="0" smtClean="0"/>
              <a:t> </a:t>
            </a:r>
            <a:r>
              <a:rPr lang="en-US" dirty="0"/>
              <a:t>Once </a:t>
            </a:r>
            <a:r>
              <a:rPr lang="en-US" dirty="0" smtClean="0"/>
              <a:t>the command </a:t>
            </a:r>
            <a:r>
              <a:rPr lang="en-US" dirty="0"/>
              <a:t>is finished executing, the effective user id changes from root back to the real user id of the user</a:t>
            </a:r>
            <a:r>
              <a:rPr lang="en-US" dirty="0" smtClean="0"/>
              <a:t>.</a:t>
            </a:r>
          </a:p>
          <a:p>
            <a:r>
              <a:rPr lang="en-US" dirty="0"/>
              <a:t>In the majority of cases, the user owner of the file is the root account, so most of the time these files execute with root privileges.</a:t>
            </a:r>
          </a:p>
        </p:txBody>
      </p:sp>
      <p:sp>
        <p:nvSpPr>
          <p:cNvPr id="4" name="Title 1"/>
          <p:cNvSpPr>
            <a:spLocks noGrp="1"/>
          </p:cNvSpPr>
          <p:nvPr>
            <p:ph type="title"/>
          </p:nvPr>
        </p:nvSpPr>
        <p:spPr/>
        <p:txBody>
          <a:bodyPr/>
          <a:lstStyle/>
          <a:p>
            <a:r>
              <a:rPr lang="en-US" dirty="0"/>
              <a:t>Understanding SUID/SGID</a:t>
            </a:r>
          </a:p>
        </p:txBody>
      </p:sp>
    </p:spTree>
    <p:extLst>
      <p:ext uri="{BB962C8B-B14F-4D97-AF65-F5344CB8AC3E}">
        <p14:creationId xmlns:p14="http://schemas.microsoft.com/office/powerpoint/2010/main" val="15645065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181847"/>
            <a:ext cx="8229600" cy="4525963"/>
          </a:xfrm>
        </p:spPr>
        <p:txBody>
          <a:bodyPr/>
          <a:lstStyle/>
          <a:p>
            <a:r>
              <a:rPr lang="en-US" dirty="0"/>
              <a:t>To scan for both TCP and UDP ports that may be open, the </a:t>
            </a:r>
            <a:r>
              <a:rPr lang="en-US" dirty="0" err="1"/>
              <a:t>nmap</a:t>
            </a:r>
            <a:r>
              <a:rPr lang="en-US" dirty="0"/>
              <a:t> command can be executed with both the -</a:t>
            </a:r>
            <a:r>
              <a:rPr lang="en-US" dirty="0" err="1"/>
              <a:t>sT</a:t>
            </a:r>
            <a:r>
              <a:rPr lang="en-US" dirty="0"/>
              <a:t> and -</a:t>
            </a:r>
            <a:r>
              <a:rPr lang="en-US" dirty="0" err="1"/>
              <a:t>sU</a:t>
            </a:r>
            <a:r>
              <a:rPr lang="en-US" dirty="0"/>
              <a:t> </a:t>
            </a:r>
            <a:r>
              <a:rPr lang="en-US" dirty="0" smtClean="0"/>
              <a:t>options.</a:t>
            </a:r>
          </a:p>
          <a:p>
            <a:r>
              <a:rPr lang="en-US" dirty="0"/>
              <a:t>To check the hosts which are available on a network, the </a:t>
            </a:r>
            <a:r>
              <a:rPr lang="en-US" dirty="0" err="1"/>
              <a:t>nmap</a:t>
            </a:r>
            <a:r>
              <a:rPr lang="en-US" dirty="0"/>
              <a:t> command provides </a:t>
            </a:r>
            <a:r>
              <a:rPr lang="en-US" dirty="0" smtClean="0"/>
              <a:t>the -</a:t>
            </a:r>
            <a:r>
              <a:rPr lang="en-US" dirty="0" err="1" smtClean="0"/>
              <a:t>sP</a:t>
            </a:r>
            <a:r>
              <a:rPr lang="en-US" dirty="0" smtClean="0"/>
              <a:t> </a:t>
            </a:r>
            <a:r>
              <a:rPr lang="en-US" dirty="0"/>
              <a:t>option which will effectively ping all the hosts on the given network</a:t>
            </a:r>
            <a:r>
              <a:rPr lang="en-US" dirty="0" smtClean="0"/>
              <a:t>.</a:t>
            </a:r>
          </a:p>
          <a:p>
            <a:r>
              <a:rPr lang="en-US" dirty="0" smtClean="0"/>
              <a:t>In </a:t>
            </a:r>
            <a:r>
              <a:rPr lang="en-US" dirty="0"/>
              <a:t>order to get an accurate assessment of the open ports of a system, it should be scanned with the </a:t>
            </a:r>
            <a:r>
              <a:rPr lang="en-US" dirty="0" err="1"/>
              <a:t>nmap</a:t>
            </a:r>
            <a:r>
              <a:rPr lang="en-US" dirty="0"/>
              <a:t> command from a different machine. Also consider executing the </a:t>
            </a:r>
            <a:r>
              <a:rPr lang="en-US" dirty="0" err="1"/>
              <a:t>nmap</a:t>
            </a:r>
            <a:r>
              <a:rPr lang="en-US" dirty="0"/>
              <a:t> command from a system that resides on a different network.</a:t>
            </a:r>
          </a:p>
        </p:txBody>
      </p:sp>
    </p:spTree>
    <p:extLst>
      <p:ext uri="{BB962C8B-B14F-4D97-AF65-F5344CB8AC3E}">
        <p14:creationId xmlns:p14="http://schemas.microsoft.com/office/powerpoint/2010/main" val="33211023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netstat</a:t>
            </a:r>
            <a:r>
              <a:rPr lang="en-US" dirty="0"/>
              <a:t> (network status) command provides a wealth of information about network connections, interface statistics, routing tables and many other details of the network configuration that have been discussed in previous chapters. </a:t>
            </a:r>
            <a:endParaRPr lang="en-US" dirty="0" smtClean="0"/>
          </a:p>
          <a:p>
            <a:r>
              <a:rPr lang="en-US" dirty="0" smtClean="0"/>
              <a:t>It </a:t>
            </a:r>
            <a:r>
              <a:rPr lang="en-US" dirty="0"/>
              <a:t>is designed to be run on the local system; it does not scan ports on remote systems</a:t>
            </a:r>
            <a:r>
              <a:rPr lang="en-US" dirty="0" smtClean="0"/>
              <a:t>.</a:t>
            </a:r>
          </a:p>
          <a:p>
            <a:r>
              <a:rPr lang="en-US" dirty="0"/>
              <a:t>In assessing network security, the most useful options of the </a:t>
            </a:r>
            <a:r>
              <a:rPr lang="en-US" dirty="0" err="1"/>
              <a:t>netstat</a:t>
            </a:r>
            <a:r>
              <a:rPr lang="en-US" dirty="0"/>
              <a:t> command are those which show the network ports that are currently open and the state of the connections.</a:t>
            </a:r>
          </a:p>
        </p:txBody>
      </p:sp>
    </p:spTree>
    <p:extLst>
      <p:ext uri="{BB962C8B-B14F-4D97-AF65-F5344CB8AC3E}">
        <p14:creationId xmlns:p14="http://schemas.microsoft.com/office/powerpoint/2010/main" val="34472177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following table shows the options of the </a:t>
            </a:r>
            <a:r>
              <a:rPr lang="en-US" dirty="0" err="1"/>
              <a:t>netstat</a:t>
            </a:r>
            <a:r>
              <a:rPr lang="en-US" dirty="0"/>
              <a:t> command which are useful for viewing network ports:</a:t>
            </a:r>
          </a:p>
        </p:txBody>
      </p:sp>
      <p:graphicFrame>
        <p:nvGraphicFramePr>
          <p:cNvPr id="4" name="Table 3"/>
          <p:cNvGraphicFramePr>
            <a:graphicFrameLocks noGrp="1"/>
          </p:cNvGraphicFramePr>
          <p:nvPr>
            <p:extLst>
              <p:ext uri="{D42A27DB-BD31-4B8C-83A1-F6EECF244321}">
                <p14:modId xmlns:p14="http://schemas.microsoft.com/office/powerpoint/2010/main" val="532663105"/>
              </p:ext>
            </p:extLst>
          </p:nvPr>
        </p:nvGraphicFramePr>
        <p:xfrm>
          <a:off x="1174377" y="3090864"/>
          <a:ext cx="6878918" cy="2966720"/>
        </p:xfrm>
        <a:graphic>
          <a:graphicData uri="http://schemas.openxmlformats.org/drawingml/2006/table">
            <a:tbl>
              <a:tblPr firstRow="1" bandRow="1">
                <a:tableStyleId>{5C22544A-7EE6-4342-B048-85BDC9FD1C3A}</a:tableStyleId>
              </a:tblPr>
              <a:tblGrid>
                <a:gridCol w="1378781"/>
                <a:gridCol w="5500137"/>
              </a:tblGrid>
              <a:tr h="37084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dirty="0">
                          <a:solidFill>
                            <a:srgbClr val="333333"/>
                          </a:solidFill>
                          <a:effectLst/>
                          <a:latin typeface="Helvetica Neue"/>
                        </a:rPr>
                        <a:t>Meaning</a:t>
                      </a:r>
                    </a:p>
                  </a:txBody>
                  <a:tcPr marL="12700" marR="12700" marT="12700" marB="0" anchor="b"/>
                </a:tc>
              </a:tr>
              <a:tr h="370840">
                <a:tc>
                  <a:txBody>
                    <a:bodyPr/>
                    <a:lstStyle/>
                    <a:p>
                      <a:pPr algn="l" fontAlgn="b"/>
                      <a:r>
                        <a:rPr lang="en-US" sz="1300" b="0" i="0" u="none" strike="noStrike">
                          <a:solidFill>
                            <a:srgbClr val="C7254E"/>
                          </a:solidFill>
                          <a:effectLst/>
                          <a:latin typeface="Courier New"/>
                        </a:rPr>
                        <a:t>-l</a:t>
                      </a:r>
                    </a:p>
                  </a:txBody>
                  <a:tcPr marL="12700" marR="12700" marT="12700" marB="0" anchor="b"/>
                </a:tc>
                <a:tc>
                  <a:txBody>
                    <a:bodyPr/>
                    <a:lstStyle/>
                    <a:p>
                      <a:pPr algn="l" fontAlgn="b"/>
                      <a:r>
                        <a:rPr lang="en-US" sz="1400" b="0" i="0" u="none" strike="noStrike">
                          <a:solidFill>
                            <a:srgbClr val="333333"/>
                          </a:solidFill>
                          <a:effectLst/>
                          <a:latin typeface="Helvetica Neue"/>
                        </a:rPr>
                        <a:t>Display sockets that are listening</a:t>
                      </a:r>
                    </a:p>
                  </a:txBody>
                  <a:tcPr marL="12700" marR="12700" marT="12700" marB="0" anchor="b"/>
                </a:tc>
              </a:tr>
              <a:tr h="370840">
                <a:tc>
                  <a:txBody>
                    <a:bodyPr/>
                    <a:lstStyle/>
                    <a:p>
                      <a:pPr algn="l" fontAlgn="b"/>
                      <a:r>
                        <a:rPr lang="ro-RO" sz="1300" b="0" i="0" u="none" strike="noStrike">
                          <a:solidFill>
                            <a:srgbClr val="C7254E"/>
                          </a:solidFill>
                          <a:effectLst/>
                          <a:latin typeface="Courier New"/>
                        </a:rPr>
                        <a:t>-a</a:t>
                      </a:r>
                    </a:p>
                  </a:txBody>
                  <a:tcPr marL="12700" marR="12700" marT="12700" marB="0" anchor="b"/>
                </a:tc>
                <a:tc>
                  <a:txBody>
                    <a:bodyPr/>
                    <a:lstStyle/>
                    <a:p>
                      <a:pPr algn="l" fontAlgn="b"/>
                      <a:r>
                        <a:rPr lang="en-US" sz="1400" b="0" i="0" u="none" strike="noStrike">
                          <a:solidFill>
                            <a:srgbClr val="333333"/>
                          </a:solidFill>
                          <a:effectLst/>
                          <a:latin typeface="Helvetica Neue"/>
                        </a:rPr>
                        <a:t>Display all sockets</a:t>
                      </a:r>
                    </a:p>
                  </a:txBody>
                  <a:tcPr marL="12700" marR="12700" marT="12700" marB="0" anchor="b"/>
                </a:tc>
              </a:tr>
              <a:tr h="370840">
                <a:tc>
                  <a:txBody>
                    <a:bodyPr/>
                    <a:lstStyle/>
                    <a:p>
                      <a:pPr algn="l" fontAlgn="b"/>
                      <a:r>
                        <a:rPr lang="en-US" sz="1300" b="0" i="0" u="none" strike="noStrike">
                          <a:solidFill>
                            <a:srgbClr val="C7254E"/>
                          </a:solidFill>
                          <a:effectLst/>
                          <a:latin typeface="Courier New"/>
                        </a:rPr>
                        <a:t>-n</a:t>
                      </a:r>
                    </a:p>
                  </a:txBody>
                  <a:tcPr marL="12700" marR="12700" marT="12700" marB="0" anchor="b"/>
                </a:tc>
                <a:tc>
                  <a:txBody>
                    <a:bodyPr/>
                    <a:lstStyle/>
                    <a:p>
                      <a:pPr algn="l" fontAlgn="b"/>
                      <a:r>
                        <a:rPr lang="en-US" sz="1400" b="0" i="0" u="none" strike="noStrike">
                          <a:solidFill>
                            <a:srgbClr val="333333"/>
                          </a:solidFill>
                          <a:effectLst/>
                          <a:latin typeface="Helvetica Neue"/>
                        </a:rPr>
                        <a:t>Don't resolve host, port or user names</a:t>
                      </a:r>
                    </a:p>
                  </a:txBody>
                  <a:tcPr marL="12700" marR="12700" marT="12700" marB="0" anchor="b"/>
                </a:tc>
              </a:tr>
              <a:tr h="370840">
                <a:tc>
                  <a:txBody>
                    <a:bodyPr/>
                    <a:lstStyle/>
                    <a:p>
                      <a:pPr algn="l" fontAlgn="b"/>
                      <a:r>
                        <a:rPr lang="hu-HU" sz="1300" b="0" i="0" u="none" strike="noStrike">
                          <a:solidFill>
                            <a:srgbClr val="C7254E"/>
                          </a:solidFill>
                          <a:effectLst/>
                          <a:latin typeface="Courier New"/>
                        </a:rPr>
                        <a:t>-e</a:t>
                      </a:r>
                    </a:p>
                  </a:txBody>
                  <a:tcPr marL="12700" marR="12700" marT="12700" marB="0" anchor="b"/>
                </a:tc>
                <a:tc>
                  <a:txBody>
                    <a:bodyPr/>
                    <a:lstStyle/>
                    <a:p>
                      <a:pPr algn="l" fontAlgn="b"/>
                      <a:r>
                        <a:rPr lang="en-US" sz="1400" b="0" i="0" u="none" strike="noStrike">
                          <a:solidFill>
                            <a:srgbClr val="333333"/>
                          </a:solidFill>
                          <a:effectLst/>
                          <a:latin typeface="Helvetica Neue"/>
                        </a:rPr>
                        <a:t>Display extended information process</a:t>
                      </a:r>
                    </a:p>
                  </a:txBody>
                  <a:tcPr marL="12700" marR="12700" marT="12700" marB="0" anchor="b"/>
                </a:tc>
              </a:tr>
              <a:tr h="370840">
                <a:tc>
                  <a:txBody>
                    <a:bodyPr/>
                    <a:lstStyle/>
                    <a:p>
                      <a:pPr algn="l" fontAlgn="b"/>
                      <a:r>
                        <a:rPr lang="fi-FI" sz="1300" b="0" i="0" u="none" strike="noStrike">
                          <a:solidFill>
                            <a:srgbClr val="C7254E"/>
                          </a:solidFill>
                          <a:effectLst/>
                          <a:latin typeface="Courier New"/>
                        </a:rPr>
                        <a:t>-p</a:t>
                      </a:r>
                    </a:p>
                  </a:txBody>
                  <a:tcPr marL="12700" marR="12700" marT="12700" marB="0" anchor="b"/>
                </a:tc>
                <a:tc>
                  <a:txBody>
                    <a:bodyPr/>
                    <a:lstStyle/>
                    <a:p>
                      <a:pPr algn="l" fontAlgn="b"/>
                      <a:r>
                        <a:rPr lang="en-US" sz="1400" b="0" i="0" u="none" strike="noStrike">
                          <a:solidFill>
                            <a:srgbClr val="333333"/>
                          </a:solidFill>
                          <a:effectLst/>
                          <a:latin typeface="Helvetica Neue"/>
                        </a:rPr>
                        <a:t>Display PID and program name</a:t>
                      </a:r>
                    </a:p>
                  </a:txBody>
                  <a:tcPr marL="12700" marR="12700" marT="12700" marB="0" anchor="b"/>
                </a:tc>
              </a:tr>
              <a:tr h="370840">
                <a:tc>
                  <a:txBody>
                    <a:bodyPr/>
                    <a:lstStyle/>
                    <a:p>
                      <a:pPr algn="l" fontAlgn="b"/>
                      <a:r>
                        <a:rPr lang="en-US" sz="1300" b="0" i="0" u="none" strike="noStrike">
                          <a:solidFill>
                            <a:srgbClr val="C7254E"/>
                          </a:solidFill>
                          <a:effectLst/>
                          <a:latin typeface="Courier New"/>
                        </a:rPr>
                        <a:t>-t</a:t>
                      </a:r>
                    </a:p>
                  </a:txBody>
                  <a:tcPr marL="12700" marR="12700" marT="12700" marB="0" anchor="b"/>
                </a:tc>
                <a:tc>
                  <a:txBody>
                    <a:bodyPr/>
                    <a:lstStyle/>
                    <a:p>
                      <a:pPr algn="l" fontAlgn="b"/>
                      <a:r>
                        <a:rPr lang="en-US" sz="1400" b="0" i="0" u="none" strike="noStrike">
                          <a:solidFill>
                            <a:srgbClr val="333333"/>
                          </a:solidFill>
                          <a:effectLst/>
                          <a:latin typeface="Helvetica Neue"/>
                        </a:rPr>
                        <a:t>Display TCP sockets</a:t>
                      </a:r>
                    </a:p>
                  </a:txBody>
                  <a:tcPr marL="12700" marR="12700" marT="12700" marB="0" anchor="b"/>
                </a:tc>
              </a:tr>
              <a:tr h="370840">
                <a:tc>
                  <a:txBody>
                    <a:bodyPr/>
                    <a:lstStyle/>
                    <a:p>
                      <a:pPr algn="l" fontAlgn="b"/>
                      <a:r>
                        <a:rPr lang="hr-HR" sz="1300" b="0" i="0" u="none" strike="noStrike">
                          <a:solidFill>
                            <a:srgbClr val="C7254E"/>
                          </a:solidFill>
                          <a:effectLst/>
                          <a:latin typeface="Courier New"/>
                        </a:rPr>
                        <a:t>-u</a:t>
                      </a:r>
                    </a:p>
                  </a:txBody>
                  <a:tcPr marL="12700" marR="12700" marT="12700" marB="0" anchor="b"/>
                </a:tc>
                <a:tc>
                  <a:txBody>
                    <a:bodyPr/>
                    <a:lstStyle/>
                    <a:p>
                      <a:pPr algn="l" fontAlgn="b"/>
                      <a:r>
                        <a:rPr lang="en-US" sz="1400" b="0" i="0" u="none" strike="noStrike" dirty="0">
                          <a:solidFill>
                            <a:srgbClr val="333333"/>
                          </a:solidFill>
                          <a:effectLst/>
                          <a:latin typeface="Helvetica Neue"/>
                        </a:rPr>
                        <a:t>Display UDP sockets</a:t>
                      </a:r>
                    </a:p>
                  </a:txBody>
                  <a:tcPr marL="12700" marR="12700" marT="12700" marB="0" anchor="b"/>
                </a:tc>
              </a:tr>
            </a:tbl>
          </a:graphicData>
        </a:graphic>
      </p:graphicFrame>
    </p:spTree>
    <p:extLst>
      <p:ext uri="{BB962C8B-B14F-4D97-AF65-F5344CB8AC3E}">
        <p14:creationId xmlns:p14="http://schemas.microsoft.com/office/powerpoint/2010/main" val="19691298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Network Security</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To view all open ports and the processes which opened them, execute the following command:</a:t>
            </a:r>
          </a:p>
          <a:p>
            <a:pPr marL="0" indent="0">
              <a:buNone/>
            </a:pPr>
            <a:r>
              <a:rPr lang="en-US" dirty="0" smtClean="0"/>
              <a:t>	</a:t>
            </a:r>
            <a:r>
              <a:rPr lang="en-US" dirty="0" err="1" smtClean="0">
                <a:latin typeface="Courier New"/>
                <a:cs typeface="Courier New"/>
              </a:rPr>
              <a:t>root</a:t>
            </a:r>
            <a:r>
              <a:rPr lang="en-US" dirty="0" err="1">
                <a:latin typeface="Courier New"/>
                <a:cs typeface="Courier New"/>
              </a:rPr>
              <a:t>@localhost</a:t>
            </a:r>
            <a:r>
              <a:rPr lang="en-US" dirty="0">
                <a:latin typeface="Courier New"/>
                <a:cs typeface="Courier New"/>
              </a:rPr>
              <a:t>:~# </a:t>
            </a:r>
            <a:r>
              <a:rPr lang="en-US" dirty="0" err="1">
                <a:latin typeface="Courier New"/>
                <a:cs typeface="Courier New"/>
              </a:rPr>
              <a:t>netstat</a:t>
            </a:r>
            <a:r>
              <a:rPr lang="en-US" dirty="0">
                <a:latin typeface="Courier New"/>
                <a:cs typeface="Courier New"/>
              </a:rPr>
              <a:t> -</a:t>
            </a:r>
            <a:r>
              <a:rPr lang="en-US" dirty="0" err="1">
                <a:latin typeface="Courier New"/>
                <a:cs typeface="Courier New"/>
              </a:rPr>
              <a:t>lunpt</a:t>
            </a:r>
            <a:r>
              <a:rPr lang="en-US" dirty="0">
                <a:latin typeface="Courier New"/>
                <a:cs typeface="Courier New"/>
              </a:rPr>
              <a:t> </a:t>
            </a:r>
          </a:p>
        </p:txBody>
      </p:sp>
    </p:spTree>
    <p:extLst>
      <p:ext uri="{BB962C8B-B14F-4D97-AF65-F5344CB8AC3E}">
        <p14:creationId xmlns:p14="http://schemas.microsoft.com/office/powerpoint/2010/main" val="13260801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a:t>
            </a:r>
            <a:r>
              <a:rPr lang="en-US" dirty="0" err="1" smtClean="0"/>
              <a:t>sof</a:t>
            </a:r>
            <a:r>
              <a:rPr lang="en-US" dirty="0" smtClean="0"/>
              <a:t> Command</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To secure a system it is essential to know which processes are running on the system and their interaction with other hosts on the network. </a:t>
            </a:r>
            <a:endParaRPr lang="en-US" dirty="0" smtClean="0"/>
          </a:p>
          <a:p>
            <a:r>
              <a:rPr lang="en-US" dirty="0" smtClean="0"/>
              <a:t>The </a:t>
            </a:r>
            <a:r>
              <a:rPr lang="en-US" dirty="0" err="1"/>
              <a:t>lsof</a:t>
            </a:r>
            <a:r>
              <a:rPr lang="en-US" dirty="0"/>
              <a:t> (list open files) command is a useful utility for viewing files opened by active processes. </a:t>
            </a:r>
            <a:endParaRPr lang="en-US" dirty="0" smtClean="0"/>
          </a:p>
          <a:p>
            <a:r>
              <a:rPr lang="en-US" dirty="0" smtClean="0"/>
              <a:t>The </a:t>
            </a:r>
            <a:r>
              <a:rPr lang="en-US" dirty="0"/>
              <a:t>files included are: regular files, directories, block special files, character special files, libraries and network sockets.</a:t>
            </a:r>
          </a:p>
          <a:p>
            <a:endParaRPr lang="en-US" dirty="0"/>
          </a:p>
        </p:txBody>
      </p:sp>
    </p:spTree>
    <p:extLst>
      <p:ext uri="{BB962C8B-B14F-4D97-AF65-F5344CB8AC3E}">
        <p14:creationId xmlns:p14="http://schemas.microsoft.com/office/powerpoint/2010/main" val="16190792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a:t>
            </a:r>
            <a:r>
              <a:rPr lang="en-US" dirty="0" err="1" smtClean="0"/>
              <a:t>sof</a:t>
            </a:r>
            <a:r>
              <a:rPr lang="en-US" dirty="0" smtClean="0"/>
              <a:t> Command</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smtClean="0"/>
              <a:t>To </a:t>
            </a:r>
            <a:r>
              <a:rPr lang="en-US" dirty="0"/>
              <a:t>view all open files on the system, execute the following command (this will produce a huge amount of output)</a:t>
            </a:r>
            <a:r>
              <a:rPr lang="en-US" dirty="0" smtClean="0"/>
              <a:t>:</a:t>
            </a:r>
            <a:endParaRPr lang="en-US" dirty="0"/>
          </a:p>
          <a:p>
            <a:pPr marL="0" indent="0">
              <a:buNone/>
            </a:pPr>
            <a:r>
              <a:rPr lang="en-US" dirty="0" smtClean="0">
                <a:latin typeface="Courier New"/>
                <a:cs typeface="Courier New"/>
              </a:rPr>
              <a:t>	</a:t>
            </a:r>
            <a:r>
              <a:rPr lang="en-US" dirty="0" err="1" smtClean="0">
                <a:latin typeface="Courier New"/>
                <a:cs typeface="Courier New"/>
              </a:rPr>
              <a:t>root</a:t>
            </a:r>
            <a:r>
              <a:rPr lang="en-US" dirty="0" err="1">
                <a:latin typeface="Courier New"/>
                <a:cs typeface="Courier New"/>
              </a:rPr>
              <a:t>@localhost</a:t>
            </a:r>
            <a:r>
              <a:rPr lang="en-US" dirty="0">
                <a:latin typeface="Courier New"/>
                <a:cs typeface="Courier New"/>
              </a:rPr>
              <a:t>:~# </a:t>
            </a:r>
            <a:r>
              <a:rPr lang="en-US" dirty="0" err="1">
                <a:latin typeface="Courier New"/>
                <a:cs typeface="Courier New"/>
              </a:rPr>
              <a:t>lsof</a:t>
            </a:r>
            <a:r>
              <a:rPr lang="en-US" dirty="0">
                <a:latin typeface="Courier New"/>
                <a:cs typeface="Courier New"/>
              </a:rPr>
              <a:t> |</a:t>
            </a:r>
            <a:r>
              <a:rPr lang="en-US" dirty="0" smtClean="0">
                <a:latin typeface="Courier New"/>
                <a:cs typeface="Courier New"/>
              </a:rPr>
              <a:t>more</a:t>
            </a:r>
          </a:p>
          <a:p>
            <a:r>
              <a:rPr lang="en-US" dirty="0">
                <a:cs typeface="Courier New"/>
              </a:rPr>
              <a:t>To list all files opened by a particular user, execute the following command</a:t>
            </a:r>
            <a:r>
              <a:rPr lang="en-US" dirty="0" smtClean="0">
                <a:cs typeface="Courier New"/>
              </a:rPr>
              <a:t>:</a:t>
            </a:r>
            <a:endParaRPr lang="en-US" dirty="0">
              <a:latin typeface="Courier New"/>
              <a:cs typeface="Courier New"/>
            </a:endParaRPr>
          </a:p>
          <a:p>
            <a:pPr marL="0" indent="0">
              <a:buNone/>
            </a:pPr>
            <a:r>
              <a:rPr lang="en-US" dirty="0" smtClean="0">
                <a:latin typeface="Courier New"/>
                <a:cs typeface="Courier New"/>
              </a:rPr>
              <a:t>	</a:t>
            </a:r>
            <a:r>
              <a:rPr lang="en-US" dirty="0" err="1" smtClean="0">
                <a:latin typeface="Courier New"/>
                <a:cs typeface="Courier New"/>
              </a:rPr>
              <a:t>root</a:t>
            </a:r>
            <a:r>
              <a:rPr lang="en-US" dirty="0" err="1">
                <a:latin typeface="Courier New"/>
                <a:cs typeface="Courier New"/>
              </a:rPr>
              <a:t>@localhost</a:t>
            </a:r>
            <a:r>
              <a:rPr lang="en-US" dirty="0">
                <a:latin typeface="Courier New"/>
                <a:cs typeface="Courier New"/>
              </a:rPr>
              <a:t>:~# </a:t>
            </a:r>
            <a:r>
              <a:rPr lang="en-US" dirty="0" err="1">
                <a:latin typeface="Courier New"/>
                <a:cs typeface="Courier New"/>
              </a:rPr>
              <a:t>lsof</a:t>
            </a:r>
            <a:r>
              <a:rPr lang="en-US" dirty="0">
                <a:latin typeface="Courier New"/>
                <a:cs typeface="Courier New"/>
              </a:rPr>
              <a:t> -u </a:t>
            </a:r>
            <a:r>
              <a:rPr lang="en-US" dirty="0" err="1" smtClean="0">
                <a:latin typeface="Courier New"/>
                <a:cs typeface="Courier New"/>
              </a:rPr>
              <a:t>sysadmin</a:t>
            </a:r>
            <a:endParaRPr lang="en-US" dirty="0" smtClean="0">
              <a:latin typeface="Courier New"/>
              <a:cs typeface="Courier New"/>
            </a:endParaRPr>
          </a:p>
          <a:p>
            <a:r>
              <a:rPr lang="en-US" dirty="0">
                <a:latin typeface="+mj-lt"/>
                <a:cs typeface="Courier New"/>
              </a:rPr>
              <a:t>To list all programs listening to ports, execute the following command:</a:t>
            </a:r>
          </a:p>
          <a:p>
            <a:pPr marL="0" indent="0">
              <a:buNone/>
            </a:pPr>
            <a:r>
              <a:rPr lang="en-US" dirty="0" smtClean="0">
                <a:latin typeface="Courier New"/>
                <a:cs typeface="Courier New"/>
              </a:rPr>
              <a:t>	</a:t>
            </a:r>
            <a:r>
              <a:rPr lang="en-US" dirty="0" err="1" smtClean="0">
                <a:latin typeface="Courier New"/>
                <a:cs typeface="Courier New"/>
              </a:rPr>
              <a:t>root</a:t>
            </a:r>
            <a:r>
              <a:rPr lang="en-US" dirty="0" err="1">
                <a:latin typeface="Courier New"/>
                <a:cs typeface="Courier New"/>
              </a:rPr>
              <a:t>@localhost</a:t>
            </a:r>
            <a:r>
              <a:rPr lang="en-US" dirty="0">
                <a:latin typeface="Courier New"/>
                <a:cs typeface="Courier New"/>
              </a:rPr>
              <a:t>:~# </a:t>
            </a:r>
            <a:r>
              <a:rPr lang="en-US" dirty="0" err="1">
                <a:latin typeface="Courier New"/>
                <a:cs typeface="Courier New"/>
              </a:rPr>
              <a:t>lsof</a:t>
            </a:r>
            <a:r>
              <a:rPr lang="en-US" dirty="0">
                <a:latin typeface="Courier New"/>
                <a:cs typeface="Courier New"/>
              </a:rPr>
              <a:t> -</a:t>
            </a:r>
            <a:r>
              <a:rPr lang="en-US" dirty="0" err="1">
                <a:latin typeface="Courier New"/>
                <a:cs typeface="Courier New"/>
              </a:rPr>
              <a:t>i</a:t>
            </a:r>
            <a:endParaRPr lang="en-US" dirty="0">
              <a:latin typeface="Courier New"/>
              <a:cs typeface="Courier New"/>
            </a:endParaRPr>
          </a:p>
        </p:txBody>
      </p:sp>
    </p:spTree>
    <p:extLst>
      <p:ext uri="{BB962C8B-B14F-4D97-AF65-F5344CB8AC3E}">
        <p14:creationId xmlns:p14="http://schemas.microsoft.com/office/powerpoint/2010/main" val="34661199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a:t>
            </a:r>
            <a:r>
              <a:rPr lang="en-US" dirty="0" err="1" smtClean="0"/>
              <a:t>sof</a:t>
            </a:r>
            <a:r>
              <a:rPr lang="en-US" dirty="0" smtClean="0"/>
              <a:t> Command</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sz="2400" dirty="0"/>
              <a:t>To list all TCP connections, execute the following command</a:t>
            </a:r>
            <a:r>
              <a:rPr lang="en-US" sz="2400" dirty="0" smtClean="0"/>
              <a:t>:</a:t>
            </a:r>
            <a:endParaRPr lang="en-US" sz="2400" dirty="0"/>
          </a:p>
          <a:p>
            <a:pPr marL="0" indent="0">
              <a:buNone/>
            </a:pPr>
            <a:r>
              <a:rPr lang="en-US" sz="2400" dirty="0" smtClean="0"/>
              <a:t>	</a:t>
            </a:r>
            <a:r>
              <a:rPr lang="en-US" sz="2400" dirty="0" err="1" smtClean="0">
                <a:latin typeface="Courier New"/>
                <a:cs typeface="Courier New"/>
              </a:rPr>
              <a:t>root</a:t>
            </a:r>
            <a:r>
              <a:rPr lang="en-US" sz="2400" dirty="0" err="1">
                <a:latin typeface="Courier New"/>
                <a:cs typeface="Courier New"/>
              </a:rPr>
              <a:t>@localhost</a:t>
            </a:r>
            <a:r>
              <a:rPr lang="en-US" sz="2400" dirty="0">
                <a:latin typeface="Courier New"/>
                <a:cs typeface="Courier New"/>
              </a:rPr>
              <a:t>:~# </a:t>
            </a:r>
            <a:r>
              <a:rPr lang="en-US" sz="2400" dirty="0" err="1">
                <a:latin typeface="Courier New"/>
                <a:cs typeface="Courier New"/>
              </a:rPr>
              <a:t>lsof</a:t>
            </a:r>
            <a:r>
              <a:rPr lang="en-US" sz="2400" dirty="0">
                <a:latin typeface="Courier New"/>
                <a:cs typeface="Courier New"/>
              </a:rPr>
              <a:t> </a:t>
            </a:r>
            <a:r>
              <a:rPr lang="en-US" sz="2400" dirty="0" smtClean="0">
                <a:latin typeface="Courier New"/>
                <a:cs typeface="Courier New"/>
              </a:rPr>
              <a:t>–</a:t>
            </a:r>
            <a:r>
              <a:rPr lang="en-US" sz="2400" dirty="0" err="1" smtClean="0">
                <a:latin typeface="Courier New"/>
                <a:cs typeface="Courier New"/>
              </a:rPr>
              <a:t>iTCP</a:t>
            </a:r>
            <a:endParaRPr lang="en-US" sz="2400" dirty="0" smtClean="0">
              <a:latin typeface="Courier New"/>
              <a:cs typeface="Courier New"/>
            </a:endParaRPr>
          </a:p>
          <a:p>
            <a:r>
              <a:rPr lang="en-US" sz="2400" dirty="0"/>
              <a:t>If the application wants to use a particular </a:t>
            </a:r>
            <a:r>
              <a:rPr lang="en-US" sz="2400" dirty="0" smtClean="0"/>
              <a:t>port and </a:t>
            </a:r>
            <a:r>
              <a:rPr lang="en-US" sz="2400" dirty="0"/>
              <a:t>the error message that is shown is “port already in use”, check which process is currently using this port by executing the following command</a:t>
            </a:r>
            <a:r>
              <a:rPr lang="en-US" sz="2400" dirty="0" smtClean="0"/>
              <a:t>:</a:t>
            </a:r>
            <a:endParaRPr lang="en-US" sz="2400" dirty="0"/>
          </a:p>
          <a:p>
            <a:pPr marL="0" indent="0">
              <a:buNone/>
            </a:pPr>
            <a:r>
              <a:rPr lang="en-US" sz="2400" dirty="0" smtClean="0"/>
              <a:t>	</a:t>
            </a:r>
            <a:r>
              <a:rPr lang="en-US" sz="2400" dirty="0" err="1" smtClean="0">
                <a:latin typeface="Courier New"/>
                <a:cs typeface="Courier New"/>
              </a:rPr>
              <a:t>root</a:t>
            </a:r>
            <a:r>
              <a:rPr lang="en-US" sz="2400" dirty="0" err="1">
                <a:latin typeface="Courier New"/>
                <a:cs typeface="Courier New"/>
              </a:rPr>
              <a:t>@localhost</a:t>
            </a:r>
            <a:r>
              <a:rPr lang="en-US" sz="2400" dirty="0">
                <a:latin typeface="Courier New"/>
                <a:cs typeface="Courier New"/>
              </a:rPr>
              <a:t>:~# </a:t>
            </a:r>
            <a:r>
              <a:rPr lang="en-US" sz="2400" dirty="0" err="1">
                <a:latin typeface="Courier New"/>
                <a:cs typeface="Courier New"/>
              </a:rPr>
              <a:t>lsof</a:t>
            </a:r>
            <a:r>
              <a:rPr lang="en-US" sz="2400" dirty="0">
                <a:latin typeface="Courier New"/>
                <a:cs typeface="Courier New"/>
              </a:rPr>
              <a:t> -</a:t>
            </a:r>
            <a:r>
              <a:rPr lang="en-US" sz="2400" dirty="0" err="1">
                <a:latin typeface="Courier New"/>
                <a:cs typeface="Courier New"/>
              </a:rPr>
              <a:t>i</a:t>
            </a:r>
            <a:r>
              <a:rPr lang="en-US" sz="2400" dirty="0">
                <a:latin typeface="Courier New"/>
                <a:cs typeface="Courier New"/>
              </a:rPr>
              <a:t> :</a:t>
            </a:r>
            <a:r>
              <a:rPr lang="en-US" sz="2400" dirty="0" smtClean="0">
                <a:latin typeface="Courier New"/>
                <a:cs typeface="Courier New"/>
              </a:rPr>
              <a:t>25CP</a:t>
            </a:r>
          </a:p>
          <a:p>
            <a:r>
              <a:rPr lang="en-US" sz="2400" dirty="0"/>
              <a:t>To check all connections to and from a particular host, execute the following command:</a:t>
            </a:r>
          </a:p>
          <a:p>
            <a:pPr marL="0" indent="0">
              <a:buNone/>
            </a:pPr>
            <a:r>
              <a:rPr lang="en-US" sz="2400" dirty="0" smtClean="0"/>
              <a:t>	</a:t>
            </a:r>
            <a:r>
              <a:rPr lang="en-US" sz="2400" dirty="0" err="1" smtClean="0">
                <a:latin typeface="Courier New"/>
                <a:cs typeface="Courier New"/>
              </a:rPr>
              <a:t>root</a:t>
            </a:r>
            <a:r>
              <a:rPr lang="en-US" sz="2400" dirty="0" err="1">
                <a:latin typeface="Courier New"/>
                <a:cs typeface="Courier New"/>
              </a:rPr>
              <a:t>@localhost</a:t>
            </a:r>
            <a:r>
              <a:rPr lang="en-US" sz="2400" dirty="0">
                <a:latin typeface="Courier New"/>
                <a:cs typeface="Courier New"/>
              </a:rPr>
              <a:t>:~# </a:t>
            </a:r>
            <a:r>
              <a:rPr lang="en-US" sz="2400" dirty="0" err="1">
                <a:latin typeface="Courier New"/>
                <a:cs typeface="Courier New"/>
              </a:rPr>
              <a:t>lsof</a:t>
            </a:r>
            <a:r>
              <a:rPr lang="en-US" sz="2400" dirty="0">
                <a:latin typeface="Courier New"/>
                <a:cs typeface="Courier New"/>
              </a:rPr>
              <a:t> -</a:t>
            </a:r>
            <a:r>
              <a:rPr lang="en-US" sz="2400" dirty="0" err="1">
                <a:latin typeface="Courier New"/>
                <a:cs typeface="Courier New"/>
              </a:rPr>
              <a:t>i</a:t>
            </a:r>
            <a:r>
              <a:rPr lang="en-US" sz="2400" dirty="0">
                <a:latin typeface="Courier New"/>
                <a:cs typeface="Courier New"/>
              </a:rPr>
              <a:t> @127.0.0.1</a:t>
            </a:r>
          </a:p>
        </p:txBody>
      </p:sp>
    </p:spTree>
    <p:extLst>
      <p:ext uri="{BB962C8B-B14F-4D97-AF65-F5344CB8AC3E}">
        <p14:creationId xmlns:p14="http://schemas.microsoft.com/office/powerpoint/2010/main" val="27111510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User Limits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ulimit</a:t>
            </a:r>
            <a:r>
              <a:rPr lang="en-US" dirty="0"/>
              <a:t> (user limit) command is used to control resources that can be assigned by a user’s login shell and child processes spawned from the shell. </a:t>
            </a:r>
            <a:endParaRPr lang="en-US" dirty="0" smtClean="0"/>
          </a:p>
          <a:p>
            <a:r>
              <a:rPr lang="en-US" dirty="0" smtClean="0"/>
              <a:t>The </a:t>
            </a:r>
            <a:r>
              <a:rPr lang="en-US" dirty="0"/>
              <a:t>system administrator may need to regulate the use of shared resources to prevent one process from using too much of a resource, preventing another process or user sufficient access to that resource. </a:t>
            </a:r>
            <a:endParaRPr lang="en-US" dirty="0" smtClean="0"/>
          </a:p>
          <a:p>
            <a:r>
              <a:rPr lang="en-US" dirty="0" smtClean="0"/>
              <a:t>The </a:t>
            </a:r>
            <a:r>
              <a:rPr lang="en-US" dirty="0" err="1"/>
              <a:t>ulimit</a:t>
            </a:r>
            <a:r>
              <a:rPr lang="en-US" dirty="0"/>
              <a:t> command is used to set limits at the user level and these limits are applicable to all processes running for that user.</a:t>
            </a:r>
          </a:p>
        </p:txBody>
      </p:sp>
    </p:spTree>
    <p:extLst>
      <p:ext uri="{BB962C8B-B14F-4D97-AF65-F5344CB8AC3E}">
        <p14:creationId xmlns:p14="http://schemas.microsoft.com/office/powerpoint/2010/main" val="28902622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User Limits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limits can be of two types, hard and soft</a:t>
            </a:r>
            <a:r>
              <a:rPr lang="en-US" dirty="0" smtClean="0"/>
              <a:t>.</a:t>
            </a:r>
          </a:p>
          <a:p>
            <a:r>
              <a:rPr lang="en-US" dirty="0" smtClean="0"/>
              <a:t> </a:t>
            </a:r>
            <a:r>
              <a:rPr lang="en-US" dirty="0"/>
              <a:t>The hard limits are set by the root </a:t>
            </a:r>
            <a:r>
              <a:rPr lang="en-US" dirty="0" smtClean="0"/>
              <a:t>user</a:t>
            </a:r>
            <a:endParaRPr lang="en-US" dirty="0"/>
          </a:p>
          <a:p>
            <a:r>
              <a:rPr lang="en-US" dirty="0" smtClean="0"/>
              <a:t>The soft </a:t>
            </a:r>
            <a:r>
              <a:rPr lang="en-US" dirty="0"/>
              <a:t>limits can be set by either the root user or a regular user can set their own soft limit</a:t>
            </a:r>
            <a:r>
              <a:rPr lang="en-US" dirty="0" smtClean="0"/>
              <a:t>.</a:t>
            </a:r>
          </a:p>
          <a:p>
            <a:pPr lvl="1"/>
            <a:r>
              <a:rPr lang="en-US" dirty="0" smtClean="0"/>
              <a:t> </a:t>
            </a:r>
            <a:r>
              <a:rPr lang="en-US" dirty="0"/>
              <a:t>The main constraint is that soft limits cannot exceed hard limits.</a:t>
            </a:r>
          </a:p>
        </p:txBody>
      </p:sp>
    </p:spTree>
    <p:extLst>
      <p:ext uri="{BB962C8B-B14F-4D97-AF65-F5344CB8AC3E}">
        <p14:creationId xmlns:p14="http://schemas.microsoft.com/office/powerpoint/2010/main" val="28251058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862"/>
            <a:ext cx="8229600" cy="1143000"/>
          </a:xfrm>
        </p:spPr>
        <p:txBody>
          <a:bodyPr/>
          <a:lstStyle/>
          <a:p>
            <a:r>
              <a:rPr lang="en-US" dirty="0" smtClean="0"/>
              <a:t>Setting User Limits</a:t>
            </a:r>
            <a:endParaRPr lang="en-US" dirty="0"/>
          </a:p>
        </p:txBody>
      </p:sp>
      <p:sp>
        <p:nvSpPr>
          <p:cNvPr id="3" name="Content Placeholder 2"/>
          <p:cNvSpPr>
            <a:spLocks noGrp="1"/>
          </p:cNvSpPr>
          <p:nvPr>
            <p:ph sz="half" idx="1"/>
          </p:nvPr>
        </p:nvSpPr>
        <p:spPr>
          <a:xfrm>
            <a:off x="457200" y="832691"/>
            <a:ext cx="8229600" cy="4525963"/>
          </a:xfrm>
        </p:spPr>
        <p:txBody>
          <a:bodyPr/>
          <a:lstStyle/>
          <a:p>
            <a:r>
              <a:rPr lang="en-US" sz="2000" dirty="0"/>
              <a:t>To view the currently set limits for a user’s account, you must be logged in as the user and execute the following command</a:t>
            </a:r>
            <a:r>
              <a:rPr lang="en-US" sz="2000" dirty="0" smtClean="0"/>
              <a:t>:</a:t>
            </a:r>
            <a:endParaRPr lang="en-US" dirty="0"/>
          </a:p>
          <a:p>
            <a:pPr marL="0" indent="0">
              <a:buNone/>
            </a:pPr>
            <a:r>
              <a:rPr lang="en-US" sz="1600" dirty="0" err="1">
                <a:latin typeface="Courier New"/>
                <a:cs typeface="Courier New"/>
              </a:rPr>
              <a:t>sysadmin@localhost</a:t>
            </a:r>
            <a:r>
              <a:rPr lang="en-US" sz="1600" dirty="0">
                <a:latin typeface="Courier New"/>
                <a:cs typeface="Courier New"/>
              </a:rPr>
              <a:t>:~$ </a:t>
            </a:r>
            <a:r>
              <a:rPr lang="en-US" sz="1600" dirty="0" err="1">
                <a:latin typeface="Courier New"/>
                <a:cs typeface="Courier New"/>
              </a:rPr>
              <a:t>ulimit</a:t>
            </a:r>
            <a:r>
              <a:rPr lang="en-US" sz="1600" dirty="0">
                <a:latin typeface="Courier New"/>
                <a:cs typeface="Courier New"/>
              </a:rPr>
              <a:t> -a                                                 </a:t>
            </a:r>
          </a:p>
          <a:p>
            <a:pPr marL="0" indent="0">
              <a:buNone/>
            </a:pPr>
            <a:r>
              <a:rPr lang="en-US" sz="1600" dirty="0">
                <a:latin typeface="Courier New"/>
                <a:cs typeface="Courier New"/>
              </a:rPr>
              <a:t>core file size          (blocks, -c) 0                                          </a:t>
            </a:r>
          </a:p>
          <a:p>
            <a:pPr marL="0" indent="0">
              <a:buNone/>
            </a:pPr>
            <a:r>
              <a:rPr lang="en-US" sz="1600" dirty="0">
                <a:latin typeface="Courier New"/>
                <a:cs typeface="Courier New"/>
              </a:rPr>
              <a:t>data </a:t>
            </a:r>
            <a:r>
              <a:rPr lang="en-US" sz="1600" dirty="0" err="1">
                <a:latin typeface="Courier New"/>
                <a:cs typeface="Courier New"/>
              </a:rPr>
              <a:t>seg</a:t>
            </a:r>
            <a:r>
              <a:rPr lang="en-US" sz="1600" dirty="0">
                <a:latin typeface="Courier New"/>
                <a:cs typeface="Courier New"/>
              </a:rPr>
              <a:t> size           (</a:t>
            </a:r>
            <a:r>
              <a:rPr lang="en-US" sz="1600" dirty="0" err="1">
                <a:latin typeface="Courier New"/>
                <a:cs typeface="Courier New"/>
              </a:rPr>
              <a:t>kbytes</a:t>
            </a:r>
            <a:r>
              <a:rPr lang="en-US" sz="1600" dirty="0">
                <a:latin typeface="Courier New"/>
                <a:cs typeface="Courier New"/>
              </a:rPr>
              <a:t>, -d) unlimited                                  </a:t>
            </a:r>
          </a:p>
          <a:p>
            <a:pPr marL="0" indent="0">
              <a:buNone/>
            </a:pPr>
            <a:r>
              <a:rPr lang="en-US" sz="1600" dirty="0">
                <a:latin typeface="Courier New"/>
                <a:cs typeface="Courier New"/>
              </a:rPr>
              <a:t>scheduling priority             (-e) 0                                          </a:t>
            </a:r>
          </a:p>
          <a:p>
            <a:pPr marL="0" indent="0">
              <a:buNone/>
            </a:pPr>
            <a:r>
              <a:rPr lang="en-US" sz="1600" dirty="0">
                <a:latin typeface="Courier New"/>
                <a:cs typeface="Courier New"/>
              </a:rPr>
              <a:t>file size               (blocks, -f) unlimited                                  </a:t>
            </a:r>
          </a:p>
          <a:p>
            <a:pPr marL="0" indent="0">
              <a:buNone/>
            </a:pPr>
            <a:r>
              <a:rPr lang="en-US" sz="1600" dirty="0">
                <a:latin typeface="Courier New"/>
                <a:cs typeface="Courier New"/>
              </a:rPr>
              <a:t>pending signals                 (-</a:t>
            </a:r>
            <a:r>
              <a:rPr lang="en-US" sz="1600" dirty="0" err="1">
                <a:latin typeface="Courier New"/>
                <a:cs typeface="Courier New"/>
              </a:rPr>
              <a:t>i</a:t>
            </a:r>
            <a:r>
              <a:rPr lang="en-US" sz="1600" dirty="0">
                <a:latin typeface="Courier New"/>
                <a:cs typeface="Courier New"/>
              </a:rPr>
              <a:t>) 128629                                     </a:t>
            </a:r>
          </a:p>
          <a:p>
            <a:pPr marL="0" indent="0">
              <a:buNone/>
            </a:pPr>
            <a:r>
              <a:rPr lang="en-US" sz="1600" dirty="0">
                <a:latin typeface="Courier New"/>
                <a:cs typeface="Courier New"/>
              </a:rPr>
              <a:t>max locked memory       (</a:t>
            </a:r>
            <a:r>
              <a:rPr lang="en-US" sz="1600" dirty="0" err="1">
                <a:latin typeface="Courier New"/>
                <a:cs typeface="Courier New"/>
              </a:rPr>
              <a:t>kbytes</a:t>
            </a:r>
            <a:r>
              <a:rPr lang="en-US" sz="1600" dirty="0">
                <a:latin typeface="Courier New"/>
                <a:cs typeface="Courier New"/>
              </a:rPr>
              <a:t>, -l) 64                                         </a:t>
            </a:r>
          </a:p>
          <a:p>
            <a:pPr marL="0" indent="0">
              <a:buNone/>
            </a:pPr>
            <a:r>
              <a:rPr lang="en-US" sz="1600" dirty="0">
                <a:latin typeface="Courier New"/>
                <a:cs typeface="Courier New"/>
              </a:rPr>
              <a:t>max memory size         (</a:t>
            </a:r>
            <a:r>
              <a:rPr lang="en-US" sz="1600" dirty="0" err="1">
                <a:latin typeface="Courier New"/>
                <a:cs typeface="Courier New"/>
              </a:rPr>
              <a:t>kbytes</a:t>
            </a:r>
            <a:r>
              <a:rPr lang="en-US" sz="1600" dirty="0">
                <a:latin typeface="Courier New"/>
                <a:cs typeface="Courier New"/>
              </a:rPr>
              <a:t>, -m) unlimited                                  </a:t>
            </a:r>
          </a:p>
          <a:p>
            <a:pPr marL="0" indent="0">
              <a:buNone/>
            </a:pPr>
            <a:r>
              <a:rPr lang="en-US" sz="1600" dirty="0">
                <a:latin typeface="Courier New"/>
                <a:cs typeface="Courier New"/>
              </a:rPr>
              <a:t>open files                      (-n) 1048576                                    </a:t>
            </a:r>
          </a:p>
          <a:p>
            <a:pPr marL="0" indent="0">
              <a:buNone/>
            </a:pPr>
            <a:r>
              <a:rPr lang="en-US" sz="1600" dirty="0">
                <a:latin typeface="Courier New"/>
                <a:cs typeface="Courier New"/>
              </a:rPr>
              <a:t>pipe size            (512 bytes, -p) 8                                          </a:t>
            </a:r>
          </a:p>
          <a:p>
            <a:pPr marL="0" indent="0">
              <a:buNone/>
            </a:pPr>
            <a:r>
              <a:rPr lang="en-US" sz="1600" dirty="0">
                <a:latin typeface="Courier New"/>
                <a:cs typeface="Courier New"/>
              </a:rPr>
              <a:t>POSIX message queues     (bytes, -q) 819200                                     </a:t>
            </a:r>
          </a:p>
          <a:p>
            <a:pPr marL="0" indent="0">
              <a:buNone/>
            </a:pPr>
            <a:r>
              <a:rPr lang="en-US" sz="1600" dirty="0">
                <a:latin typeface="Courier New"/>
                <a:cs typeface="Courier New"/>
              </a:rPr>
              <a:t>real-time priority              (-r) 0                                          </a:t>
            </a:r>
          </a:p>
          <a:p>
            <a:pPr marL="0" indent="0">
              <a:buNone/>
            </a:pPr>
            <a:r>
              <a:rPr lang="en-US" sz="1600" dirty="0">
                <a:latin typeface="Courier New"/>
                <a:cs typeface="Courier New"/>
              </a:rPr>
              <a:t>stack size              (</a:t>
            </a:r>
            <a:r>
              <a:rPr lang="en-US" sz="1600" dirty="0" err="1">
                <a:latin typeface="Courier New"/>
                <a:cs typeface="Courier New"/>
              </a:rPr>
              <a:t>kbytes</a:t>
            </a:r>
            <a:r>
              <a:rPr lang="en-US" sz="1600" dirty="0">
                <a:latin typeface="Courier New"/>
                <a:cs typeface="Courier New"/>
              </a:rPr>
              <a:t>, -s) 8192                                       </a:t>
            </a:r>
          </a:p>
          <a:p>
            <a:pPr marL="0" indent="0">
              <a:buNone/>
            </a:pPr>
            <a:r>
              <a:rPr lang="en-US" sz="1600" dirty="0" err="1">
                <a:latin typeface="Courier New"/>
                <a:cs typeface="Courier New"/>
              </a:rPr>
              <a:t>cpu</a:t>
            </a:r>
            <a:r>
              <a:rPr lang="en-US" sz="1600" dirty="0">
                <a:latin typeface="Courier New"/>
                <a:cs typeface="Courier New"/>
              </a:rPr>
              <a:t> time               (seconds, -t) unlimited                                  </a:t>
            </a:r>
          </a:p>
          <a:p>
            <a:pPr marL="0" indent="0">
              <a:buNone/>
            </a:pPr>
            <a:r>
              <a:rPr lang="en-US" sz="1600" dirty="0">
                <a:latin typeface="Courier New"/>
                <a:cs typeface="Courier New"/>
              </a:rPr>
              <a:t>max user processes              (-u) 1048576                                    </a:t>
            </a:r>
          </a:p>
          <a:p>
            <a:pPr marL="0" indent="0">
              <a:buNone/>
            </a:pPr>
            <a:r>
              <a:rPr lang="en-US" sz="1600" dirty="0">
                <a:latin typeface="Courier New"/>
                <a:cs typeface="Courier New"/>
              </a:rPr>
              <a:t>virtual memory          (</a:t>
            </a:r>
            <a:r>
              <a:rPr lang="en-US" sz="1600" dirty="0" err="1">
                <a:latin typeface="Courier New"/>
                <a:cs typeface="Courier New"/>
              </a:rPr>
              <a:t>kbytes</a:t>
            </a:r>
            <a:r>
              <a:rPr lang="en-US" sz="1600" dirty="0">
                <a:latin typeface="Courier New"/>
                <a:cs typeface="Courier New"/>
              </a:rPr>
              <a:t>, -v) unlimited                                  </a:t>
            </a:r>
          </a:p>
          <a:p>
            <a:pPr marL="0" indent="0">
              <a:buNone/>
            </a:pPr>
            <a:r>
              <a:rPr lang="en-US" sz="1600" dirty="0">
                <a:latin typeface="Courier New"/>
                <a:cs typeface="Courier New"/>
              </a:rPr>
              <a:t>file locks                      (-x) unlimited </a:t>
            </a:r>
          </a:p>
        </p:txBody>
      </p:sp>
    </p:spTree>
    <p:extLst>
      <p:ext uri="{BB962C8B-B14F-4D97-AF65-F5344CB8AC3E}">
        <p14:creationId xmlns:p14="http://schemas.microsoft.com/office/powerpoint/2010/main" val="2126457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Other commands, like the wall command, have the SGID bit set </a:t>
            </a:r>
            <a:r>
              <a:rPr lang="en-US" dirty="0" smtClean="0"/>
              <a:t>intentionally. </a:t>
            </a:r>
          </a:p>
          <a:p>
            <a:r>
              <a:rPr lang="en-US" dirty="0" smtClean="0"/>
              <a:t>The command </a:t>
            </a:r>
            <a:r>
              <a:rPr lang="en-US" dirty="0"/>
              <a:t>runs with the group owner of the command instead of the group that the user executing the command belongs to. </a:t>
            </a:r>
            <a:endParaRPr lang="en-US" dirty="0" smtClean="0"/>
          </a:p>
          <a:p>
            <a:r>
              <a:rPr lang="en-US" dirty="0" smtClean="0"/>
              <a:t>Files </a:t>
            </a:r>
            <a:r>
              <a:rPr lang="en-US" dirty="0"/>
              <a:t>that have SGID bit set will have an s in the execute column for the group </a:t>
            </a:r>
            <a:r>
              <a:rPr lang="en-US" dirty="0" smtClean="0"/>
              <a:t>permissions.</a:t>
            </a:r>
            <a:endParaRPr lang="en-US" dirty="0"/>
          </a:p>
        </p:txBody>
      </p:sp>
      <p:sp>
        <p:nvSpPr>
          <p:cNvPr id="4" name="Title 1"/>
          <p:cNvSpPr>
            <a:spLocks noGrp="1"/>
          </p:cNvSpPr>
          <p:nvPr>
            <p:ph type="title"/>
          </p:nvPr>
        </p:nvSpPr>
        <p:spPr/>
        <p:txBody>
          <a:bodyPr/>
          <a:lstStyle/>
          <a:p>
            <a:r>
              <a:rPr lang="en-US" dirty="0"/>
              <a:t>Understanding SUID/SGID</a:t>
            </a:r>
          </a:p>
        </p:txBody>
      </p:sp>
    </p:spTree>
    <p:extLst>
      <p:ext uri="{BB962C8B-B14F-4D97-AF65-F5344CB8AC3E}">
        <p14:creationId xmlns:p14="http://schemas.microsoft.com/office/powerpoint/2010/main" val="36482269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User Limits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first line of the output indicates that the core file (a potentially large image of a process's memory at the time it was terminated and used for debugging) cannot be created by this user. Suppose the user is part of the development team, then creation of core files of unlimited size for testing purposes can be enabled, using the option</a:t>
            </a:r>
            <a:r>
              <a:rPr lang="en-US" dirty="0" smtClean="0"/>
              <a:t>:</a:t>
            </a:r>
            <a:endParaRPr lang="en-US" dirty="0"/>
          </a:p>
          <a:p>
            <a:pPr marL="400050" lvl="1" indent="0">
              <a:buNone/>
            </a:pPr>
            <a:r>
              <a:rPr lang="en-US" dirty="0" err="1">
                <a:latin typeface="Courier New"/>
                <a:cs typeface="Courier New"/>
              </a:rPr>
              <a:t>sysadmin@localhost</a:t>
            </a:r>
            <a:r>
              <a:rPr lang="en-US" dirty="0">
                <a:latin typeface="Courier New"/>
                <a:cs typeface="Courier New"/>
              </a:rPr>
              <a:t>:~$ </a:t>
            </a:r>
            <a:r>
              <a:rPr lang="en-US" dirty="0" err="1">
                <a:latin typeface="Courier New"/>
                <a:cs typeface="Courier New"/>
              </a:rPr>
              <a:t>ulimit</a:t>
            </a:r>
            <a:r>
              <a:rPr lang="en-US" dirty="0">
                <a:latin typeface="Courier New"/>
                <a:cs typeface="Courier New"/>
              </a:rPr>
              <a:t> -c unlimited                                       </a:t>
            </a:r>
          </a:p>
          <a:p>
            <a:pPr marL="400050" lvl="1" indent="0">
              <a:buNone/>
            </a:pPr>
            <a:r>
              <a:rPr lang="en-US" dirty="0" err="1">
                <a:latin typeface="Courier New"/>
                <a:cs typeface="Courier New"/>
              </a:rPr>
              <a:t>sysadmin@localhost</a:t>
            </a:r>
            <a:r>
              <a:rPr lang="en-US" dirty="0">
                <a:latin typeface="Courier New"/>
                <a:cs typeface="Courier New"/>
              </a:rPr>
              <a:t>:~$ </a:t>
            </a:r>
            <a:r>
              <a:rPr lang="en-US" dirty="0" err="1">
                <a:latin typeface="Courier New"/>
                <a:cs typeface="Courier New"/>
              </a:rPr>
              <a:t>ulimit</a:t>
            </a:r>
            <a:r>
              <a:rPr lang="en-US" dirty="0">
                <a:latin typeface="Courier New"/>
                <a:cs typeface="Courier New"/>
              </a:rPr>
              <a:t> -a                                                 </a:t>
            </a:r>
          </a:p>
          <a:p>
            <a:pPr marL="400050" lvl="1" indent="0">
              <a:buNone/>
            </a:pPr>
            <a:r>
              <a:rPr lang="en-US" dirty="0">
                <a:latin typeface="Courier New"/>
                <a:cs typeface="Courier New"/>
              </a:rPr>
              <a:t>core file size          (blocks, -c) unlimited</a:t>
            </a:r>
          </a:p>
        </p:txBody>
      </p:sp>
    </p:spTree>
    <p:extLst>
      <p:ext uri="{BB962C8B-B14F-4D97-AF65-F5344CB8AC3E}">
        <p14:creationId xmlns:p14="http://schemas.microsoft.com/office/powerpoint/2010/main" val="39940604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User Limits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ulimit</a:t>
            </a:r>
            <a:r>
              <a:rPr lang="en-US" dirty="0"/>
              <a:t> command options are provided in parenthesis as part of the </a:t>
            </a:r>
            <a:r>
              <a:rPr lang="en-US" dirty="0" err="1"/>
              <a:t>ulimit</a:t>
            </a:r>
            <a:r>
              <a:rPr lang="en-US" dirty="0"/>
              <a:t> -a output</a:t>
            </a:r>
            <a:r>
              <a:rPr lang="en-US" dirty="0" smtClean="0"/>
              <a:t>.</a:t>
            </a:r>
          </a:p>
          <a:p>
            <a:pPr lvl="1"/>
            <a:r>
              <a:rPr lang="en-US" dirty="0" smtClean="0"/>
              <a:t> </a:t>
            </a:r>
            <a:r>
              <a:rPr lang="en-US" dirty="0"/>
              <a:t>For example, (-u) indicates the -u option is used to set the maximum number of concurrent processes the user can have. </a:t>
            </a:r>
            <a:endParaRPr lang="en-US" dirty="0" smtClean="0"/>
          </a:p>
          <a:p>
            <a:pPr marL="457200" lvl="1" indent="0">
              <a:buNone/>
            </a:pPr>
            <a:r>
              <a:rPr lang="de-DE" dirty="0" err="1">
                <a:latin typeface="Courier New"/>
                <a:cs typeface="Courier New"/>
              </a:rPr>
              <a:t>max</a:t>
            </a:r>
            <a:r>
              <a:rPr lang="de-DE" dirty="0">
                <a:latin typeface="Courier New"/>
                <a:cs typeface="Courier New"/>
              </a:rPr>
              <a:t> </a:t>
            </a:r>
            <a:r>
              <a:rPr lang="de-DE" dirty="0" err="1">
                <a:latin typeface="Courier New"/>
                <a:cs typeface="Courier New"/>
              </a:rPr>
              <a:t>user</a:t>
            </a:r>
            <a:r>
              <a:rPr lang="de-DE" dirty="0">
                <a:latin typeface="Courier New"/>
                <a:cs typeface="Courier New"/>
              </a:rPr>
              <a:t> </a:t>
            </a:r>
            <a:r>
              <a:rPr lang="de-DE" dirty="0" err="1">
                <a:latin typeface="Courier New"/>
                <a:cs typeface="Courier New"/>
              </a:rPr>
              <a:t>processes</a:t>
            </a:r>
            <a:r>
              <a:rPr lang="de-DE" dirty="0">
                <a:latin typeface="Courier New"/>
                <a:cs typeface="Courier New"/>
              </a:rPr>
              <a:t>          </a:t>
            </a:r>
            <a:r>
              <a:rPr lang="de-DE" dirty="0" smtClean="0">
                <a:latin typeface="Courier New"/>
                <a:cs typeface="Courier New"/>
              </a:rPr>
              <a:t>(</a:t>
            </a:r>
            <a:r>
              <a:rPr lang="de-DE" dirty="0">
                <a:latin typeface="Courier New"/>
                <a:cs typeface="Courier New"/>
              </a:rPr>
              <a:t>-</a:t>
            </a:r>
            <a:r>
              <a:rPr lang="de-DE" dirty="0" err="1">
                <a:latin typeface="Courier New"/>
                <a:cs typeface="Courier New"/>
              </a:rPr>
              <a:t>u</a:t>
            </a:r>
            <a:r>
              <a:rPr lang="de-DE" dirty="0">
                <a:latin typeface="Courier New"/>
                <a:cs typeface="Courier New"/>
              </a:rPr>
              <a:t>) </a:t>
            </a:r>
            <a:r>
              <a:rPr lang="de-DE" dirty="0" smtClean="0">
                <a:latin typeface="Courier New"/>
                <a:cs typeface="Courier New"/>
              </a:rPr>
              <a:t>1048576</a:t>
            </a:r>
          </a:p>
          <a:p>
            <a:r>
              <a:rPr lang="de-DE" dirty="0" err="1" smtClean="0">
                <a:cs typeface="Courier New"/>
              </a:rPr>
              <a:t>Based</a:t>
            </a:r>
            <a:r>
              <a:rPr lang="de-DE" dirty="0" smtClean="0">
                <a:cs typeface="Courier New"/>
              </a:rPr>
              <a:t> </a:t>
            </a:r>
            <a:r>
              <a:rPr lang="de-DE" dirty="0">
                <a:cs typeface="Courier New"/>
              </a:rPr>
              <a:t>on </a:t>
            </a:r>
            <a:r>
              <a:rPr lang="de-DE" dirty="0" err="1">
                <a:cs typeface="Courier New"/>
              </a:rPr>
              <a:t>the</a:t>
            </a:r>
            <a:r>
              <a:rPr lang="de-DE" dirty="0">
                <a:cs typeface="Courier New"/>
              </a:rPr>
              <a:t> </a:t>
            </a:r>
            <a:r>
              <a:rPr lang="de-DE" dirty="0" err="1">
                <a:cs typeface="Courier New"/>
              </a:rPr>
              <a:t>ulimit</a:t>
            </a:r>
            <a:r>
              <a:rPr lang="de-DE" dirty="0">
                <a:cs typeface="Courier New"/>
              </a:rPr>
              <a:t> -a </a:t>
            </a:r>
            <a:r>
              <a:rPr lang="de-DE" dirty="0" err="1">
                <a:cs typeface="Courier New"/>
              </a:rPr>
              <a:t>output</a:t>
            </a:r>
            <a:r>
              <a:rPr lang="de-DE" dirty="0">
                <a:cs typeface="Courier New"/>
              </a:rPr>
              <a:t> </a:t>
            </a:r>
            <a:r>
              <a:rPr lang="de-DE" dirty="0" err="1">
                <a:cs typeface="Courier New"/>
              </a:rPr>
              <a:t>above</a:t>
            </a:r>
            <a:r>
              <a:rPr lang="de-DE" dirty="0">
                <a:cs typeface="Courier New"/>
              </a:rPr>
              <a:t>, </a:t>
            </a:r>
            <a:r>
              <a:rPr lang="de-DE" dirty="0" err="1">
                <a:cs typeface="Courier New"/>
              </a:rPr>
              <a:t>the</a:t>
            </a:r>
            <a:r>
              <a:rPr lang="de-DE" dirty="0">
                <a:cs typeface="Courier New"/>
              </a:rPr>
              <a:t> </a:t>
            </a:r>
            <a:r>
              <a:rPr lang="de-DE" dirty="0" err="1">
                <a:cs typeface="Courier New"/>
              </a:rPr>
              <a:t>user</a:t>
            </a:r>
            <a:r>
              <a:rPr lang="de-DE" dirty="0">
                <a:cs typeface="Courier New"/>
              </a:rPr>
              <a:t> </a:t>
            </a:r>
            <a:r>
              <a:rPr lang="de-DE" dirty="0" err="1">
                <a:cs typeface="Courier New"/>
              </a:rPr>
              <a:t>can</a:t>
            </a:r>
            <a:r>
              <a:rPr lang="de-DE" dirty="0">
                <a:cs typeface="Courier New"/>
              </a:rPr>
              <a:t> </a:t>
            </a:r>
            <a:r>
              <a:rPr lang="de-DE" dirty="0" err="1">
                <a:cs typeface="Courier New"/>
              </a:rPr>
              <a:t>currently</a:t>
            </a:r>
            <a:r>
              <a:rPr lang="de-DE" dirty="0">
                <a:cs typeface="Courier New"/>
              </a:rPr>
              <a:t> </a:t>
            </a:r>
            <a:r>
              <a:rPr lang="de-DE" dirty="0" err="1">
                <a:cs typeface="Courier New"/>
              </a:rPr>
              <a:t>execute</a:t>
            </a:r>
            <a:r>
              <a:rPr lang="de-DE" dirty="0">
                <a:cs typeface="Courier New"/>
              </a:rPr>
              <a:t> 1048576 </a:t>
            </a:r>
            <a:r>
              <a:rPr lang="de-DE" dirty="0" err="1">
                <a:cs typeface="Courier New"/>
              </a:rPr>
              <a:t>processes</a:t>
            </a:r>
            <a:r>
              <a:rPr lang="de-DE" dirty="0">
                <a:cs typeface="Courier New"/>
              </a:rPr>
              <a:t>; </a:t>
            </a:r>
            <a:r>
              <a:rPr lang="de-DE" dirty="0" err="1">
                <a:cs typeface="Courier New"/>
              </a:rPr>
              <a:t>to</a:t>
            </a:r>
            <a:r>
              <a:rPr lang="de-DE" dirty="0">
                <a:cs typeface="Courier New"/>
              </a:rPr>
              <a:t> </a:t>
            </a:r>
            <a:r>
              <a:rPr lang="de-DE" dirty="0" err="1">
                <a:cs typeface="Courier New"/>
              </a:rPr>
              <a:t>reduce</a:t>
            </a:r>
            <a:r>
              <a:rPr lang="de-DE" dirty="0">
                <a:cs typeface="Courier New"/>
              </a:rPr>
              <a:t> </a:t>
            </a:r>
            <a:r>
              <a:rPr lang="de-DE" dirty="0" err="1">
                <a:cs typeface="Courier New"/>
              </a:rPr>
              <a:t>this</a:t>
            </a:r>
            <a:r>
              <a:rPr lang="de-DE" dirty="0">
                <a:cs typeface="Courier New"/>
              </a:rPr>
              <a:t> </a:t>
            </a:r>
            <a:r>
              <a:rPr lang="de-DE" dirty="0" err="1">
                <a:cs typeface="Courier New"/>
              </a:rPr>
              <a:t>limit</a:t>
            </a:r>
            <a:r>
              <a:rPr lang="de-DE" dirty="0">
                <a:cs typeface="Courier New"/>
              </a:rPr>
              <a:t>, </a:t>
            </a:r>
            <a:r>
              <a:rPr lang="de-DE" dirty="0" err="1">
                <a:cs typeface="Courier New"/>
              </a:rPr>
              <a:t>execute</a:t>
            </a:r>
            <a:r>
              <a:rPr lang="de-DE" dirty="0">
                <a:cs typeface="Courier New"/>
              </a:rPr>
              <a:t> </a:t>
            </a:r>
            <a:r>
              <a:rPr lang="de-DE" dirty="0" err="1">
                <a:cs typeface="Courier New"/>
              </a:rPr>
              <a:t>the</a:t>
            </a:r>
            <a:r>
              <a:rPr lang="de-DE" dirty="0">
                <a:cs typeface="Courier New"/>
              </a:rPr>
              <a:t> </a:t>
            </a:r>
            <a:r>
              <a:rPr lang="de-DE" dirty="0" err="1">
                <a:cs typeface="Courier New"/>
              </a:rPr>
              <a:t>following</a:t>
            </a:r>
            <a:r>
              <a:rPr lang="de-DE" dirty="0">
                <a:cs typeface="Courier New"/>
              </a:rPr>
              <a:t> </a:t>
            </a:r>
            <a:r>
              <a:rPr lang="de-DE" dirty="0" err="1">
                <a:cs typeface="Courier New"/>
              </a:rPr>
              <a:t>command</a:t>
            </a:r>
            <a:r>
              <a:rPr lang="de-DE" dirty="0" smtClean="0">
                <a:cs typeface="Courier New"/>
              </a:rPr>
              <a:t>:</a:t>
            </a:r>
          </a:p>
          <a:p>
            <a:pPr marL="457200" lvl="1" indent="0">
              <a:buNone/>
            </a:pPr>
            <a:r>
              <a:rPr lang="de-DE" dirty="0" err="1">
                <a:latin typeface="Courier New"/>
                <a:cs typeface="Courier New"/>
              </a:rPr>
              <a:t>sysadmin@localhost</a:t>
            </a:r>
            <a:r>
              <a:rPr lang="de-DE" dirty="0">
                <a:latin typeface="Courier New"/>
                <a:cs typeface="Courier New"/>
              </a:rPr>
              <a:t>:~$ </a:t>
            </a:r>
            <a:r>
              <a:rPr lang="de-DE" dirty="0" err="1">
                <a:latin typeface="Courier New"/>
                <a:cs typeface="Courier New"/>
              </a:rPr>
              <a:t>ulimit</a:t>
            </a:r>
            <a:r>
              <a:rPr lang="de-DE" dirty="0">
                <a:latin typeface="Courier New"/>
                <a:cs typeface="Courier New"/>
              </a:rPr>
              <a:t> -</a:t>
            </a:r>
            <a:r>
              <a:rPr lang="de-DE" dirty="0" err="1">
                <a:latin typeface="Courier New"/>
                <a:cs typeface="Courier New"/>
              </a:rPr>
              <a:t>u</a:t>
            </a:r>
            <a:r>
              <a:rPr lang="de-DE" dirty="0">
                <a:latin typeface="Courier New"/>
                <a:cs typeface="Courier New"/>
              </a:rPr>
              <a:t> 512 </a:t>
            </a:r>
            <a:endParaRPr lang="en-US" dirty="0">
              <a:latin typeface="Courier New"/>
              <a:cs typeface="Courier New"/>
            </a:endParaRPr>
          </a:p>
        </p:txBody>
      </p:sp>
    </p:spTree>
    <p:extLst>
      <p:ext uri="{BB962C8B-B14F-4D97-AF65-F5344CB8AC3E}">
        <p14:creationId xmlns:p14="http://schemas.microsoft.com/office/powerpoint/2010/main" val="21056279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User Limits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Some of the key options of </a:t>
            </a:r>
            <a:r>
              <a:rPr lang="en-US" dirty="0" err="1"/>
              <a:t>ulimit</a:t>
            </a:r>
            <a:r>
              <a:rPr lang="en-US" dirty="0"/>
              <a:t> are as follows</a:t>
            </a:r>
            <a:r>
              <a:rPr lang="en-US" dirty="0" smtClean="0"/>
              <a:t>:</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36235401"/>
              </p:ext>
            </p:extLst>
          </p:nvPr>
        </p:nvGraphicFramePr>
        <p:xfrm>
          <a:off x="457200" y="2607235"/>
          <a:ext cx="8229600" cy="2595880"/>
        </p:xfrm>
        <a:graphic>
          <a:graphicData uri="http://schemas.openxmlformats.org/drawingml/2006/table">
            <a:tbl>
              <a:tblPr firstRow="1" bandRow="1">
                <a:tableStyleId>{5C22544A-7EE6-4342-B048-85BDC9FD1C3A}</a:tableStyleId>
              </a:tblPr>
              <a:tblGrid>
                <a:gridCol w="1036918"/>
                <a:gridCol w="7192682"/>
              </a:tblGrid>
              <a:tr h="370840">
                <a:tc>
                  <a:txBody>
                    <a:bodyPr/>
                    <a:lstStyle/>
                    <a:p>
                      <a:pPr algn="l" fontAlgn="b"/>
                      <a:r>
                        <a:rPr lang="en-US" sz="1400" b="1" i="0" u="none" strike="noStrike" dirty="0">
                          <a:solidFill>
                            <a:srgbClr val="333333"/>
                          </a:solidFill>
                          <a:effectLst/>
                          <a:latin typeface="Helvetica Neue"/>
                        </a:rPr>
                        <a:t>Option</a:t>
                      </a:r>
                    </a:p>
                  </a:txBody>
                  <a:tcPr marL="12700" marR="12700" marT="12700" marB="0" anchor="b"/>
                </a:tc>
                <a:tc>
                  <a:txBody>
                    <a:bodyPr/>
                    <a:lstStyle/>
                    <a:p>
                      <a:pPr algn="l" fontAlgn="b"/>
                      <a:r>
                        <a:rPr lang="en-US" sz="1400" b="1" i="0" u="none" strike="noStrike">
                          <a:solidFill>
                            <a:srgbClr val="333333"/>
                          </a:solidFill>
                          <a:effectLst/>
                          <a:latin typeface="Helvetica Neue"/>
                        </a:rPr>
                        <a:t>Meaning</a:t>
                      </a:r>
                    </a:p>
                  </a:txBody>
                  <a:tcPr marL="12700" marR="12700" marT="12700" marB="0" anchor="b"/>
                </a:tc>
              </a:tr>
              <a:tr h="370840">
                <a:tc>
                  <a:txBody>
                    <a:bodyPr/>
                    <a:lstStyle/>
                    <a:p>
                      <a:pPr algn="l" fontAlgn="b"/>
                      <a:r>
                        <a:rPr lang="en-US" sz="1300" b="0" i="0" u="none" strike="noStrike">
                          <a:solidFill>
                            <a:srgbClr val="C7254E"/>
                          </a:solidFill>
                          <a:effectLst/>
                          <a:latin typeface="Courier New"/>
                        </a:rPr>
                        <a:t>-c</a:t>
                      </a:r>
                    </a:p>
                  </a:txBody>
                  <a:tcPr marL="12700" marR="12700" marT="12700" marB="0" anchor="b"/>
                </a:tc>
                <a:tc>
                  <a:txBody>
                    <a:bodyPr/>
                    <a:lstStyle/>
                    <a:p>
                      <a:pPr algn="l" fontAlgn="b"/>
                      <a:r>
                        <a:rPr lang="en-US" sz="1400" b="0" i="0" u="none" strike="noStrike">
                          <a:solidFill>
                            <a:srgbClr val="333333"/>
                          </a:solidFill>
                          <a:effectLst/>
                          <a:latin typeface="Helvetica Neue"/>
                        </a:rPr>
                        <a:t>Maximum size of core files created</a:t>
                      </a:r>
                    </a:p>
                  </a:txBody>
                  <a:tcPr marL="12700" marR="12700" marT="12700" marB="0" anchor="b"/>
                </a:tc>
              </a:tr>
              <a:tr h="370840">
                <a:tc>
                  <a:txBody>
                    <a:bodyPr/>
                    <a:lstStyle/>
                    <a:p>
                      <a:pPr algn="l" fontAlgn="b"/>
                      <a:r>
                        <a:rPr lang="en-US" sz="1300" b="0" i="0" u="none" strike="noStrike">
                          <a:solidFill>
                            <a:srgbClr val="C7254E"/>
                          </a:solidFill>
                          <a:effectLst/>
                          <a:latin typeface="Courier New"/>
                        </a:rPr>
                        <a:t>-d</a:t>
                      </a:r>
                    </a:p>
                  </a:txBody>
                  <a:tcPr marL="12700" marR="12700" marT="12700" marB="0" anchor="b"/>
                </a:tc>
                <a:tc>
                  <a:txBody>
                    <a:bodyPr/>
                    <a:lstStyle/>
                    <a:p>
                      <a:pPr algn="l" fontAlgn="b"/>
                      <a:r>
                        <a:rPr lang="en-US" sz="1400" b="0" i="0" u="none" strike="noStrike">
                          <a:solidFill>
                            <a:srgbClr val="333333"/>
                          </a:solidFill>
                          <a:effectLst/>
                          <a:latin typeface="Helvetica Neue"/>
                        </a:rPr>
                        <a:t>Maximum size of process’s data segment</a:t>
                      </a:r>
                    </a:p>
                  </a:txBody>
                  <a:tcPr marL="12700" marR="12700" marT="12700" marB="0" anchor="b"/>
                </a:tc>
              </a:tr>
              <a:tr h="370840">
                <a:tc>
                  <a:txBody>
                    <a:bodyPr/>
                    <a:lstStyle/>
                    <a:p>
                      <a:pPr algn="l" fontAlgn="b"/>
                      <a:r>
                        <a:rPr lang="da-DK" sz="1300" b="0" i="0" u="none" strike="noStrike">
                          <a:solidFill>
                            <a:srgbClr val="C7254E"/>
                          </a:solidFill>
                          <a:effectLst/>
                          <a:latin typeface="Courier New"/>
                        </a:rPr>
                        <a:t>-s</a:t>
                      </a:r>
                    </a:p>
                  </a:txBody>
                  <a:tcPr marL="12700" marR="12700" marT="12700" marB="0" anchor="b"/>
                </a:tc>
                <a:tc>
                  <a:txBody>
                    <a:bodyPr/>
                    <a:lstStyle/>
                    <a:p>
                      <a:pPr algn="l" fontAlgn="b"/>
                      <a:r>
                        <a:rPr lang="en-US" sz="1400" b="0" i="0" u="none" strike="noStrike" dirty="0">
                          <a:solidFill>
                            <a:srgbClr val="333333"/>
                          </a:solidFill>
                          <a:effectLst/>
                          <a:latin typeface="Helvetica Neue"/>
                        </a:rPr>
                        <a:t>Maximum stack size</a:t>
                      </a:r>
                    </a:p>
                  </a:txBody>
                  <a:tcPr marL="12700" marR="12700" marT="12700" marB="0" anchor="b"/>
                </a:tc>
              </a:tr>
              <a:tr h="370840">
                <a:tc>
                  <a:txBody>
                    <a:bodyPr/>
                    <a:lstStyle/>
                    <a:p>
                      <a:pPr algn="l" fontAlgn="b"/>
                      <a:r>
                        <a:rPr lang="hr-HR" sz="1300" b="0" i="0" u="none" strike="noStrike">
                          <a:solidFill>
                            <a:srgbClr val="C7254E"/>
                          </a:solidFill>
                          <a:effectLst/>
                          <a:latin typeface="Courier New"/>
                        </a:rPr>
                        <a:t>-u</a:t>
                      </a:r>
                    </a:p>
                  </a:txBody>
                  <a:tcPr marL="12700" marR="12700" marT="12700" marB="0" anchor="b"/>
                </a:tc>
                <a:tc>
                  <a:txBody>
                    <a:bodyPr/>
                    <a:lstStyle/>
                    <a:p>
                      <a:pPr algn="l" fontAlgn="b"/>
                      <a:r>
                        <a:rPr lang="en-US" sz="1400" b="0" i="0" u="none" strike="noStrike">
                          <a:solidFill>
                            <a:srgbClr val="333333"/>
                          </a:solidFill>
                          <a:effectLst/>
                          <a:latin typeface="Helvetica Neue"/>
                        </a:rPr>
                        <a:t>Maximum number of processes available to a single user</a:t>
                      </a:r>
                    </a:p>
                  </a:txBody>
                  <a:tcPr marL="12700" marR="12700" marT="12700" marB="0" anchor="b"/>
                </a:tc>
              </a:tr>
              <a:tr h="370840">
                <a:tc>
                  <a:txBody>
                    <a:bodyPr/>
                    <a:lstStyle/>
                    <a:p>
                      <a:pPr algn="l" fontAlgn="b"/>
                      <a:r>
                        <a:rPr lang="da-DK" sz="1300" b="0" i="0" u="none" strike="noStrike">
                          <a:solidFill>
                            <a:srgbClr val="C7254E"/>
                          </a:solidFill>
                          <a:effectLst/>
                          <a:latin typeface="Courier New"/>
                        </a:rPr>
                        <a:t>-v</a:t>
                      </a:r>
                    </a:p>
                  </a:txBody>
                  <a:tcPr marL="12700" marR="12700" marT="12700" marB="0" anchor="b"/>
                </a:tc>
                <a:tc>
                  <a:txBody>
                    <a:bodyPr/>
                    <a:lstStyle/>
                    <a:p>
                      <a:pPr algn="l" fontAlgn="b"/>
                      <a:r>
                        <a:rPr lang="en-US" sz="1400" b="0" i="0" u="none" strike="noStrike">
                          <a:solidFill>
                            <a:srgbClr val="333333"/>
                          </a:solidFill>
                          <a:effectLst/>
                          <a:latin typeface="Helvetica Neue"/>
                        </a:rPr>
                        <a:t>Maximum virtual memory available to user’s process</a:t>
                      </a:r>
                    </a:p>
                  </a:txBody>
                  <a:tcPr marL="12700" marR="12700" marT="12700" marB="0" anchor="b"/>
                </a:tc>
              </a:tr>
              <a:tr h="370840">
                <a:tc>
                  <a:txBody>
                    <a:bodyPr/>
                    <a:lstStyle/>
                    <a:p>
                      <a:pPr algn="l" fontAlgn="b"/>
                      <a:r>
                        <a:rPr lang="en-US" sz="1300" b="0" i="0" u="none" strike="noStrike">
                          <a:solidFill>
                            <a:srgbClr val="C7254E"/>
                          </a:solidFill>
                          <a:effectLst/>
                          <a:latin typeface="Courier New"/>
                        </a:rPr>
                        <a:t>-l</a:t>
                      </a:r>
                    </a:p>
                  </a:txBody>
                  <a:tcPr marL="12700" marR="12700" marT="12700" marB="0" anchor="b"/>
                </a:tc>
                <a:tc>
                  <a:txBody>
                    <a:bodyPr/>
                    <a:lstStyle/>
                    <a:p>
                      <a:pPr algn="l" fontAlgn="b"/>
                      <a:r>
                        <a:rPr lang="en-US" sz="1400" b="0" i="0" u="none" strike="noStrike" dirty="0">
                          <a:solidFill>
                            <a:srgbClr val="333333"/>
                          </a:solidFill>
                          <a:effectLst/>
                          <a:latin typeface="Helvetica Neue"/>
                        </a:rPr>
                        <a:t>Maximum size that may be locked into memory</a:t>
                      </a:r>
                    </a:p>
                  </a:txBody>
                  <a:tcPr marL="12700" marR="12700" marT="12700" marB="0" anchor="b"/>
                </a:tc>
              </a:tr>
            </a:tbl>
          </a:graphicData>
        </a:graphic>
      </p:graphicFrame>
    </p:spTree>
    <p:extLst>
      <p:ext uri="{BB962C8B-B14F-4D97-AF65-F5344CB8AC3E}">
        <p14:creationId xmlns:p14="http://schemas.microsoft.com/office/powerpoint/2010/main" val="2430016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8229600" cy="4525963"/>
          </a:xfrm>
        </p:spPr>
        <p:txBody>
          <a:bodyPr/>
          <a:lstStyle/>
          <a:p>
            <a:r>
              <a:rPr lang="en-US" dirty="0"/>
              <a:t>When a parent process spawns a child process, the child process inherits the security context of the parent. So, if a program is SUID, any child processes spawned by it will also be SUID and likely have access to all resources accessible to the root user.</a:t>
            </a:r>
          </a:p>
        </p:txBody>
      </p:sp>
      <p:sp>
        <p:nvSpPr>
          <p:cNvPr id="4" name="Title 1"/>
          <p:cNvSpPr>
            <a:spLocks noGrp="1"/>
          </p:cNvSpPr>
          <p:nvPr>
            <p:ph type="title"/>
          </p:nvPr>
        </p:nvSpPr>
        <p:spPr/>
        <p:txBody>
          <a:bodyPr/>
          <a:lstStyle/>
          <a:p>
            <a:r>
              <a:rPr lang="en-US" dirty="0"/>
              <a:t>Understanding SUID/SGID</a:t>
            </a:r>
          </a:p>
        </p:txBody>
      </p:sp>
    </p:spTree>
    <p:extLst>
      <p:ext uri="{BB962C8B-B14F-4D97-AF65-F5344CB8AC3E}">
        <p14:creationId xmlns:p14="http://schemas.microsoft.com/office/powerpoint/2010/main" val="559422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Auditing SUID/SGID Files</a:t>
            </a:r>
          </a:p>
        </p:txBody>
      </p:sp>
      <p:sp>
        <p:nvSpPr>
          <p:cNvPr id="3" name="Content Placeholder 2"/>
          <p:cNvSpPr>
            <a:spLocks noGrp="1"/>
          </p:cNvSpPr>
          <p:nvPr>
            <p:ph sz="half" idx="1"/>
          </p:nvPr>
        </p:nvSpPr>
        <p:spPr>
          <a:xfrm>
            <a:off x="457200" y="1600200"/>
            <a:ext cx="8229600" cy="4525963"/>
          </a:xfrm>
        </p:spPr>
        <p:txBody>
          <a:bodyPr/>
          <a:lstStyle/>
          <a:p>
            <a:r>
              <a:rPr lang="en-US" dirty="0"/>
              <a:t>Since SUID/SGID files make a system vulnerable, the system administrator needs to keep track of these files. </a:t>
            </a:r>
            <a:endParaRPr lang="en-US" dirty="0" smtClean="0"/>
          </a:p>
          <a:p>
            <a:r>
              <a:rPr lang="en-US" dirty="0" smtClean="0"/>
              <a:t>To </a:t>
            </a:r>
            <a:r>
              <a:rPr lang="en-US" dirty="0"/>
              <a:t>find files which have the SUID bit set, execute the following command:</a:t>
            </a:r>
          </a:p>
          <a:p>
            <a:pPr lvl="1"/>
            <a:r>
              <a:rPr lang="en-US" dirty="0" err="1"/>
              <a:t>root@localhost</a:t>
            </a:r>
            <a:r>
              <a:rPr lang="en-US" dirty="0"/>
              <a:t>:~# find / -type f -perm -4000 | </a:t>
            </a:r>
            <a:r>
              <a:rPr lang="en-US" dirty="0" smtClean="0"/>
              <a:t>more</a:t>
            </a:r>
          </a:p>
          <a:p>
            <a:r>
              <a:rPr lang="en-US" dirty="0"/>
              <a:t>To find files which have the SGID bit set, execute the following command:</a:t>
            </a:r>
          </a:p>
          <a:p>
            <a:pPr lvl="1"/>
            <a:r>
              <a:rPr lang="en-US" dirty="0" err="1"/>
              <a:t>root@localhost</a:t>
            </a:r>
            <a:r>
              <a:rPr lang="en-US" dirty="0"/>
              <a:t>:~# find / -type f -perm -2000 2&gt;/</a:t>
            </a:r>
            <a:r>
              <a:rPr lang="en-US" dirty="0" err="1"/>
              <a:t>dev</a:t>
            </a:r>
            <a:r>
              <a:rPr lang="en-US" dirty="0"/>
              <a:t>/null</a:t>
            </a:r>
          </a:p>
        </p:txBody>
      </p:sp>
    </p:spTree>
    <p:extLst>
      <p:ext uri="{BB962C8B-B14F-4D97-AF65-F5344CB8AC3E}">
        <p14:creationId xmlns:p14="http://schemas.microsoft.com/office/powerpoint/2010/main" val="3583019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Auditing SUID/SGID Files</a:t>
            </a:r>
          </a:p>
        </p:txBody>
      </p:sp>
      <p:sp>
        <p:nvSpPr>
          <p:cNvPr id="3" name="Content Placeholder 2"/>
          <p:cNvSpPr>
            <a:spLocks noGrp="1"/>
          </p:cNvSpPr>
          <p:nvPr>
            <p:ph sz="half" idx="1"/>
          </p:nvPr>
        </p:nvSpPr>
        <p:spPr>
          <a:xfrm>
            <a:off x="457200" y="1600200"/>
            <a:ext cx="8229600" cy="4525963"/>
          </a:xfrm>
        </p:spPr>
        <p:txBody>
          <a:bodyPr/>
          <a:lstStyle/>
          <a:p>
            <a:r>
              <a:rPr lang="en-US" dirty="0"/>
              <a:t>The SUID/SGID bit of </a:t>
            </a:r>
            <a:r>
              <a:rPr lang="en-US" dirty="0" smtClean="0"/>
              <a:t>some </a:t>
            </a:r>
            <a:r>
              <a:rPr lang="en-US" dirty="0"/>
              <a:t>files above has been set for specific reasons. </a:t>
            </a:r>
            <a:endParaRPr lang="en-US" dirty="0" smtClean="0"/>
          </a:p>
          <a:p>
            <a:r>
              <a:rPr lang="en-US" dirty="0" smtClean="0"/>
              <a:t>The </a:t>
            </a:r>
            <a:r>
              <a:rPr lang="en-US" dirty="0"/>
              <a:t>commands such as </a:t>
            </a:r>
            <a:r>
              <a:rPr lang="en-US" dirty="0" err="1"/>
              <a:t>passwd</a:t>
            </a:r>
            <a:r>
              <a:rPr lang="en-US" dirty="0"/>
              <a:t>, </a:t>
            </a:r>
            <a:r>
              <a:rPr lang="en-US" dirty="0" err="1"/>
              <a:t>chage</a:t>
            </a:r>
            <a:r>
              <a:rPr lang="en-US" dirty="0"/>
              <a:t> and </a:t>
            </a:r>
            <a:r>
              <a:rPr lang="en-US" dirty="0" err="1"/>
              <a:t>chfn</a:t>
            </a:r>
            <a:r>
              <a:rPr lang="en-US" dirty="0"/>
              <a:t> require root privileges to allow users to access the password files in the /</a:t>
            </a:r>
            <a:r>
              <a:rPr lang="en-US" dirty="0" err="1"/>
              <a:t>etc</a:t>
            </a:r>
            <a:r>
              <a:rPr lang="en-US" dirty="0"/>
              <a:t> directory. </a:t>
            </a:r>
            <a:endParaRPr lang="en-US" dirty="0" smtClean="0"/>
          </a:p>
          <a:p>
            <a:r>
              <a:rPr lang="en-US" dirty="0" smtClean="0"/>
              <a:t>The </a:t>
            </a:r>
            <a:r>
              <a:rPr lang="en-US" dirty="0"/>
              <a:t>commands such as </a:t>
            </a:r>
            <a:r>
              <a:rPr lang="en-US" dirty="0" err="1"/>
              <a:t>sudo</a:t>
            </a:r>
            <a:r>
              <a:rPr lang="en-US" dirty="0"/>
              <a:t>, </a:t>
            </a:r>
            <a:r>
              <a:rPr lang="en-US" dirty="0" err="1"/>
              <a:t>su</a:t>
            </a:r>
            <a:r>
              <a:rPr lang="en-US" dirty="0"/>
              <a:t> and </a:t>
            </a:r>
            <a:r>
              <a:rPr lang="en-US" dirty="0" err="1"/>
              <a:t>crontabneed</a:t>
            </a:r>
            <a:r>
              <a:rPr lang="en-US" dirty="0"/>
              <a:t> to be executed with root privileges on behalf of other users.</a:t>
            </a:r>
          </a:p>
        </p:txBody>
      </p:sp>
    </p:spTree>
    <p:extLst>
      <p:ext uri="{BB962C8B-B14F-4D97-AF65-F5344CB8AC3E}">
        <p14:creationId xmlns:p14="http://schemas.microsoft.com/office/powerpoint/2010/main" val="3002968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2227</TotalTime>
  <Words>4706</Words>
  <Application>Microsoft Macintosh PowerPoint</Application>
  <PresentationFormat>On-screen Show (4:3)</PresentationFormat>
  <Paragraphs>417</Paragraphs>
  <Slides>62</Slides>
  <Notes>0</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Office Theme</vt:lpstr>
      <vt:lpstr>Module 6: System Security Chapter 17: Account Security</vt:lpstr>
      <vt:lpstr>Introduction</vt:lpstr>
      <vt:lpstr>Understanding SUID/SGID</vt:lpstr>
      <vt:lpstr>Understanding SUID/SGID</vt:lpstr>
      <vt:lpstr>Understanding SUID/SGID</vt:lpstr>
      <vt:lpstr>Understanding SUID/SGID</vt:lpstr>
      <vt:lpstr>Understanding SUID/SGID</vt:lpstr>
      <vt:lpstr>Auditing SUID/SGID Files</vt:lpstr>
      <vt:lpstr>Auditing SUID/SGID Files</vt:lpstr>
      <vt:lpstr>Auditing SUID/SGID Files</vt:lpstr>
      <vt:lpstr>Auditing SUID/SGID Files</vt:lpstr>
      <vt:lpstr>Auditing SUID/SGID Files</vt:lpstr>
      <vt:lpstr>Auditing SUID/SGID Files</vt:lpstr>
      <vt:lpstr>Configuring sudo</vt:lpstr>
      <vt:lpstr>Configuring sudo</vt:lpstr>
      <vt:lpstr>Configuring sudo</vt:lpstr>
      <vt:lpstr>Configuring sudo</vt:lpstr>
      <vt:lpstr>Configuring sudo</vt:lpstr>
      <vt:lpstr>Configuring sudo</vt:lpstr>
      <vt:lpstr>Configuring sudo</vt:lpstr>
      <vt:lpstr>Configuring sudo</vt:lpstr>
      <vt:lpstr>Configuring sudo</vt:lpstr>
      <vt:lpstr>Configuring sudo</vt:lpstr>
      <vt:lpstr>Understanding su</vt:lpstr>
      <vt:lpstr>Understanding su</vt:lpstr>
      <vt:lpstr>Understanding su</vt:lpstr>
      <vt:lpstr>Understanding su</vt:lpstr>
      <vt:lpstr>Understanding su</vt:lpstr>
      <vt:lpstr>Understanding su</vt:lpstr>
      <vt:lpstr>Setting User Passwords</vt:lpstr>
      <vt:lpstr>Setting User Passwords</vt:lpstr>
      <vt:lpstr>Setting User Passwords</vt:lpstr>
      <vt:lpstr>Setting User Passwords</vt:lpstr>
      <vt:lpstr>Setting User Passwords</vt:lpstr>
      <vt:lpstr>Setting User Passwords</vt:lpstr>
      <vt:lpstr>Setting User Passwords</vt:lpstr>
      <vt:lpstr>Aging User Passwords</vt:lpstr>
      <vt:lpstr>Aging User Passwords</vt:lpstr>
      <vt:lpstr>Aging User Passwords</vt:lpstr>
      <vt:lpstr>Aging User Passwords</vt:lpstr>
      <vt:lpstr>Aging User Passwords</vt:lpstr>
      <vt:lpstr>Aging User Passwords</vt:lpstr>
      <vt:lpstr>Aging User Passwords</vt:lpstr>
      <vt:lpstr>Aging User Passwords</vt:lpstr>
      <vt:lpstr>Aging User Passwords</vt:lpstr>
      <vt:lpstr>Aging User Passwords</vt:lpstr>
      <vt:lpstr>Assessing Network Security</vt:lpstr>
      <vt:lpstr>Assessing Network Security</vt:lpstr>
      <vt:lpstr>Assessing Network Security</vt:lpstr>
      <vt:lpstr>Assessing Network Security</vt:lpstr>
      <vt:lpstr>Assessing Network Security</vt:lpstr>
      <vt:lpstr>Assessing Network Security</vt:lpstr>
      <vt:lpstr>Assessing Network Security</vt:lpstr>
      <vt:lpstr>lsof Command</vt:lpstr>
      <vt:lpstr>lsof Command</vt:lpstr>
      <vt:lpstr>lsof Command</vt:lpstr>
      <vt:lpstr>Setting User Limits</vt:lpstr>
      <vt:lpstr>Setting User Limits</vt:lpstr>
      <vt:lpstr>Setting User Limits</vt:lpstr>
      <vt:lpstr>Setting User Limits</vt:lpstr>
      <vt:lpstr>Setting User Limits</vt:lpstr>
      <vt:lpstr>Setting User Limits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172</cp:revision>
  <dcterms:created xsi:type="dcterms:W3CDTF">2013-10-05T00:15:43Z</dcterms:created>
  <dcterms:modified xsi:type="dcterms:W3CDTF">2015-12-17T21:00:21Z</dcterms:modified>
</cp:coreProperties>
</file>