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256" r:id="rId3"/>
    <p:sldId id="276" r:id="rId4"/>
    <p:sldId id="277" r:id="rId5"/>
    <p:sldId id="278"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6" r:id="rId23"/>
    <p:sldId id="297" r:id="rId24"/>
    <p:sldId id="317" r:id="rId25"/>
    <p:sldId id="318" r:id="rId26"/>
    <p:sldId id="319" r:id="rId27"/>
    <p:sldId id="320" r:id="rId28"/>
    <p:sldId id="321" r:id="rId29"/>
    <p:sldId id="322" r:id="rId30"/>
    <p:sldId id="323" r:id="rId31"/>
    <p:sldId id="324" r:id="rId32"/>
    <p:sldId id="325" r:id="rId33"/>
    <p:sldId id="326" r:id="rId34"/>
    <p:sldId id="327" r:id="rId35"/>
    <p:sldId id="328" r:id="rId36"/>
    <p:sldId id="329" r:id="rId37"/>
    <p:sldId id="330" r:id="rId38"/>
    <p:sldId id="331" r:id="rId39"/>
    <p:sldId id="332" r:id="rId40"/>
    <p:sldId id="333" r:id="rId41"/>
    <p:sldId id="334" r:id="rId42"/>
    <p:sldId id="298" r:id="rId43"/>
    <p:sldId id="299" r:id="rId44"/>
    <p:sldId id="300" r:id="rId45"/>
    <p:sldId id="301" r:id="rId46"/>
    <p:sldId id="303" r:id="rId47"/>
    <p:sldId id="302" r:id="rId48"/>
    <p:sldId id="304" r:id="rId49"/>
    <p:sldId id="305" r:id="rId50"/>
    <p:sldId id="306" r:id="rId51"/>
    <p:sldId id="307" r:id="rId52"/>
    <p:sldId id="308" r:id="rId53"/>
    <p:sldId id="309" r:id="rId54"/>
    <p:sldId id="311" r:id="rId55"/>
    <p:sldId id="310" r:id="rId56"/>
    <p:sldId id="312" r:id="rId57"/>
    <p:sldId id="313" r:id="rId58"/>
    <p:sldId id="314" r:id="rId59"/>
    <p:sldId id="315" r:id="rId60"/>
    <p:sldId id="316" r:id="rId6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7532" autoAdjust="0"/>
    <p:restoredTop sz="94660"/>
  </p:normalViewPr>
  <p:slideViewPr>
    <p:cSldViewPr snapToGrid="0" snapToObjects="1">
      <p:cViewPr varScale="1">
        <p:scale>
          <a:sx n="61" d="100"/>
          <a:sy n="61" d="100"/>
        </p:scale>
        <p:origin x="-112" y="-77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Calibri" panose="020F0502020204030204" pitchFamily="34" charset="0"/>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Calibri" panose="020F0502020204030204" pitchFamily="34" charset="0"/>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Calibri" panose="020F0502020204030204" pitchFamily="34" charset="0"/>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a:t>
            </a:r>
            <a:r>
              <a:rPr lang="en-US" dirty="0" smtClean="0">
                <a:latin typeface="Calibri" pitchFamily="34" charset="0"/>
              </a:rPr>
              <a:t>3: </a:t>
            </a:r>
            <a:r>
              <a:rPr lang="en-US" dirty="0" smtClean="0">
                <a:latin typeface="Calibri" pitchFamily="34" charset="0"/>
              </a:rPr>
              <a:t>User and </a:t>
            </a:r>
            <a:r>
              <a:rPr lang="en-US" dirty="0" smtClean="0"/>
              <a:t>System </a:t>
            </a:r>
            <a:r>
              <a:rPr lang="en-US" dirty="0"/>
              <a:t>Administration</a:t>
            </a:r>
            <a:r>
              <a:rPr lang="en-US" dirty="0" smtClean="0">
                <a:latin typeface="Calibri" pitchFamily="34" charset="0"/>
              </a:rPr>
              <a:t/>
            </a:r>
            <a:br>
              <a:rPr lang="en-US" dirty="0" smtClean="0">
                <a:latin typeface="Calibri" pitchFamily="34" charset="0"/>
              </a:rPr>
            </a:br>
            <a:r>
              <a:rPr lang="en-US" dirty="0" smtClean="0">
                <a:latin typeface="Calibri" pitchFamily="34" charset="0"/>
              </a:rPr>
              <a:t>Chapter 9: </a:t>
            </a:r>
            <a:r>
              <a:rPr lang="en-US" dirty="0" smtClean="0">
                <a:latin typeface="Calibri" pitchFamily="34" charset="0"/>
              </a:rPr>
              <a:t>Localization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The locale Command</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Variables whose values are within quotation marks are those which are not set explicitly; they inherit their values from LANG or LC_ALL.  </a:t>
            </a:r>
            <a:endParaRPr lang="en-US" dirty="0" smtClean="0"/>
          </a:p>
          <a:p>
            <a:r>
              <a:rPr lang="en-US" dirty="0" smtClean="0"/>
              <a:t>Those </a:t>
            </a:r>
            <a:r>
              <a:rPr lang="en-US" dirty="0"/>
              <a:t>values without quotation marks have been set explicitly</a:t>
            </a:r>
            <a:r>
              <a:rPr lang="en-US" dirty="0" smtClean="0"/>
              <a:t>.</a:t>
            </a:r>
            <a:endParaRPr lang="en-US" dirty="0"/>
          </a:p>
          <a:p>
            <a:r>
              <a:rPr lang="en-US" dirty="0"/>
              <a:t>If the LC_ALL locale variable is set </a:t>
            </a:r>
            <a:r>
              <a:rPr lang="en-US" dirty="0" smtClean="0"/>
              <a:t>to a locale like </a:t>
            </a:r>
            <a:r>
              <a:rPr lang="en-US" dirty="0" err="1"/>
              <a:t>en_US</a:t>
            </a:r>
            <a:r>
              <a:rPr lang="en-US" dirty="0"/>
              <a:t> locale, all locale environment variables </a:t>
            </a:r>
            <a:r>
              <a:rPr lang="en-US" dirty="0" smtClean="0"/>
              <a:t>will be set to the same locale.</a:t>
            </a:r>
            <a:endParaRPr lang="en-US" dirty="0"/>
          </a:p>
          <a:p>
            <a:pPr marL="0" indent="0">
              <a:buNone/>
            </a:pPr>
            <a:endParaRPr lang="en-US" sz="2800" b="1" dirty="0"/>
          </a:p>
        </p:txBody>
      </p:sp>
    </p:spTree>
    <p:extLst>
      <p:ext uri="{BB962C8B-B14F-4D97-AF65-F5344CB8AC3E}">
        <p14:creationId xmlns:p14="http://schemas.microsoft.com/office/powerpoint/2010/main" val="191413753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Viewing All Locales</a:t>
            </a:r>
            <a:endParaRPr lang="en-US" dirty="0" smtClean="0">
              <a:latin typeface="Calibri" pitchFamily="34" charset="0"/>
            </a:endParaRPr>
          </a:p>
        </p:txBody>
      </p:sp>
      <p:sp>
        <p:nvSpPr>
          <p:cNvPr id="16387" name="Content Placeholder 6"/>
          <p:cNvSpPr>
            <a:spLocks noGrp="1"/>
          </p:cNvSpPr>
          <p:nvPr>
            <p:ph idx="4294967295"/>
          </p:nvPr>
        </p:nvSpPr>
        <p:spPr/>
        <p:txBody>
          <a:bodyPr/>
          <a:lstStyle/>
          <a:p>
            <a:pPr marL="0" indent="0">
              <a:buNone/>
            </a:pPr>
            <a:r>
              <a:rPr lang="en-US" dirty="0"/>
              <a:t>The following command provides the list of locales that are available:</a:t>
            </a:r>
          </a:p>
          <a:p>
            <a:pPr marL="0" indent="0">
              <a:buNone/>
            </a:pPr>
            <a:r>
              <a:rPr lang="en-US" dirty="0"/>
              <a:t> </a:t>
            </a:r>
          </a:p>
          <a:p>
            <a:pPr marL="0" indent="0">
              <a:buNone/>
            </a:pPr>
            <a:r>
              <a:rPr lang="en-US" dirty="0">
                <a:latin typeface="Courier New" panose="02070309020205020404" pitchFamily="49" charset="0"/>
                <a:cs typeface="Courier New" panose="02070309020205020404" pitchFamily="49" charset="0"/>
              </a:rPr>
              <a:t>locale –a</a:t>
            </a:r>
          </a:p>
          <a:p>
            <a:pPr marL="0" indent="0">
              <a:buNone/>
            </a:pPr>
            <a:endParaRPr lang="en-US" sz="2800" b="1" dirty="0"/>
          </a:p>
        </p:txBody>
      </p:sp>
    </p:spTree>
    <p:extLst>
      <p:ext uri="{BB962C8B-B14F-4D97-AF65-F5344CB8AC3E}">
        <p14:creationId xmlns:p14="http://schemas.microsoft.com/office/powerpoint/2010/main" val="11780007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Changing </a:t>
            </a:r>
            <a:r>
              <a:rPr lang="en-US" dirty="0" smtClean="0"/>
              <a:t>User Locale </a:t>
            </a:r>
            <a:endParaRPr lang="en-US" sz="4000" dirty="0"/>
          </a:p>
        </p:txBody>
      </p:sp>
      <p:sp>
        <p:nvSpPr>
          <p:cNvPr id="16387" name="Content Placeholder 6"/>
          <p:cNvSpPr>
            <a:spLocks noGrp="1"/>
          </p:cNvSpPr>
          <p:nvPr>
            <p:ph idx="4294967295"/>
          </p:nvPr>
        </p:nvSpPr>
        <p:spPr/>
        <p:txBody>
          <a:bodyPr/>
          <a:lstStyle/>
          <a:p>
            <a:pPr marL="0" indent="0">
              <a:buNone/>
            </a:pPr>
            <a:r>
              <a:rPr lang="en-US" sz="2800" dirty="0"/>
              <a:t>Set the environment variable </a:t>
            </a:r>
            <a:r>
              <a:rPr lang="en-US" sz="2800" b="1" dirty="0"/>
              <a:t>LANG</a:t>
            </a:r>
            <a:r>
              <a:rPr lang="en-US" sz="2800" dirty="0"/>
              <a:t> to change the language and encoding for the current session</a:t>
            </a:r>
            <a:r>
              <a:rPr lang="en-US" sz="2800" dirty="0" smtClean="0"/>
              <a:t>:</a:t>
            </a:r>
          </a:p>
          <a:p>
            <a:pPr marL="0" indent="0">
              <a:buNone/>
            </a:pPr>
            <a:endParaRPr lang="en-US" sz="2800" dirty="0"/>
          </a:p>
          <a:p>
            <a:pPr marL="0" indent="0">
              <a:buNone/>
            </a:pPr>
            <a:r>
              <a:rPr lang="en-US" sz="2800" dirty="0"/>
              <a:t>Set English locale</a:t>
            </a:r>
            <a:r>
              <a:rPr lang="en-US" sz="2800" dirty="0" smtClean="0"/>
              <a:t>:</a:t>
            </a:r>
            <a:endParaRPr lang="en-US" sz="2800" dirty="0"/>
          </a:p>
          <a:p>
            <a:pPr marL="0" indent="0">
              <a:buNone/>
            </a:pPr>
            <a:r>
              <a:rPr lang="en-US" sz="2800" dirty="0" smtClean="0">
                <a:latin typeface="Courier New" panose="02070309020205020404" pitchFamily="49" charset="0"/>
                <a:cs typeface="Courier New" panose="02070309020205020404" pitchFamily="49" charset="0"/>
              </a:rPr>
              <a:t>export LANG=en_US.utf8</a:t>
            </a:r>
            <a:endParaRPr lang="en-US" sz="2800" dirty="0">
              <a:latin typeface="Courier New" panose="02070309020205020404" pitchFamily="49" charset="0"/>
              <a:cs typeface="Courier New" panose="02070309020205020404" pitchFamily="49" charset="0"/>
            </a:endParaRPr>
          </a:p>
          <a:p>
            <a:pPr marL="0" indent="0">
              <a:buNone/>
            </a:pPr>
            <a:r>
              <a:rPr lang="en-US" sz="2800" dirty="0"/>
              <a:t>Set Russian locale</a:t>
            </a:r>
            <a:r>
              <a:rPr lang="en-US" sz="2800" dirty="0" smtClean="0"/>
              <a:t>:</a:t>
            </a:r>
            <a:endParaRPr lang="en-US" sz="2800" dirty="0"/>
          </a:p>
          <a:p>
            <a:pPr marL="0" indent="0">
              <a:buNone/>
            </a:pPr>
            <a:r>
              <a:rPr lang="en-US" sz="2800" dirty="0">
                <a:latin typeface="Courier New" panose="02070309020205020404" pitchFamily="49" charset="0"/>
                <a:cs typeface="Courier New" panose="02070309020205020404" pitchFamily="49" charset="0"/>
              </a:rPr>
              <a:t>export LANG=ru_RU.utf8</a:t>
            </a:r>
          </a:p>
          <a:p>
            <a:pPr marL="0" indent="0">
              <a:buNone/>
            </a:pPr>
            <a:endParaRPr lang="en-US" sz="2800" b="1" dirty="0"/>
          </a:p>
        </p:txBody>
      </p:sp>
    </p:spTree>
    <p:extLst>
      <p:ext uri="{BB962C8B-B14F-4D97-AF65-F5344CB8AC3E}">
        <p14:creationId xmlns:p14="http://schemas.microsoft.com/office/powerpoint/2010/main" val="991248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Changing </a:t>
            </a:r>
            <a:r>
              <a:rPr lang="en-US" dirty="0" smtClean="0"/>
              <a:t>User Locale </a:t>
            </a:r>
            <a:endParaRPr lang="en-US" sz="4000" dirty="0"/>
          </a:p>
        </p:txBody>
      </p:sp>
      <p:sp>
        <p:nvSpPr>
          <p:cNvPr id="16387" name="Content Placeholder 6"/>
          <p:cNvSpPr>
            <a:spLocks noGrp="1"/>
          </p:cNvSpPr>
          <p:nvPr>
            <p:ph idx="4294967295"/>
          </p:nvPr>
        </p:nvSpPr>
        <p:spPr/>
        <p:txBody>
          <a:bodyPr/>
          <a:lstStyle/>
          <a:p>
            <a:pPr marL="0" indent="0">
              <a:buNone/>
            </a:pPr>
            <a:r>
              <a:rPr lang="en-US" sz="2800" dirty="0" smtClean="0"/>
              <a:t>To </a:t>
            </a:r>
            <a:r>
              <a:rPr lang="en-US" sz="2800" dirty="0"/>
              <a:t>change user's locale </a:t>
            </a:r>
            <a:r>
              <a:rPr lang="en-US" sz="2800" dirty="0" smtClean="0"/>
              <a:t>persistently </a:t>
            </a:r>
            <a:r>
              <a:rPr lang="en-US" sz="2800" dirty="0"/>
              <a:t>place the following line in </a:t>
            </a:r>
            <a:r>
              <a:rPr lang="en-US" sz="2800" dirty="0" smtClean="0"/>
              <a:t>a bash initialization file </a:t>
            </a:r>
            <a:r>
              <a:rPr lang="en-US" sz="2800" dirty="0"/>
              <a:t>(</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bashrc</a:t>
            </a:r>
            <a:r>
              <a:rPr lang="en-US" sz="2800" dirty="0">
                <a:latin typeface="Courier New" panose="02070309020205020404" pitchFamily="49" charset="0"/>
                <a:cs typeface="Courier New" panose="02070309020205020404" pitchFamily="49" charset="0"/>
              </a:rPr>
              <a:t> </a:t>
            </a:r>
            <a:r>
              <a:rPr lang="en-US" sz="2800" dirty="0"/>
              <a:t>or </a:t>
            </a:r>
            <a:r>
              <a:rPr lang="en-US" sz="2800" dirty="0">
                <a:latin typeface="Courier New" panose="02070309020205020404" pitchFamily="49" charset="0"/>
                <a:cs typeface="Courier New" panose="02070309020205020404" pitchFamily="49" charset="0"/>
              </a:rPr>
              <a:t>~/.profile</a:t>
            </a:r>
            <a:r>
              <a:rPr lang="en-US" sz="2800" dirty="0"/>
              <a:t>),:</a:t>
            </a:r>
          </a:p>
          <a:p>
            <a:pPr marL="0" indent="0">
              <a:buNone/>
            </a:pPr>
            <a:r>
              <a:rPr lang="en-US" sz="2800" dirty="0"/>
              <a:t> </a:t>
            </a:r>
          </a:p>
          <a:p>
            <a:pPr marL="0" indent="0">
              <a:buNone/>
            </a:pPr>
            <a:r>
              <a:rPr lang="en-US" sz="2800" dirty="0">
                <a:latin typeface="Courier New" panose="02070309020205020404" pitchFamily="49" charset="0"/>
                <a:cs typeface="Courier New" panose="02070309020205020404" pitchFamily="49" charset="0"/>
              </a:rPr>
              <a:t>export LANG=en_US.utf8</a:t>
            </a:r>
          </a:p>
          <a:p>
            <a:pPr marL="0" indent="0">
              <a:buNone/>
            </a:pPr>
            <a:endParaRPr lang="en-US" sz="2800" b="1" dirty="0" smtClean="0"/>
          </a:p>
          <a:p>
            <a:pPr marL="0" indent="0">
              <a:buNone/>
            </a:pPr>
            <a:r>
              <a:rPr lang="en-US" sz="2800" dirty="0"/>
              <a:t>Changes will be effective only after the user logouts and logs back in.</a:t>
            </a:r>
            <a:endParaRPr lang="en-US" sz="2800" b="1" dirty="0"/>
          </a:p>
        </p:txBody>
      </p:sp>
    </p:spTree>
    <p:extLst>
      <p:ext uri="{BB962C8B-B14F-4D97-AF65-F5344CB8AC3E}">
        <p14:creationId xmlns:p14="http://schemas.microsoft.com/office/powerpoint/2010/main" val="16893998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Changing </a:t>
            </a:r>
            <a:r>
              <a:rPr lang="en-US" dirty="0" smtClean="0"/>
              <a:t>System Locale </a:t>
            </a:r>
            <a:endParaRPr lang="en-US" sz="4000" dirty="0"/>
          </a:p>
        </p:txBody>
      </p:sp>
      <p:sp>
        <p:nvSpPr>
          <p:cNvPr id="16387" name="Content Placeholder 6"/>
          <p:cNvSpPr>
            <a:spLocks noGrp="1"/>
          </p:cNvSpPr>
          <p:nvPr>
            <p:ph idx="4294967295"/>
          </p:nvPr>
        </p:nvSpPr>
        <p:spPr/>
        <p:txBody>
          <a:bodyPr/>
          <a:lstStyle/>
          <a:p>
            <a:pPr marL="514350" lvl="0" indent="-514350">
              <a:buFont typeface="+mj-lt"/>
              <a:buAutoNum type="arabicPeriod"/>
            </a:pPr>
            <a:r>
              <a:rPr lang="en-US" sz="2800" dirty="0" smtClean="0"/>
              <a:t>As </a:t>
            </a:r>
            <a:r>
              <a:rPr lang="en-US" sz="2800" dirty="0"/>
              <a:t>an </a:t>
            </a:r>
            <a:r>
              <a:rPr lang="en-US" sz="2800" dirty="0" smtClean="0"/>
              <a:t>administrator, edit </a:t>
            </a:r>
            <a:r>
              <a:rPr lang="en-US" sz="2800" dirty="0"/>
              <a:t>the following file where global locale settings are stored.</a:t>
            </a:r>
          </a:p>
          <a:p>
            <a:pPr marL="0" indent="0">
              <a:buNone/>
            </a:pPr>
            <a:r>
              <a:rPr lang="en-US" sz="2800" dirty="0"/>
              <a:t> </a:t>
            </a:r>
          </a:p>
          <a:p>
            <a:pPr marL="0" indent="0">
              <a:buNone/>
            </a:pPr>
            <a:r>
              <a:rPr lang="en-US" sz="2800" dirty="0"/>
              <a:t>If your system is Debian-derived, then this file will be:</a:t>
            </a:r>
          </a:p>
          <a:p>
            <a:pPr marL="0" indent="0">
              <a:buNone/>
            </a:pPr>
            <a:r>
              <a:rPr lang="en-US" sz="2800" dirty="0">
                <a:latin typeface="Courier New" panose="02070309020205020404" pitchFamily="49" charset="0"/>
                <a:cs typeface="Courier New" panose="02070309020205020404" pitchFamily="49" charset="0"/>
              </a:rPr>
              <a:t> </a:t>
            </a:r>
            <a:r>
              <a:rPr lang="en-US" sz="2800" dirty="0" smtClean="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/default/locale</a:t>
            </a:r>
          </a:p>
          <a:p>
            <a:pPr marL="0" indent="0">
              <a:buNone/>
            </a:pPr>
            <a:r>
              <a:rPr lang="en-US" sz="2800" dirty="0"/>
              <a:t> </a:t>
            </a:r>
          </a:p>
          <a:p>
            <a:pPr marL="0" indent="0">
              <a:buNone/>
            </a:pPr>
            <a:r>
              <a:rPr lang="en-US" sz="2800" dirty="0"/>
              <a:t>If your system is Red Hat-derived, then this file will be:</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sysconfig</a:t>
            </a:r>
            <a:r>
              <a:rPr lang="en-US" sz="2800" dirty="0">
                <a:latin typeface="Courier New" panose="02070309020205020404" pitchFamily="49" charset="0"/>
                <a:cs typeface="Courier New" panose="02070309020205020404" pitchFamily="49" charset="0"/>
              </a:rPr>
              <a:t>/i18n</a:t>
            </a:r>
          </a:p>
        </p:txBody>
      </p:sp>
    </p:spTree>
    <p:extLst>
      <p:ext uri="{BB962C8B-B14F-4D97-AF65-F5344CB8AC3E}">
        <p14:creationId xmlns:p14="http://schemas.microsoft.com/office/powerpoint/2010/main" val="26699653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Changing </a:t>
            </a:r>
            <a:r>
              <a:rPr lang="en-US" dirty="0" smtClean="0"/>
              <a:t>System Locale </a:t>
            </a:r>
            <a:endParaRPr lang="en-US" sz="4000" dirty="0"/>
          </a:p>
        </p:txBody>
      </p:sp>
      <p:sp>
        <p:nvSpPr>
          <p:cNvPr id="16387" name="Content Placeholder 6"/>
          <p:cNvSpPr>
            <a:spLocks noGrp="1"/>
          </p:cNvSpPr>
          <p:nvPr>
            <p:ph idx="4294967295"/>
          </p:nvPr>
        </p:nvSpPr>
        <p:spPr/>
        <p:txBody>
          <a:bodyPr/>
          <a:lstStyle/>
          <a:p>
            <a:pPr marL="514350" lvl="0" indent="-514350">
              <a:buFont typeface="+mj-lt"/>
              <a:buAutoNum type="arabicPeriod" startAt="2"/>
            </a:pPr>
            <a:r>
              <a:rPr lang="en-US" sz="2800" dirty="0"/>
              <a:t>Inside the file change the LANG variable to the desired value:</a:t>
            </a:r>
          </a:p>
          <a:p>
            <a:pPr marL="0" indent="0">
              <a:buNone/>
            </a:pPr>
            <a:r>
              <a:rPr lang="en-US" sz="2800" dirty="0"/>
              <a:t> </a:t>
            </a:r>
          </a:p>
          <a:p>
            <a:pPr marL="0" indent="0">
              <a:buNone/>
            </a:pPr>
            <a:r>
              <a:rPr lang="en-US" sz="2800" dirty="0">
                <a:latin typeface="Courier New" panose="02070309020205020404" pitchFamily="49" charset="0"/>
                <a:cs typeface="Courier New" panose="02070309020205020404" pitchFamily="49" charset="0"/>
              </a:rPr>
              <a:t>LANG="en_US.utf8"</a:t>
            </a:r>
          </a:p>
          <a:p>
            <a:pPr marL="0" indent="0">
              <a:buNone/>
            </a:pPr>
            <a:r>
              <a:rPr lang="en-US" sz="2800" dirty="0"/>
              <a:t> </a:t>
            </a:r>
          </a:p>
          <a:p>
            <a:pPr marL="514350" lvl="0" indent="-514350">
              <a:buFont typeface="+mj-lt"/>
              <a:buAutoNum type="arabicPeriod" startAt="3"/>
            </a:pPr>
            <a:r>
              <a:rPr lang="en-US" sz="2800" dirty="0"/>
              <a:t>After rebooting your system, the changes will take effect.</a:t>
            </a:r>
          </a:p>
        </p:txBody>
      </p:sp>
    </p:spTree>
    <p:extLst>
      <p:ext uri="{BB962C8B-B14F-4D97-AF65-F5344CB8AC3E}">
        <p14:creationId xmlns:p14="http://schemas.microsoft.com/office/powerpoint/2010/main" val="249889736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Role of LANG=C</a:t>
            </a:r>
            <a:endParaRPr lang="en-US" sz="4000" dirty="0"/>
          </a:p>
        </p:txBody>
      </p:sp>
      <p:sp>
        <p:nvSpPr>
          <p:cNvPr id="16387" name="Content Placeholder 6"/>
          <p:cNvSpPr>
            <a:spLocks noGrp="1"/>
          </p:cNvSpPr>
          <p:nvPr>
            <p:ph idx="4294967295"/>
          </p:nvPr>
        </p:nvSpPr>
        <p:spPr/>
        <p:txBody>
          <a:bodyPr/>
          <a:lstStyle/>
          <a:p>
            <a:r>
              <a:rPr lang="en-US" sz="2800" dirty="0"/>
              <a:t>The </a:t>
            </a:r>
            <a:r>
              <a:rPr lang="en-US" sz="2800" b="1" dirty="0"/>
              <a:t>LANG</a:t>
            </a:r>
            <a:r>
              <a:rPr lang="en-US" sz="2800" dirty="0"/>
              <a:t> environment variable controls localization.  It’s used to select how your computer treats language-specific features.  In turn it affects the behavior of command line tools like the </a:t>
            </a:r>
            <a:r>
              <a:rPr lang="en-US" sz="2800" dirty="0">
                <a:latin typeface="Courier New" panose="02070309020205020404" pitchFamily="49" charset="0"/>
                <a:cs typeface="Courier New" panose="02070309020205020404" pitchFamily="49" charset="0"/>
              </a:rPr>
              <a:t>sort</a:t>
            </a:r>
            <a:r>
              <a:rPr lang="en-US" sz="2800" dirty="0"/>
              <a:t>, </a:t>
            </a:r>
            <a:r>
              <a:rPr lang="en-US" sz="2800" dirty="0">
                <a:latin typeface="Courier New" panose="02070309020205020404" pitchFamily="49" charset="0"/>
                <a:cs typeface="Courier New" panose="02070309020205020404" pitchFamily="49" charset="0"/>
              </a:rPr>
              <a:t>grep</a:t>
            </a:r>
            <a:r>
              <a:rPr lang="en-US" sz="2800" dirty="0"/>
              <a:t> and </a:t>
            </a:r>
            <a:r>
              <a:rPr lang="en-US" sz="2800" dirty="0" err="1">
                <a:latin typeface="Courier New" panose="02070309020205020404" pitchFamily="49" charset="0"/>
                <a:cs typeface="Courier New" panose="02070309020205020404" pitchFamily="49" charset="0"/>
              </a:rPr>
              <a:t>awk</a:t>
            </a:r>
            <a:r>
              <a:rPr lang="en-US" sz="2800" dirty="0"/>
              <a:t> commands. </a:t>
            </a:r>
            <a:endParaRPr lang="en-US" sz="2800" b="1" dirty="0"/>
          </a:p>
          <a:p>
            <a:r>
              <a:rPr lang="en-US" sz="2800" dirty="0"/>
              <a:t>The "C" locale is defined as the "default" locale for applications, meaning that their strings are displayed as written in the initial code (without passing through a translation lookup).</a:t>
            </a:r>
            <a:endParaRPr lang="en-US" sz="2800" b="1" dirty="0"/>
          </a:p>
        </p:txBody>
      </p:sp>
    </p:spTree>
    <p:extLst>
      <p:ext uri="{BB962C8B-B14F-4D97-AF65-F5344CB8AC3E}">
        <p14:creationId xmlns:p14="http://schemas.microsoft.com/office/powerpoint/2010/main" val="140940667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Role of LANG=C</a:t>
            </a:r>
            <a:endParaRPr lang="en-US" sz="4000" dirty="0"/>
          </a:p>
        </p:txBody>
      </p:sp>
      <p:sp>
        <p:nvSpPr>
          <p:cNvPr id="16387" name="Content Placeholder 6"/>
          <p:cNvSpPr>
            <a:spLocks noGrp="1"/>
          </p:cNvSpPr>
          <p:nvPr>
            <p:ph idx="4294967295"/>
          </p:nvPr>
        </p:nvSpPr>
        <p:spPr/>
        <p:txBody>
          <a:bodyPr/>
          <a:lstStyle/>
          <a:p>
            <a:r>
              <a:rPr lang="en-US" sz="2800" dirty="0"/>
              <a:t>There can be </a:t>
            </a:r>
            <a:r>
              <a:rPr lang="en-US" sz="2800" dirty="0" smtClean="0"/>
              <a:t>situations </a:t>
            </a:r>
            <a:r>
              <a:rPr lang="en-US" sz="2800" dirty="0"/>
              <a:t>when it is required to see warning and error messages in English alone.  </a:t>
            </a:r>
            <a:endParaRPr lang="en-US" sz="2800" dirty="0" smtClean="0"/>
          </a:p>
          <a:p>
            <a:r>
              <a:rPr lang="en-US" sz="2800" dirty="0" smtClean="0"/>
              <a:t>For </a:t>
            </a:r>
            <a:r>
              <a:rPr lang="en-US" sz="2800" dirty="0"/>
              <a:t>example, the administrator of a system having Japanese locale, wants to discuss an error on a technical forum.  </a:t>
            </a:r>
          </a:p>
          <a:p>
            <a:r>
              <a:rPr lang="en-US" sz="2800" dirty="0" smtClean="0"/>
              <a:t>Not </a:t>
            </a:r>
            <a:r>
              <a:rPr lang="en-US" sz="2800" dirty="0"/>
              <a:t>everyone on the forum will understand the Japanese language. </a:t>
            </a:r>
          </a:p>
          <a:p>
            <a:r>
              <a:rPr lang="en-US" sz="2800" dirty="0" smtClean="0"/>
              <a:t>In </a:t>
            </a:r>
            <a:r>
              <a:rPr lang="en-US" sz="2800" dirty="0"/>
              <a:t>such cases, posting the error text and messages in English becomes necessary.</a:t>
            </a:r>
            <a:endParaRPr lang="en-US" sz="2800" b="1" dirty="0"/>
          </a:p>
        </p:txBody>
      </p:sp>
    </p:spTree>
    <p:extLst>
      <p:ext uri="{BB962C8B-B14F-4D97-AF65-F5344CB8AC3E}">
        <p14:creationId xmlns:p14="http://schemas.microsoft.com/office/powerpoint/2010/main" val="41584444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Role of LANG=C</a:t>
            </a:r>
            <a:endParaRPr lang="en-US" sz="4000" dirty="0"/>
          </a:p>
        </p:txBody>
      </p:sp>
      <p:sp>
        <p:nvSpPr>
          <p:cNvPr id="16387" name="Content Placeholder 6"/>
          <p:cNvSpPr>
            <a:spLocks noGrp="1"/>
          </p:cNvSpPr>
          <p:nvPr>
            <p:ph idx="4294967295"/>
          </p:nvPr>
        </p:nvSpPr>
        <p:spPr/>
        <p:txBody>
          <a:bodyPr/>
          <a:lstStyle/>
          <a:p>
            <a:r>
              <a:rPr lang="en-US" sz="2800" dirty="0"/>
              <a:t>Setting its value to "C" tells all programs and tools to consider only basic ASCII characters and disable UTF-8 multi-byte match.  </a:t>
            </a:r>
            <a:endParaRPr lang="en-US" sz="2800" dirty="0" smtClean="0"/>
          </a:p>
          <a:p>
            <a:r>
              <a:rPr lang="en-US" sz="2800" dirty="0" smtClean="0"/>
              <a:t>It </a:t>
            </a:r>
            <a:r>
              <a:rPr lang="en-US" sz="2800" dirty="0"/>
              <a:t>is also used in scripts to predict program output which may vary based on current language.  </a:t>
            </a:r>
            <a:endParaRPr lang="en-US" sz="2800" dirty="0" smtClean="0"/>
          </a:p>
          <a:p>
            <a:r>
              <a:rPr lang="en-US" sz="2800" dirty="0" smtClean="0"/>
              <a:t>In </a:t>
            </a:r>
            <a:r>
              <a:rPr lang="en-US" sz="2800" dirty="0"/>
              <a:t>a way, LANG=C disables localization.  To set the LANG environment variable to C, execute the following command</a:t>
            </a:r>
            <a:r>
              <a:rPr lang="en-US" sz="2800" dirty="0" smtClean="0"/>
              <a:t>:</a:t>
            </a:r>
            <a:endParaRPr lang="en-US" sz="2800" b="1" dirty="0"/>
          </a:p>
          <a:p>
            <a:pPr marL="800100" lvl="2" indent="0">
              <a:buNone/>
            </a:pPr>
            <a:r>
              <a:rPr lang="en-US" sz="2800" dirty="0">
                <a:latin typeface="Courier New" panose="02070309020205020404" pitchFamily="49" charset="0"/>
                <a:cs typeface="Courier New" panose="02070309020205020404" pitchFamily="49" charset="0"/>
              </a:rPr>
              <a:t>export LANG=C</a:t>
            </a:r>
            <a:endParaRPr lang="en-US" sz="28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7833290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Role of LANG=C</a:t>
            </a:r>
            <a:endParaRPr lang="en-US" sz="4000" dirty="0"/>
          </a:p>
        </p:txBody>
      </p:sp>
      <p:sp>
        <p:nvSpPr>
          <p:cNvPr id="16387" name="Content Placeholder 6"/>
          <p:cNvSpPr>
            <a:spLocks noGrp="1"/>
          </p:cNvSpPr>
          <p:nvPr>
            <p:ph idx="4294967295"/>
          </p:nvPr>
        </p:nvSpPr>
        <p:spPr/>
        <p:txBody>
          <a:bodyPr/>
          <a:lstStyle/>
          <a:p>
            <a:r>
              <a:rPr lang="en-US" sz="2800" dirty="0"/>
              <a:t>It is possible to use LANG=C only temporarily.  </a:t>
            </a:r>
            <a:endParaRPr lang="en-US" sz="2800" dirty="0" smtClean="0"/>
          </a:p>
          <a:p>
            <a:r>
              <a:rPr lang="en-US" sz="2800" dirty="0" smtClean="0"/>
              <a:t>Following </a:t>
            </a:r>
            <a:r>
              <a:rPr lang="en-US" sz="2800" dirty="0"/>
              <a:t>command temporarily overrides the language for </a:t>
            </a:r>
            <a:r>
              <a:rPr lang="en-US" sz="2800" dirty="0" smtClean="0"/>
              <a:t>just one command:</a:t>
            </a:r>
            <a:endParaRPr lang="en-US" sz="2800" dirty="0"/>
          </a:p>
          <a:p>
            <a:r>
              <a:rPr lang="en-US" sz="2800" dirty="0">
                <a:latin typeface="Courier New" panose="02070309020205020404" pitchFamily="49" charset="0"/>
                <a:cs typeface="Courier New" panose="02070309020205020404" pitchFamily="49" charset="0"/>
              </a:rPr>
              <a:t>LANG=C </a:t>
            </a:r>
            <a:r>
              <a:rPr lang="en-US" sz="2800" dirty="0" err="1">
                <a:latin typeface="Courier New" panose="02070309020205020404" pitchFamily="49" charset="0"/>
                <a:cs typeface="Courier New" panose="02070309020205020404" pitchFamily="49" charset="0"/>
              </a:rPr>
              <a:t>ls</a:t>
            </a:r>
            <a:r>
              <a:rPr lang="en-US" sz="2800" dirty="0">
                <a:latin typeface="Courier New" panose="02070309020205020404" pitchFamily="49" charset="0"/>
                <a:cs typeface="Courier New" panose="02070309020205020404" pitchFamily="49" charset="0"/>
              </a:rPr>
              <a:t> /</a:t>
            </a:r>
            <a:r>
              <a:rPr lang="en-US" sz="2800" dirty="0" err="1" smtClean="0">
                <a:latin typeface="Courier New" panose="02070309020205020404" pitchFamily="49" charset="0"/>
                <a:cs typeface="Courier New" panose="02070309020205020404" pitchFamily="49" charset="0"/>
              </a:rPr>
              <a:t>noexist</a:t>
            </a:r>
            <a:endParaRPr lang="en-US" sz="2800" dirty="0">
              <a:latin typeface="Courier New" panose="02070309020205020404" pitchFamily="49" charset="0"/>
              <a:cs typeface="Courier New" panose="02070309020205020404" pitchFamily="49" charset="0"/>
            </a:endParaRPr>
          </a:p>
          <a:p>
            <a:r>
              <a:rPr lang="en-US" sz="2800" dirty="0"/>
              <a:t>The output of this program will be in English, regardless of the locale</a:t>
            </a:r>
            <a:r>
              <a:rPr lang="en-US" sz="2800" dirty="0" smtClean="0"/>
              <a:t>:</a:t>
            </a:r>
            <a:endParaRPr lang="en-US" sz="2800" dirty="0"/>
          </a:p>
          <a:p>
            <a:r>
              <a:rPr lang="en-US" sz="2800" dirty="0" err="1">
                <a:latin typeface="Courier New" panose="02070309020205020404" pitchFamily="49" charset="0"/>
                <a:cs typeface="Courier New" panose="02070309020205020404" pitchFamily="49" charset="0"/>
              </a:rPr>
              <a:t>ls</a:t>
            </a:r>
            <a:r>
              <a:rPr lang="en-US" sz="2800" dirty="0">
                <a:latin typeface="Courier New" panose="02070309020205020404" pitchFamily="49" charset="0"/>
                <a:cs typeface="Courier New" panose="02070309020205020404" pitchFamily="49" charset="0"/>
              </a:rPr>
              <a:t>: cannot access /</a:t>
            </a:r>
            <a:r>
              <a:rPr lang="en-US" sz="2800" dirty="0" err="1">
                <a:latin typeface="Courier New" panose="02070309020205020404" pitchFamily="49" charset="0"/>
                <a:cs typeface="Courier New" panose="02070309020205020404" pitchFamily="49" charset="0"/>
              </a:rPr>
              <a:t>noexist</a:t>
            </a:r>
            <a:r>
              <a:rPr lang="en-US" sz="2800" dirty="0">
                <a:latin typeface="Courier New" panose="02070309020205020404" pitchFamily="49" charset="0"/>
                <a:cs typeface="Courier New" panose="02070309020205020404" pitchFamily="49" charset="0"/>
              </a:rPr>
              <a:t>: No such file or </a:t>
            </a:r>
            <a:r>
              <a:rPr lang="en-US" sz="2800" dirty="0" smtClean="0">
                <a:latin typeface="Courier New" panose="02070309020205020404" pitchFamily="49" charset="0"/>
                <a:cs typeface="Courier New" panose="02070309020205020404" pitchFamily="49" charset="0"/>
              </a:rPr>
              <a:t>directory</a:t>
            </a:r>
            <a:endParaRPr lang="en-US" sz="2800" dirty="0">
              <a:latin typeface="Courier New" panose="02070309020205020404" pitchFamily="49" charset="0"/>
              <a:cs typeface="Courier New" panose="02070309020205020404" pitchFamily="49" charset="0"/>
            </a:endParaRPr>
          </a:p>
          <a:p>
            <a:r>
              <a:rPr lang="en-US" sz="2800" dirty="0"/>
              <a:t>The next command </a:t>
            </a:r>
            <a:r>
              <a:rPr lang="en-US" sz="2800" dirty="0" smtClean="0"/>
              <a:t>will use the default locale.</a:t>
            </a:r>
            <a:endParaRPr lang="en-US" sz="2800" dirty="0"/>
          </a:p>
        </p:txBody>
      </p:sp>
    </p:spTree>
    <p:extLst>
      <p:ext uri="{BB962C8B-B14F-4D97-AF65-F5344CB8AC3E}">
        <p14:creationId xmlns:p14="http://schemas.microsoft.com/office/powerpoint/2010/main" val="31384063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Introduction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The concept of localization is to make it easy for the administrator or individual students to change the behavior of the system to </a:t>
            </a:r>
            <a:r>
              <a:rPr lang="en-US" dirty="0" smtClean="0"/>
              <a:t>match with </a:t>
            </a:r>
            <a:r>
              <a:rPr lang="en-US" dirty="0"/>
              <a:t>the </a:t>
            </a:r>
            <a:r>
              <a:rPr lang="en-US" i="1" dirty="0"/>
              <a:t>locale</a:t>
            </a:r>
            <a:r>
              <a:rPr lang="en-US" dirty="0"/>
              <a:t> that the user is working in.  </a:t>
            </a:r>
            <a:endParaRPr lang="en-US" dirty="0" smtClean="0"/>
          </a:p>
          <a:p>
            <a:r>
              <a:rPr lang="en-US" dirty="0" smtClean="0"/>
              <a:t>Many </a:t>
            </a:r>
            <a:r>
              <a:rPr lang="en-US" dirty="0"/>
              <a:t>system commands and programs make use of the localization settings to provide different behavior and output.</a:t>
            </a:r>
            <a:endParaRPr lang="en-US" b="1" dirty="0"/>
          </a:p>
          <a:p>
            <a:endParaRPr lang="en-US" dirty="0">
              <a:latin typeface="Calibri" panose="020F050202020403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smtClean="0"/>
              <a:t>Environment Variables</a:t>
            </a:r>
            <a:endParaRPr lang="en-US" sz="4000" dirty="0"/>
          </a:p>
        </p:txBody>
      </p:sp>
      <p:sp>
        <p:nvSpPr>
          <p:cNvPr id="16387" name="Content Placeholder 6"/>
          <p:cNvSpPr>
            <a:spLocks noGrp="1"/>
          </p:cNvSpPr>
          <p:nvPr>
            <p:ph idx="4294967295"/>
          </p:nvPr>
        </p:nvSpPr>
        <p:spPr/>
        <p:txBody>
          <a:bodyPr/>
          <a:lstStyle/>
          <a:p>
            <a:r>
              <a:rPr lang="en-US" sz="2800" dirty="0"/>
              <a:t>When a program is executed, it receives information about the context in which it was invoked via two different methods.  </a:t>
            </a:r>
            <a:endParaRPr lang="en-US" sz="2800" dirty="0" smtClean="0"/>
          </a:p>
          <a:p>
            <a:r>
              <a:rPr lang="en-US" sz="2800" dirty="0" smtClean="0"/>
              <a:t>The </a:t>
            </a:r>
            <a:r>
              <a:rPr lang="en-US" sz="2800" dirty="0"/>
              <a:t>first method uses the </a:t>
            </a:r>
            <a:r>
              <a:rPr lang="en-US" sz="2800" dirty="0" smtClean="0"/>
              <a:t>arguments that are given on the command line.</a:t>
            </a:r>
          </a:p>
          <a:p>
            <a:r>
              <a:rPr lang="en-US" sz="2800" dirty="0" smtClean="0"/>
              <a:t>The </a:t>
            </a:r>
            <a:r>
              <a:rPr lang="en-US" sz="2800" dirty="0"/>
              <a:t>second method is the use of environment variables.</a:t>
            </a:r>
          </a:p>
        </p:txBody>
      </p:sp>
    </p:spTree>
    <p:extLst>
      <p:ext uri="{BB962C8B-B14F-4D97-AF65-F5344CB8AC3E}">
        <p14:creationId xmlns:p14="http://schemas.microsoft.com/office/powerpoint/2010/main" val="8446872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smtClean="0"/>
              <a:t>Environment Variables</a:t>
            </a:r>
            <a:endParaRPr lang="en-US" sz="4000" dirty="0"/>
          </a:p>
        </p:txBody>
      </p:sp>
      <p:sp>
        <p:nvSpPr>
          <p:cNvPr id="16387" name="Content Placeholder 6"/>
          <p:cNvSpPr>
            <a:spLocks noGrp="1"/>
          </p:cNvSpPr>
          <p:nvPr>
            <p:ph idx="4294967295"/>
          </p:nvPr>
        </p:nvSpPr>
        <p:spPr/>
        <p:txBody>
          <a:bodyPr/>
          <a:lstStyle/>
          <a:p>
            <a:pPr marL="0" indent="0">
              <a:buNone/>
            </a:pPr>
            <a:r>
              <a:rPr lang="en-US" sz="2800" dirty="0"/>
              <a:t>The following chart describes environment variables that are typically used to modify locale </a:t>
            </a:r>
            <a:r>
              <a:rPr lang="en-US" sz="2800" dirty="0" smtClean="0"/>
              <a:t>settings: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938123477"/>
              </p:ext>
            </p:extLst>
          </p:nvPr>
        </p:nvGraphicFramePr>
        <p:xfrm>
          <a:off x="1547804" y="2577319"/>
          <a:ext cx="5562600" cy="3413759"/>
        </p:xfrm>
        <a:graphic>
          <a:graphicData uri="http://schemas.openxmlformats.org/drawingml/2006/table">
            <a:tbl>
              <a:tblPr firstRow="1" firstCol="1" bandRow="1">
                <a:tableStyleId>{5C22544A-7EE6-4342-B048-85BDC9FD1C3A}</a:tableStyleId>
              </a:tblPr>
              <a:tblGrid>
                <a:gridCol w="909646"/>
                <a:gridCol w="4652954"/>
              </a:tblGrid>
              <a:tr h="0">
                <a:tc>
                  <a:txBody>
                    <a:bodyPr/>
                    <a:lstStyle/>
                    <a:p>
                      <a:pPr marL="0" marR="0">
                        <a:spcBef>
                          <a:spcPts val="0"/>
                        </a:spcBef>
                        <a:spcAft>
                          <a:spcPts val="0"/>
                        </a:spcAft>
                      </a:pPr>
                      <a:r>
                        <a:rPr lang="en-US" sz="1400" dirty="0">
                          <a:effectLst/>
                        </a:rPr>
                        <a:t>Variable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Description</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TZ</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effectLst/>
                        </a:rPr>
                        <a:t>Specifies the time zone.  The value of TZ has one of the two forms</a:t>
                      </a:r>
                      <a:r>
                        <a:rPr lang="en-US" sz="1400" dirty="0" smtClean="0">
                          <a:effectLst/>
                        </a:rPr>
                        <a:t>:</a:t>
                      </a:r>
                    </a:p>
                    <a:p>
                      <a:pPr marL="0" marR="0">
                        <a:spcBef>
                          <a:spcPts val="0"/>
                        </a:spcBef>
                        <a:spcAft>
                          <a:spcPts val="0"/>
                        </a:spcAft>
                      </a:pPr>
                      <a:endParaRPr lang="en-US" sz="1400" dirty="0">
                        <a:effectLst/>
                      </a:endParaRPr>
                    </a:p>
                    <a:p>
                      <a:pPr marL="0" marR="0">
                        <a:spcBef>
                          <a:spcPts val="0"/>
                        </a:spcBef>
                        <a:spcAft>
                          <a:spcPts val="0"/>
                        </a:spcAft>
                      </a:pPr>
                      <a:r>
                        <a:rPr lang="en-US" sz="1400" dirty="0">
                          <a:effectLst/>
                        </a:rPr>
                        <a:t>:</a:t>
                      </a:r>
                      <a:r>
                        <a:rPr lang="en-US" sz="1400" dirty="0" smtClean="0">
                          <a:effectLst/>
                        </a:rPr>
                        <a:t>characters</a:t>
                      </a:r>
                      <a:endParaRPr lang="en-US" sz="1400" dirty="0">
                        <a:effectLst/>
                      </a:endParaRPr>
                    </a:p>
                    <a:p>
                      <a:pPr marL="0" marR="0">
                        <a:spcBef>
                          <a:spcPts val="0"/>
                        </a:spcBef>
                        <a:spcAft>
                          <a:spcPts val="0"/>
                        </a:spcAft>
                      </a:pPr>
                      <a:r>
                        <a:rPr lang="en-US" sz="1400" dirty="0" smtClean="0">
                          <a:effectLst/>
                        </a:rPr>
                        <a:t>or</a:t>
                      </a:r>
                      <a:endParaRPr lang="en-US" sz="1400" dirty="0">
                        <a:effectLst/>
                      </a:endParaRPr>
                    </a:p>
                    <a:p>
                      <a:pPr marL="0" marR="0">
                        <a:spcBef>
                          <a:spcPts val="0"/>
                        </a:spcBef>
                        <a:spcAft>
                          <a:spcPts val="0"/>
                        </a:spcAft>
                      </a:pPr>
                      <a:r>
                        <a:rPr lang="en-US" sz="1400" dirty="0">
                          <a:effectLst/>
                        </a:rPr>
                        <a:t>standard offset </a:t>
                      </a:r>
                      <a:r>
                        <a:rPr lang="en-US" sz="1400" dirty="0" err="1">
                          <a:effectLst/>
                        </a:rPr>
                        <a:t>DaylightSavingTime</a:t>
                      </a:r>
                      <a:r>
                        <a:rPr lang="en-US" sz="1400" dirty="0">
                          <a:effectLst/>
                        </a:rPr>
                        <a:t> offset, </a:t>
                      </a:r>
                      <a:r>
                        <a:rPr lang="en-US" sz="1400" dirty="0" smtClean="0">
                          <a:effectLst/>
                        </a:rPr>
                        <a:t>rule</a:t>
                      </a:r>
                      <a:r>
                        <a:rPr lang="en-US" sz="1400" dirty="0">
                          <a:effectLst/>
                        </a:rPr>
                        <a:t> </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effectLst/>
                        </a:rPr>
                        <a:t>LANG</a:t>
                      </a:r>
                    </a:p>
                    <a:p>
                      <a:pPr marL="0" marR="0">
                        <a:spcBef>
                          <a:spcPts val="0"/>
                        </a:spcBef>
                        <a:spcAft>
                          <a:spcPts val="0"/>
                        </a:spcAft>
                      </a:pPr>
                      <a:r>
                        <a:rPr lang="en-US" sz="1400">
                          <a:effectLst/>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effectLst/>
                        </a:rPr>
                        <a:t>Specifies the default locale to use for attribute categories where neither LC_ALL nor the specific environment variable for that category is set.  Example:</a:t>
                      </a:r>
                    </a:p>
                    <a:p>
                      <a:pPr marL="0" marR="0">
                        <a:spcBef>
                          <a:spcPts val="0"/>
                        </a:spcBef>
                        <a:spcAft>
                          <a:spcPts val="0"/>
                        </a:spcAft>
                      </a:pPr>
                      <a:r>
                        <a:rPr lang="en-US" sz="1400" dirty="0">
                          <a:effectLst/>
                        </a:rPr>
                        <a:t> </a:t>
                      </a:r>
                    </a:p>
                    <a:p>
                      <a:pPr marL="0" marR="0">
                        <a:spcBef>
                          <a:spcPts val="0"/>
                        </a:spcBef>
                        <a:spcAft>
                          <a:spcPts val="0"/>
                        </a:spcAft>
                      </a:pPr>
                      <a:r>
                        <a:rPr lang="en-US" sz="1400" dirty="0">
                          <a:effectLst/>
                        </a:rPr>
                        <a:t>LANG=en_US.UTF-8</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effectLst/>
                        </a:rPr>
                        <a:t>LC_ALL</a:t>
                      </a:r>
                    </a:p>
                    <a:p>
                      <a:pPr marL="0" marR="0">
                        <a:spcBef>
                          <a:spcPts val="0"/>
                        </a:spcBef>
                        <a:spcAft>
                          <a:spcPts val="0"/>
                        </a:spcAft>
                      </a:pPr>
                      <a:r>
                        <a:rPr lang="en-US" sz="1400">
                          <a:effectLst/>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effectLst/>
                        </a:rPr>
                        <a:t>If this environment variable is set it overrides the selection for all the locales done using the other LC_* environment variables.  The value of the other LC_* environment variables is simply ignored in this case.</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5411431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smtClean="0"/>
              <a:t>Environment Variables</a:t>
            </a:r>
            <a:endParaRPr lang="en-US" sz="4000" dirty="0"/>
          </a:p>
        </p:txBody>
      </p:sp>
      <p:sp>
        <p:nvSpPr>
          <p:cNvPr id="16387" name="Content Placeholder 6"/>
          <p:cNvSpPr>
            <a:spLocks noGrp="1"/>
          </p:cNvSpPr>
          <p:nvPr>
            <p:ph idx="4294967295"/>
          </p:nvPr>
        </p:nvSpPr>
        <p:spPr/>
        <p:txBody>
          <a:bodyPr/>
          <a:lstStyle/>
          <a:p>
            <a:pPr marL="0" indent="0">
              <a:buNone/>
            </a:pP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247015111"/>
              </p:ext>
            </p:extLst>
          </p:nvPr>
        </p:nvGraphicFramePr>
        <p:xfrm>
          <a:off x="1804978" y="1905806"/>
          <a:ext cx="5562601" cy="3627119"/>
        </p:xfrm>
        <a:graphic>
          <a:graphicData uri="http://schemas.openxmlformats.org/drawingml/2006/table">
            <a:tbl>
              <a:tblPr firstRow="1" firstCol="1" bandRow="1">
                <a:tableStyleId>{5C22544A-7EE6-4342-B048-85BDC9FD1C3A}</a:tableStyleId>
              </a:tblPr>
              <a:tblGrid>
                <a:gridCol w="1538297"/>
                <a:gridCol w="4024304"/>
              </a:tblGrid>
              <a:tr h="0">
                <a:tc>
                  <a:txBody>
                    <a:bodyPr/>
                    <a:lstStyle/>
                    <a:p>
                      <a:pPr marL="0" marR="0">
                        <a:spcBef>
                          <a:spcPts val="0"/>
                        </a:spcBef>
                        <a:spcAft>
                          <a:spcPts val="0"/>
                        </a:spcAft>
                      </a:pPr>
                      <a:r>
                        <a:rPr lang="en-US" sz="1400" dirty="0">
                          <a:effectLst/>
                        </a:rPr>
                        <a:t>Variable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Description</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LC_COLLATE</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collation order to use for string comparing and sorting.  Example:</a:t>
                      </a:r>
                    </a:p>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LC_COLLATE=”en_US.UTF-8”</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LC_CTYPE</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locale to use for character sets and character classification.  Example:</a:t>
                      </a:r>
                    </a:p>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LC_CTYPE=”en_US.UTF-8”</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LC_MESSAGES</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locale to use for printing messages and to parse responses.  Example:</a:t>
                      </a:r>
                    </a:p>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LC_MESSAGES=”en_US.UTF-8”</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LC_MONETARY</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 </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locale to use for formatting monetary values.  Example:</a:t>
                      </a:r>
                    </a:p>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LC_MONETARY=en_US.UTF-8</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159808580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smtClean="0"/>
              <a:t>Environment Variables</a:t>
            </a:r>
            <a:endParaRPr lang="en-US" sz="4000" dirty="0"/>
          </a:p>
        </p:txBody>
      </p:sp>
      <p:sp>
        <p:nvSpPr>
          <p:cNvPr id="16387" name="Content Placeholder 6"/>
          <p:cNvSpPr>
            <a:spLocks noGrp="1"/>
          </p:cNvSpPr>
          <p:nvPr>
            <p:ph idx="4294967295"/>
          </p:nvPr>
        </p:nvSpPr>
        <p:spPr/>
        <p:txBody>
          <a:bodyPr/>
          <a:lstStyle/>
          <a:p>
            <a:pPr marL="0" indent="0">
              <a:buNone/>
            </a:pP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92216926"/>
              </p:ext>
            </p:extLst>
          </p:nvPr>
        </p:nvGraphicFramePr>
        <p:xfrm>
          <a:off x="1804978" y="1905806"/>
          <a:ext cx="5562601" cy="2987039"/>
        </p:xfrm>
        <a:graphic>
          <a:graphicData uri="http://schemas.openxmlformats.org/drawingml/2006/table">
            <a:tbl>
              <a:tblPr firstRow="1" firstCol="1" bandRow="1">
                <a:tableStyleId>{5C22544A-7EE6-4342-B048-85BDC9FD1C3A}</a:tableStyleId>
              </a:tblPr>
              <a:tblGrid>
                <a:gridCol w="1538297"/>
                <a:gridCol w="4024304"/>
              </a:tblGrid>
              <a:tr h="0">
                <a:tc>
                  <a:txBody>
                    <a:bodyPr/>
                    <a:lstStyle/>
                    <a:p>
                      <a:pPr marL="0" marR="0">
                        <a:spcBef>
                          <a:spcPts val="0"/>
                        </a:spcBef>
                        <a:spcAft>
                          <a:spcPts val="0"/>
                        </a:spcAft>
                      </a:pPr>
                      <a:r>
                        <a:rPr lang="en-US" sz="1400" dirty="0">
                          <a:effectLst/>
                        </a:rPr>
                        <a:t>Variable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Description</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LC_NUMERIC</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locale to use for formatting numbers.  Example:</a:t>
                      </a:r>
                    </a:p>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LC_NUMERIC=en_US.UTF-8</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LC_TIME</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what locale to use for formatting date/time values.  Example:</a:t>
                      </a:r>
                    </a:p>
                    <a:p>
                      <a:pPr marL="0" marR="0">
                        <a:spcBef>
                          <a:spcPts val="0"/>
                        </a:spcBef>
                        <a:spcAft>
                          <a:spcPts val="0"/>
                        </a:spcAft>
                      </a:pPr>
                      <a:r>
                        <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LC_TIME=en_US.UTF-8</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r h="0">
                <a:tc>
                  <a:txBody>
                    <a:bodyPr/>
                    <a:lstStyle/>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NLSPATH</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marL="0" marR="0">
                        <a:spcBef>
                          <a:spcPts val="0"/>
                        </a:spcBef>
                        <a:spcAft>
                          <a:spcPts val="0"/>
                        </a:spcAft>
                      </a:pPr>
                      <a:r>
                        <a:rPr lang="en-US" sz="140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 </a:t>
                      </a:r>
                      <a:endParaRPr lang="en-US" sz="140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a:txBody>
                    <a:bodyPr/>
                    <a:lstStyle/>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Specifies the directories in which the </a:t>
                      </a:r>
                      <a:r>
                        <a:rPr lang="en-US" sz="1400" dirty="0" err="1">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catopen</a:t>
                      </a: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a:t>
                      </a: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 function looks for message translation catalogs.  Example:</a:t>
                      </a:r>
                    </a:p>
                    <a:p>
                      <a:pPr marL="0" marR="0">
                        <a:spcBef>
                          <a:spcPts val="0"/>
                        </a:spcBef>
                        <a:spcAft>
                          <a:spcPts val="0"/>
                        </a:spcAft>
                      </a:pPr>
                      <a:r>
                        <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rPr>
                        <a:t> </a:t>
                      </a:r>
                    </a:p>
                    <a:p>
                      <a:pPr marL="0" marR="0">
                        <a:spcBef>
                          <a:spcPts val="0"/>
                        </a:spcBef>
                        <a:spcAft>
                          <a:spcPts val="0"/>
                        </a:spcAft>
                      </a:pP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NLSPATH="/system/</a:t>
                      </a:r>
                      <a:r>
                        <a:rPr lang="en-US" sz="1400" dirty="0" err="1">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nlslib</a:t>
                      </a:r>
                      <a:r>
                        <a:rPr lang="en-US" sz="1400" dirty="0">
                          <a:solidFill>
                            <a:srgbClr val="000000"/>
                          </a:solidFill>
                          <a:effectLst/>
                          <a:latin typeface="Courier New" panose="02070309020205020404" pitchFamily="49" charset="0"/>
                          <a:ea typeface="MS Mincho" panose="02020609040205080304" pitchFamily="49" charset="-128"/>
                          <a:cs typeface="Calibri" panose="020F0502020204030204" pitchFamily="34" charset="0"/>
                        </a:rPr>
                        <a:t>/%N.cat"</a:t>
                      </a:r>
                      <a:endParaRPr lang="en-US" sz="1400"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18038709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Character </a:t>
            </a:r>
            <a:r>
              <a:rPr lang="en-US" dirty="0" smtClean="0"/>
              <a:t>Encoding</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Computers do not understand the characters in the same way as humans do.  </a:t>
            </a:r>
            <a:endParaRPr lang="en-US" dirty="0" smtClean="0"/>
          </a:p>
          <a:p>
            <a:r>
              <a:rPr lang="en-US" dirty="0" smtClean="0"/>
              <a:t>They </a:t>
            </a:r>
            <a:r>
              <a:rPr lang="en-US" dirty="0"/>
              <a:t>process an English letter, a punctuation mark or a number as a binary stream of data</a:t>
            </a:r>
            <a:r>
              <a:rPr lang="en-US" dirty="0" smtClean="0"/>
              <a:t>.</a:t>
            </a:r>
          </a:p>
          <a:p>
            <a:r>
              <a:rPr lang="en-US" dirty="0" smtClean="0"/>
              <a:t>Character </a:t>
            </a:r>
            <a:r>
              <a:rPr lang="en-US" dirty="0"/>
              <a:t>encoding is the process of maintaining the mapping between the character and its internal value. </a:t>
            </a:r>
          </a:p>
        </p:txBody>
      </p:sp>
    </p:spTree>
    <p:extLst>
      <p:ext uri="{BB962C8B-B14F-4D97-AF65-F5344CB8AC3E}">
        <p14:creationId xmlns:p14="http://schemas.microsoft.com/office/powerpoint/2010/main" val="179028134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Character </a:t>
            </a:r>
            <a:r>
              <a:rPr lang="en-US" dirty="0" smtClean="0"/>
              <a:t>Encoding</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In the early stages of computers, a small number of characters were </a:t>
            </a:r>
            <a:r>
              <a:rPr lang="en-US" dirty="0" smtClean="0"/>
              <a:t>used, so </a:t>
            </a:r>
            <a:r>
              <a:rPr lang="en-US" dirty="0"/>
              <a:t>fixed width encoding schemes of 4 or 5 digits were sufficient to handle the full set of characters.  </a:t>
            </a:r>
            <a:endParaRPr lang="en-US" dirty="0" smtClean="0"/>
          </a:p>
          <a:p>
            <a:r>
              <a:rPr lang="en-US" dirty="0" smtClean="0"/>
              <a:t>As </a:t>
            </a:r>
            <a:r>
              <a:rPr lang="en-US" dirty="0"/>
              <a:t>the computers grew in utility and processing, more advanced schemes of encoding were required.  Newer schemes had a larger number of digits and some of them used variable width encoding.</a:t>
            </a:r>
          </a:p>
        </p:txBody>
      </p:sp>
    </p:spTree>
    <p:extLst>
      <p:ext uri="{BB962C8B-B14F-4D97-AF65-F5344CB8AC3E}">
        <p14:creationId xmlns:p14="http://schemas.microsoft.com/office/powerpoint/2010/main" val="273670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Character </a:t>
            </a:r>
            <a:r>
              <a:rPr lang="en-US" dirty="0" smtClean="0"/>
              <a:t>Encoding</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Common examples of character encoding systems are - Morse code, the American Standard Code for Information Interchange (ASCII) and Unicode</a:t>
            </a:r>
            <a:r>
              <a:rPr lang="en-US" dirty="0" smtClean="0"/>
              <a:t>.</a:t>
            </a:r>
            <a:endParaRPr lang="en-US" dirty="0"/>
          </a:p>
          <a:p>
            <a:r>
              <a:rPr lang="en-US" dirty="0"/>
              <a:t>To determine the current character </a:t>
            </a:r>
            <a:r>
              <a:rPr lang="en-US" dirty="0" smtClean="0"/>
              <a:t>mapping, </a:t>
            </a:r>
            <a:r>
              <a:rPr lang="en-US" dirty="0"/>
              <a:t>execute the </a:t>
            </a:r>
            <a:r>
              <a:rPr lang="en-US" dirty="0" smtClean="0">
                <a:latin typeface="Courier New" panose="02070309020205020404" pitchFamily="49" charset="0"/>
                <a:cs typeface="Courier New" panose="02070309020205020404" pitchFamily="49" charset="0"/>
              </a:rPr>
              <a:t>locale </a:t>
            </a:r>
            <a:r>
              <a:rPr lang="en-US" dirty="0" err="1" smtClean="0">
                <a:latin typeface="Courier New" panose="02070309020205020404" pitchFamily="49" charset="0"/>
                <a:cs typeface="Courier New" panose="02070309020205020404" pitchFamily="49" charset="0"/>
              </a:rPr>
              <a:t>charmap</a:t>
            </a:r>
            <a:r>
              <a:rPr lang="en-US" dirty="0" smtClean="0"/>
              <a:t> command</a:t>
            </a:r>
            <a:r>
              <a:rPr lang="en-US" dirty="0"/>
              <a:t>:</a:t>
            </a:r>
            <a:endParaRPr lang="en-US" b="1" dirty="0"/>
          </a:p>
        </p:txBody>
      </p:sp>
      <p:pic>
        <p:nvPicPr>
          <p:cNvPr id="2355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738" y="4562476"/>
            <a:ext cx="7379230" cy="120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242291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Character </a:t>
            </a:r>
            <a:r>
              <a:rPr lang="en-US" dirty="0" smtClean="0"/>
              <a:t>Encoding</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dirty="0"/>
              <a:t>If the </a:t>
            </a:r>
            <a:r>
              <a:rPr lang="en-US" b="1" dirty="0"/>
              <a:t>LC_ALL</a:t>
            </a:r>
            <a:r>
              <a:rPr lang="en-US" dirty="0"/>
              <a:t> locale variable was set to the “C” locale, the locale command would produce the following output:</a:t>
            </a:r>
            <a:endParaRPr lang="en-US" b="1" dirty="0"/>
          </a:p>
          <a:p>
            <a:pPr marL="0" indent="0">
              <a:buNone/>
            </a:pPr>
            <a:r>
              <a:rPr lang="en-US" dirty="0" smtClean="0">
                <a:latin typeface="Courier New" panose="02070309020205020404" pitchFamily="49" charset="0"/>
                <a:cs typeface="Courier New" panose="02070309020205020404" pitchFamily="49" charset="0"/>
              </a:rPr>
              <a:t>ISO8859-1</a:t>
            </a:r>
            <a:endParaRPr lang="en-US" dirty="0">
              <a:latin typeface="Courier New" panose="02070309020205020404" pitchFamily="49" charset="0"/>
              <a:cs typeface="Courier New" panose="02070309020205020404" pitchFamily="49" charset="0"/>
            </a:endParaRPr>
          </a:p>
          <a:p>
            <a:pPr marL="0" indent="0">
              <a:buNone/>
            </a:pPr>
            <a:r>
              <a:rPr lang="en-US" dirty="0"/>
              <a:t> </a:t>
            </a:r>
            <a:r>
              <a:rPr lang="en-US" dirty="0" smtClean="0"/>
              <a:t>Or</a:t>
            </a:r>
            <a:endParaRPr lang="en-US" b="1" dirty="0"/>
          </a:p>
          <a:p>
            <a:pPr marL="0" indent="0">
              <a:buNone/>
            </a:pPr>
            <a:r>
              <a:rPr lang="en-US" dirty="0" smtClean="0">
                <a:latin typeface="Courier New" panose="02070309020205020404" pitchFamily="49" charset="0"/>
                <a:cs typeface="Courier New" panose="02070309020205020404" pitchFamily="49" charset="0"/>
              </a:rPr>
              <a:t>UTF-8</a:t>
            </a:r>
            <a:endParaRPr lang="en-US" b="1" dirty="0">
              <a:latin typeface="Courier New" panose="02070309020205020404" pitchFamily="49" charset="0"/>
              <a:cs typeface="Courier New" panose="02070309020205020404" pitchFamily="49" charset="0"/>
            </a:endParaRPr>
          </a:p>
          <a:p>
            <a:pPr marL="0" indent="0">
              <a:buNone/>
            </a:pPr>
            <a:endParaRPr lang="en-US" b="1" dirty="0"/>
          </a:p>
        </p:txBody>
      </p:sp>
    </p:spTree>
    <p:extLst>
      <p:ext uri="{BB962C8B-B14F-4D97-AF65-F5344CB8AC3E}">
        <p14:creationId xmlns:p14="http://schemas.microsoft.com/office/powerpoint/2010/main" val="330410044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ASCII</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ASCII stands for American Standard Code for Information Interchange.  </a:t>
            </a:r>
            <a:endParaRPr lang="en-US" dirty="0" smtClean="0"/>
          </a:p>
          <a:p>
            <a:r>
              <a:rPr lang="en-US" dirty="0" smtClean="0"/>
              <a:t>ASCII </a:t>
            </a:r>
            <a:r>
              <a:rPr lang="en-US" dirty="0"/>
              <a:t>is a 7-bit encoding scheme, used to encode letters, numerals, symbols and device control codes as fixed-length codes.  </a:t>
            </a:r>
            <a:endParaRPr lang="en-US" dirty="0" smtClean="0"/>
          </a:p>
          <a:p>
            <a:r>
              <a:rPr lang="en-US" dirty="0" smtClean="0"/>
              <a:t>ASCII </a:t>
            </a:r>
            <a:r>
              <a:rPr lang="en-US" dirty="0"/>
              <a:t>is originally based on the English alphabet and encodes 128 characters.  </a:t>
            </a:r>
          </a:p>
          <a:p>
            <a:pPr marL="0" indent="0">
              <a:buNone/>
            </a:pPr>
            <a:endParaRPr lang="en-US" b="1" dirty="0"/>
          </a:p>
        </p:txBody>
      </p:sp>
    </p:spTree>
    <p:extLst>
      <p:ext uri="{BB962C8B-B14F-4D97-AF65-F5344CB8AC3E}">
        <p14:creationId xmlns:p14="http://schemas.microsoft.com/office/powerpoint/2010/main" val="105164327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ASCII</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Out of total 128 characters, 95 of them are printable characters and remaining 33 are “non- printable” control characters; these characters include:</a:t>
            </a:r>
          </a:p>
          <a:p>
            <a:pPr lvl="0"/>
            <a:r>
              <a:rPr lang="en-US" sz="2800" dirty="0"/>
              <a:t>Characters</a:t>
            </a:r>
          </a:p>
          <a:p>
            <a:pPr lvl="1"/>
            <a:r>
              <a:rPr lang="en-US" sz="2400" dirty="0"/>
              <a:t>The numbers 0-9</a:t>
            </a:r>
          </a:p>
          <a:p>
            <a:pPr lvl="1"/>
            <a:r>
              <a:rPr lang="en-US" sz="2400" dirty="0"/>
              <a:t>Small letters a-z</a:t>
            </a:r>
          </a:p>
          <a:p>
            <a:pPr lvl="1"/>
            <a:r>
              <a:rPr lang="en-US" sz="2400" dirty="0"/>
              <a:t>Capital letters A-Z</a:t>
            </a:r>
          </a:p>
          <a:p>
            <a:pPr marL="0" indent="0">
              <a:buNone/>
            </a:pPr>
            <a:endParaRPr lang="en-US" b="1" dirty="0"/>
          </a:p>
        </p:txBody>
      </p:sp>
      <p:sp>
        <p:nvSpPr>
          <p:cNvPr id="2" name="TextBox 1"/>
          <p:cNvSpPr txBox="1"/>
          <p:nvPr/>
        </p:nvSpPr>
        <p:spPr>
          <a:xfrm>
            <a:off x="4229100" y="3521862"/>
            <a:ext cx="3700463" cy="1569660"/>
          </a:xfrm>
          <a:prstGeom prst="rect">
            <a:avLst/>
          </a:prstGeom>
          <a:noFill/>
        </p:spPr>
        <p:txBody>
          <a:bodyPr wrap="square" rtlCol="0">
            <a:spAutoFit/>
          </a:bodyPr>
          <a:lstStyle/>
          <a:p>
            <a:pPr marL="285750" lvl="0" indent="-285750">
              <a:buFont typeface="Arial" panose="020B0604020202020204" pitchFamily="34" charset="0"/>
              <a:buChar char="•"/>
            </a:pPr>
            <a:r>
              <a:rPr lang="en-US" sz="2400" dirty="0"/>
              <a:t>Punctuation symbols</a:t>
            </a:r>
          </a:p>
          <a:p>
            <a:pPr marL="285750" lvl="0" indent="-285750">
              <a:buFont typeface="Arial" panose="020B0604020202020204" pitchFamily="34" charset="0"/>
              <a:buChar char="•"/>
            </a:pPr>
            <a:r>
              <a:rPr lang="en-US" sz="2400" dirty="0"/>
              <a:t>Control codes </a:t>
            </a:r>
            <a:r>
              <a:rPr lang="en-US" sz="2400" dirty="0" smtClean="0"/>
              <a:t>(Many are </a:t>
            </a:r>
            <a:r>
              <a:rPr lang="en-US" sz="2400" dirty="0"/>
              <a:t>now obsolete.)</a:t>
            </a:r>
          </a:p>
          <a:p>
            <a:pPr marL="285750" lvl="0" indent="-285750">
              <a:buFont typeface="Arial" panose="020B0604020202020204" pitchFamily="34" charset="0"/>
              <a:buChar char="•"/>
            </a:pPr>
            <a:r>
              <a:rPr lang="en-US" sz="2400" dirty="0"/>
              <a:t>Blank space</a:t>
            </a:r>
          </a:p>
        </p:txBody>
      </p:sp>
    </p:spTree>
    <p:extLst>
      <p:ext uri="{BB962C8B-B14F-4D97-AF65-F5344CB8AC3E}">
        <p14:creationId xmlns:p14="http://schemas.microsoft.com/office/powerpoint/2010/main" val="13471401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Locale</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The term </a:t>
            </a:r>
            <a:r>
              <a:rPr lang="en-US" i="1" dirty="0"/>
              <a:t>locale</a:t>
            </a:r>
            <a:r>
              <a:rPr lang="en-US" dirty="0"/>
              <a:t> refers to a set of parameters that define the user's language, country and any special variant </a:t>
            </a:r>
            <a:r>
              <a:rPr lang="en-US" dirty="0" smtClean="0"/>
              <a:t>preferences including:</a:t>
            </a:r>
            <a:endParaRPr lang="en-US" b="1" dirty="0" smtClean="0"/>
          </a:p>
          <a:p>
            <a:pPr lvl="2"/>
            <a:r>
              <a:rPr lang="en-US" dirty="0" smtClean="0"/>
              <a:t>Language of message catalogs</a:t>
            </a:r>
            <a:endParaRPr lang="en-US" b="1" dirty="0" smtClean="0"/>
          </a:p>
          <a:p>
            <a:pPr lvl="2"/>
            <a:r>
              <a:rPr lang="en-US" dirty="0" smtClean="0"/>
              <a:t>Numeric </a:t>
            </a:r>
            <a:r>
              <a:rPr lang="en-US" dirty="0"/>
              <a:t>representation</a:t>
            </a:r>
            <a:endParaRPr lang="en-US" b="1" dirty="0"/>
          </a:p>
          <a:p>
            <a:pPr lvl="2"/>
            <a:r>
              <a:rPr lang="en-US" dirty="0"/>
              <a:t>Date-and-time representation</a:t>
            </a:r>
            <a:endParaRPr lang="en-US" b="1" dirty="0"/>
          </a:p>
          <a:p>
            <a:pPr lvl="2"/>
            <a:r>
              <a:rPr lang="en-US" dirty="0"/>
              <a:t>Monetary symbol</a:t>
            </a:r>
            <a:endParaRPr lang="en-US" b="1" dirty="0"/>
          </a:p>
          <a:p>
            <a:pPr lvl="2"/>
            <a:r>
              <a:rPr lang="en-US" dirty="0"/>
              <a:t>Case conversion</a:t>
            </a:r>
            <a:endParaRPr lang="en-US" b="1" dirty="0"/>
          </a:p>
          <a:p>
            <a:pPr lvl="2"/>
            <a:r>
              <a:rPr lang="en-US" dirty="0"/>
              <a:t>Information on collation</a:t>
            </a:r>
            <a:endParaRPr lang="en-US" b="1" dirty="0"/>
          </a:p>
          <a:p>
            <a:pPr lvl="2"/>
            <a:r>
              <a:rPr lang="en-US" dirty="0"/>
              <a:t>Character classification</a:t>
            </a:r>
            <a:endParaRPr lang="en-US" b="1" dirty="0"/>
          </a:p>
          <a:p>
            <a:endParaRPr lang="en-US" dirty="0">
              <a:latin typeface="Calibri" panose="020F0502020204030204" pitchFamily="34" charset="0"/>
            </a:endParaRPr>
          </a:p>
        </p:txBody>
      </p:sp>
    </p:spTree>
    <p:extLst>
      <p:ext uri="{BB962C8B-B14F-4D97-AF65-F5344CB8AC3E}">
        <p14:creationId xmlns:p14="http://schemas.microsoft.com/office/powerpoint/2010/main" val="102992720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ASCII</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ASCII’s limited character set proved to be a big constraint in accommodating languages other than English.  </a:t>
            </a:r>
            <a:endParaRPr lang="en-US" dirty="0" smtClean="0"/>
          </a:p>
          <a:p>
            <a:r>
              <a:rPr lang="en-US" dirty="0" smtClean="0"/>
              <a:t>While </a:t>
            </a:r>
            <a:r>
              <a:rPr lang="en-US" dirty="0"/>
              <a:t>it was the most commonly used character encoding on the web until 2007, it was surpassed by UTF-8, which includes ASCII as a subset. </a:t>
            </a:r>
          </a:p>
          <a:p>
            <a:pPr marL="0" indent="0">
              <a:buNone/>
            </a:pPr>
            <a:endParaRPr lang="en-US" b="1" dirty="0"/>
          </a:p>
        </p:txBody>
      </p:sp>
    </p:spTree>
    <p:extLst>
      <p:ext uri="{BB962C8B-B14F-4D97-AF65-F5344CB8AC3E}">
        <p14:creationId xmlns:p14="http://schemas.microsoft.com/office/powerpoint/2010/main" val="33835779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Unicode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Unicode, or the Universal Character Set (UCS), was developed to find a permanent solution to the problem of abundance of character sets used for writing text in different languages.  </a:t>
            </a:r>
            <a:endParaRPr lang="en-US" dirty="0" smtClean="0"/>
          </a:p>
          <a:p>
            <a:r>
              <a:rPr lang="en-US" dirty="0" smtClean="0"/>
              <a:t>It </a:t>
            </a:r>
            <a:r>
              <a:rPr lang="en-US" dirty="0"/>
              <a:t>is a single character set whose goal is to be a superset of all other prior sets and to contain every character used in writing any language, as well as other symbols used in mathematics and engineering.</a:t>
            </a:r>
          </a:p>
          <a:p>
            <a:pPr marL="0" indent="0">
              <a:buNone/>
            </a:pPr>
            <a:endParaRPr lang="en-US" b="1" dirty="0"/>
          </a:p>
        </p:txBody>
      </p:sp>
    </p:spTree>
    <p:extLst>
      <p:ext uri="{BB962C8B-B14F-4D97-AF65-F5344CB8AC3E}">
        <p14:creationId xmlns:p14="http://schemas.microsoft.com/office/powerpoint/2010/main" val="6214024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Unicode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Unicode defines a </a:t>
            </a:r>
            <a:r>
              <a:rPr lang="en-US" dirty="0" err="1"/>
              <a:t>codespace</a:t>
            </a:r>
            <a:r>
              <a:rPr lang="en-US" dirty="0"/>
              <a:t> of 1,114,112 code points in the range 0hex to 10FFFFhex. </a:t>
            </a:r>
            <a:endParaRPr lang="en-US" dirty="0" smtClean="0"/>
          </a:p>
          <a:p>
            <a:r>
              <a:rPr lang="en-US" dirty="0" smtClean="0"/>
              <a:t>The </a:t>
            </a:r>
            <a:r>
              <a:rPr lang="en-US" dirty="0"/>
              <a:t>Unicode </a:t>
            </a:r>
            <a:r>
              <a:rPr lang="en-US" dirty="0" err="1"/>
              <a:t>codespace</a:t>
            </a:r>
            <a:r>
              <a:rPr lang="en-US" dirty="0"/>
              <a:t> is divided into seventeen planes, numbered 0 to 16.  </a:t>
            </a:r>
          </a:p>
          <a:p>
            <a:r>
              <a:rPr lang="en-US" dirty="0" smtClean="0"/>
              <a:t>The </a:t>
            </a:r>
            <a:r>
              <a:rPr lang="en-US" dirty="0"/>
              <a:t>first 256 code points were made identical to the content of ISO-8859-1 to support existing western text. </a:t>
            </a:r>
          </a:p>
          <a:p>
            <a:pPr marL="0" indent="0">
              <a:buNone/>
            </a:pPr>
            <a:endParaRPr lang="en-US" b="1" dirty="0"/>
          </a:p>
        </p:txBody>
      </p:sp>
    </p:spTree>
    <p:extLst>
      <p:ext uri="{BB962C8B-B14F-4D97-AF65-F5344CB8AC3E}">
        <p14:creationId xmlns:p14="http://schemas.microsoft.com/office/powerpoint/2010/main" val="410451768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Unicode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Unicode defines two mapping methods: the Unicode Transformation Format (UTF) encodings and the Universal Character Set (UCS) encodings. </a:t>
            </a:r>
          </a:p>
          <a:p>
            <a:r>
              <a:rPr lang="en-US" dirty="0"/>
              <a:t>Unicode has become the main scheme for internal processing and storage of text in modern computing.  Unicode enables users to handle all types of scripts and </a:t>
            </a:r>
            <a:r>
              <a:rPr lang="en-US" dirty="0" smtClean="0"/>
              <a:t>languages</a:t>
            </a:r>
            <a:endParaRPr lang="en-US" b="1" dirty="0"/>
          </a:p>
        </p:txBody>
      </p:sp>
    </p:spTree>
    <p:extLst>
      <p:ext uri="{BB962C8B-B14F-4D97-AF65-F5344CB8AC3E}">
        <p14:creationId xmlns:p14="http://schemas.microsoft.com/office/powerpoint/2010/main" val="247215043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Unicode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smtClean="0"/>
              <a:t>The Linux </a:t>
            </a:r>
            <a:r>
              <a:rPr lang="en-US" dirty="0"/>
              <a:t>operating system can handle UTF-8 encoding scheme.  </a:t>
            </a:r>
            <a:endParaRPr lang="en-US" dirty="0" smtClean="0"/>
          </a:p>
          <a:p>
            <a:r>
              <a:rPr lang="en-US" dirty="0" smtClean="0"/>
              <a:t>Unicode </a:t>
            </a:r>
            <a:r>
              <a:rPr lang="en-US" dirty="0"/>
              <a:t>characters can be used in filenames and the system software is capable of dealing with Unicode file names and Unicode strings as command-line parameters.  </a:t>
            </a:r>
            <a:endParaRPr lang="en-US" dirty="0" smtClean="0"/>
          </a:p>
          <a:p>
            <a:r>
              <a:rPr lang="en-US" dirty="0" smtClean="0"/>
              <a:t>End-user </a:t>
            </a:r>
            <a:r>
              <a:rPr lang="en-US" dirty="0"/>
              <a:t>software, such as text editors, can display and edit Unicode files.</a:t>
            </a:r>
          </a:p>
        </p:txBody>
      </p:sp>
    </p:spTree>
    <p:extLst>
      <p:ext uri="{BB962C8B-B14F-4D97-AF65-F5344CB8AC3E}">
        <p14:creationId xmlns:p14="http://schemas.microsoft.com/office/powerpoint/2010/main" val="15861301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UTF-8</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If output of locale command has locale names ending with ".UTF-8" then the system is using Unicode locale.</a:t>
            </a:r>
          </a:p>
          <a:p>
            <a:r>
              <a:rPr lang="en-US" dirty="0"/>
              <a:t> UTF-8 stands for UCS Transformation Format – 8 bit.  UCS is Universal Character Set upon which many character encodings are based.  </a:t>
            </a:r>
            <a:endParaRPr lang="en-US" dirty="0" smtClean="0"/>
          </a:p>
          <a:p>
            <a:r>
              <a:rPr lang="en-US" dirty="0"/>
              <a:t>UTF-8 is a variable-width encoding scheme that can represent every character in the Unicode character set. </a:t>
            </a:r>
          </a:p>
          <a:p>
            <a:endParaRPr lang="en-US" dirty="0"/>
          </a:p>
          <a:p>
            <a:endParaRPr lang="en-US" dirty="0"/>
          </a:p>
        </p:txBody>
      </p:sp>
    </p:spTree>
    <p:extLst>
      <p:ext uri="{BB962C8B-B14F-4D97-AF65-F5344CB8AC3E}">
        <p14:creationId xmlns:p14="http://schemas.microsoft.com/office/powerpoint/2010/main" val="5653122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UTF-8</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With the UTF-8 encoding, Unicode can be used in a convenient and backwards compatible way in environments that were designed entirely around ASCII, like Unix. </a:t>
            </a:r>
          </a:p>
          <a:p>
            <a:r>
              <a:rPr lang="en-US" dirty="0" smtClean="0"/>
              <a:t>It avoids </a:t>
            </a:r>
            <a:r>
              <a:rPr lang="en-US" dirty="0"/>
              <a:t>the complications of “</a:t>
            </a:r>
            <a:r>
              <a:rPr lang="en-US" dirty="0" err="1"/>
              <a:t>endianness</a:t>
            </a:r>
            <a:r>
              <a:rPr lang="en-US" dirty="0"/>
              <a:t>” and byte order marks in UTF-16 and UTF-32</a:t>
            </a:r>
            <a:r>
              <a:rPr lang="en-US" dirty="0" smtClean="0"/>
              <a:t>.</a:t>
            </a:r>
          </a:p>
          <a:p>
            <a:r>
              <a:rPr lang="en-US" dirty="0"/>
              <a:t>In Linux, UTF-8 mode can be activated by setting LANG environment variable to the appropriate locale.</a:t>
            </a:r>
            <a:endParaRPr lang="en-US" b="1" dirty="0"/>
          </a:p>
          <a:p>
            <a:endParaRPr lang="en-US" dirty="0"/>
          </a:p>
          <a:p>
            <a:endParaRPr lang="en-US" dirty="0"/>
          </a:p>
          <a:p>
            <a:endParaRPr lang="en-US" dirty="0"/>
          </a:p>
        </p:txBody>
      </p:sp>
    </p:spTree>
    <p:extLst>
      <p:ext uri="{BB962C8B-B14F-4D97-AF65-F5344CB8AC3E}">
        <p14:creationId xmlns:p14="http://schemas.microsoft.com/office/powerpoint/2010/main" val="343533676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ISO-8859 </a:t>
            </a:r>
          </a:p>
        </p:txBody>
      </p:sp>
      <p:sp>
        <p:nvSpPr>
          <p:cNvPr id="16387" name="Content Placeholder 6"/>
          <p:cNvSpPr>
            <a:spLocks noGrp="1"/>
          </p:cNvSpPr>
          <p:nvPr>
            <p:ph idx="4294967295"/>
          </p:nvPr>
        </p:nvSpPr>
        <p:spPr>
          <a:xfrm>
            <a:off x="457200" y="1417638"/>
            <a:ext cx="8229600" cy="4351328"/>
          </a:xfrm>
        </p:spPr>
        <p:txBody>
          <a:bodyPr/>
          <a:lstStyle/>
          <a:p>
            <a:r>
              <a:rPr lang="en-US" dirty="0"/>
              <a:t>ISO/IEC 8859 is a joint International Organization for Standardization (ISO) and International </a:t>
            </a:r>
            <a:r>
              <a:rPr lang="en-US" dirty="0" err="1"/>
              <a:t>Electrotechnical</a:t>
            </a:r>
            <a:r>
              <a:rPr lang="en-US" dirty="0"/>
              <a:t> Commission (IEC) series of standards for 8-bit character encodings. </a:t>
            </a:r>
          </a:p>
          <a:p>
            <a:r>
              <a:rPr lang="en-US" dirty="0"/>
              <a:t>Newer editions of ISO/IEC 8859 express characters in terms of their Unicode/UCS names and the </a:t>
            </a:r>
            <a:r>
              <a:rPr lang="en-US" dirty="0" err="1"/>
              <a:t>U+nnnn</a:t>
            </a:r>
            <a:r>
              <a:rPr lang="en-US" dirty="0"/>
              <a:t> notation. </a:t>
            </a:r>
          </a:p>
          <a:p>
            <a:endParaRPr lang="en-US" dirty="0"/>
          </a:p>
          <a:p>
            <a:endParaRPr lang="en-US" dirty="0"/>
          </a:p>
          <a:p>
            <a:endParaRPr lang="en-US" dirty="0"/>
          </a:p>
        </p:txBody>
      </p:sp>
    </p:spTree>
    <p:extLst>
      <p:ext uri="{BB962C8B-B14F-4D97-AF65-F5344CB8AC3E}">
        <p14:creationId xmlns:p14="http://schemas.microsoft.com/office/powerpoint/2010/main" val="93184846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ISO-8859 </a:t>
            </a:r>
          </a:p>
        </p:txBody>
      </p:sp>
      <p:sp>
        <p:nvSpPr>
          <p:cNvPr id="16387" name="Content Placeholder 6"/>
          <p:cNvSpPr>
            <a:spLocks noGrp="1"/>
          </p:cNvSpPr>
          <p:nvPr>
            <p:ph idx="4294967295"/>
          </p:nvPr>
        </p:nvSpPr>
        <p:spPr>
          <a:xfrm>
            <a:off x="457200" y="1417638"/>
            <a:ext cx="8229600" cy="4351328"/>
          </a:xfrm>
        </p:spPr>
        <p:txBody>
          <a:bodyPr/>
          <a:lstStyle/>
          <a:p>
            <a:r>
              <a:rPr lang="en-US" dirty="0"/>
              <a:t>While the bit patterns of the 95 printable ASCII characters are sufficient to exchange information in modern English, most other languages, need additional symbols not covered by ASCII.  </a:t>
            </a:r>
            <a:endParaRPr lang="en-US" dirty="0" smtClean="0"/>
          </a:p>
          <a:p>
            <a:r>
              <a:rPr lang="en-US" dirty="0" smtClean="0"/>
              <a:t>ISO/IEC </a:t>
            </a:r>
            <a:r>
              <a:rPr lang="en-US" dirty="0"/>
              <a:t>8859 solved this problem by utilizing the eighth bit in an 8-bit byte.  Additional 96 printable characters were accommodated using this approach.</a:t>
            </a:r>
          </a:p>
          <a:p>
            <a:endParaRPr lang="en-US" dirty="0"/>
          </a:p>
          <a:p>
            <a:endParaRPr lang="en-US" dirty="0"/>
          </a:p>
          <a:p>
            <a:endParaRPr lang="en-US" dirty="0"/>
          </a:p>
        </p:txBody>
      </p:sp>
    </p:spTree>
    <p:extLst>
      <p:ext uri="{BB962C8B-B14F-4D97-AF65-F5344CB8AC3E}">
        <p14:creationId xmlns:p14="http://schemas.microsoft.com/office/powerpoint/2010/main" val="400242897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Converting Encodings</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The </a:t>
            </a:r>
            <a:r>
              <a:rPr lang="en-US" dirty="0" err="1">
                <a:latin typeface="Courier New" panose="02070309020205020404" pitchFamily="49" charset="0"/>
                <a:cs typeface="Courier New" panose="02070309020205020404" pitchFamily="49" charset="0"/>
              </a:rPr>
              <a:t>iconv</a:t>
            </a:r>
            <a:r>
              <a:rPr lang="en-US" dirty="0"/>
              <a:t> command is the standard application programming interface (API) for converting one character encoding to another</a:t>
            </a:r>
            <a:r>
              <a:rPr lang="en-US" dirty="0" smtClean="0"/>
              <a:t>.</a:t>
            </a:r>
          </a:p>
          <a:p>
            <a:r>
              <a:rPr lang="en-US" dirty="0" smtClean="0"/>
              <a:t>The </a:t>
            </a:r>
            <a:r>
              <a:rPr lang="en-US" dirty="0" err="1">
                <a:latin typeface="Courier New" panose="02070309020205020404" pitchFamily="49" charset="0"/>
                <a:cs typeface="Courier New" panose="02070309020205020404" pitchFamily="49" charset="0"/>
              </a:rPr>
              <a:t>iconv</a:t>
            </a:r>
            <a:r>
              <a:rPr lang="en-US" dirty="0"/>
              <a:t> command is suitable to convert characters in a large number of files. </a:t>
            </a:r>
            <a:endParaRPr lang="en-US" dirty="0" smtClean="0"/>
          </a:p>
          <a:p>
            <a:r>
              <a:rPr lang="en-US" dirty="0" smtClean="0"/>
              <a:t>To see the list </a:t>
            </a:r>
            <a:r>
              <a:rPr lang="en-US" dirty="0"/>
              <a:t>of supported encodings </a:t>
            </a:r>
            <a:r>
              <a:rPr lang="en-US" dirty="0" smtClean="0"/>
              <a:t>use:</a:t>
            </a:r>
            <a:r>
              <a:rPr lang="en-US" dirty="0"/>
              <a:t> </a:t>
            </a:r>
          </a:p>
          <a:p>
            <a:pPr marL="800100" lvl="2" indent="0">
              <a:buNone/>
            </a:pPr>
            <a:r>
              <a:rPr lang="en-US" sz="2800" dirty="0" err="1">
                <a:latin typeface="Courier New" panose="02070309020205020404" pitchFamily="49" charset="0"/>
                <a:cs typeface="Courier New" panose="02070309020205020404" pitchFamily="49" charset="0"/>
              </a:rPr>
              <a:t>iconv</a:t>
            </a:r>
            <a:r>
              <a:rPr lang="en-US" sz="2800" dirty="0">
                <a:latin typeface="Courier New" panose="02070309020205020404" pitchFamily="49" charset="0"/>
                <a:cs typeface="Courier New" panose="02070309020205020404" pitchFamily="49" charset="0"/>
              </a:rPr>
              <a:t> -</a:t>
            </a:r>
            <a:r>
              <a:rPr lang="en-US" sz="2800" dirty="0" smtClean="0">
                <a:latin typeface="Courier New" panose="02070309020205020404" pitchFamily="49" charset="0"/>
                <a:cs typeface="Courier New" panose="02070309020205020404" pitchFamily="49" charset="0"/>
              </a:rPr>
              <a:t>l</a:t>
            </a:r>
          </a:p>
          <a:p>
            <a:pPr marL="800100" lvl="2" indent="0">
              <a:buNone/>
            </a:pPr>
            <a:endParaRPr lang="en-US" sz="2800" dirty="0">
              <a:latin typeface="Courier New" panose="02070309020205020404" pitchFamily="49" charset="0"/>
              <a:cs typeface="Courier New" panose="02070309020205020404" pitchFamily="49" charset="0"/>
            </a:endParaRP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122651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Localization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To serve different cultures, a program should be able to determine its locale and act accordingly.  </a:t>
            </a:r>
            <a:endParaRPr lang="en-US" dirty="0" smtClean="0"/>
          </a:p>
          <a:p>
            <a:r>
              <a:rPr lang="en-US" dirty="0" smtClean="0"/>
              <a:t>Localization </a:t>
            </a:r>
            <a:r>
              <a:rPr lang="en-US" dirty="0"/>
              <a:t>is the process of creating or adapting a product to a specific locale, i.e., to the language, cultural context, conventions and market requirements of a specific target market.  </a:t>
            </a:r>
            <a:endParaRPr lang="en-US" b="1" dirty="0"/>
          </a:p>
          <a:p>
            <a:endParaRPr lang="en-US" dirty="0">
              <a:latin typeface="Calibri" panose="020F0502020204030204" pitchFamily="34" charset="0"/>
            </a:endParaRPr>
          </a:p>
        </p:txBody>
      </p:sp>
    </p:spTree>
    <p:extLst>
      <p:ext uri="{BB962C8B-B14F-4D97-AF65-F5344CB8AC3E}">
        <p14:creationId xmlns:p14="http://schemas.microsoft.com/office/powerpoint/2010/main" val="233394934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Converting Encodings</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dirty="0"/>
              <a:t>Generic syntax for converting encoding of given files from one encoding to another using </a:t>
            </a:r>
            <a:r>
              <a:rPr lang="en-US" dirty="0" err="1"/>
              <a:t>iconv</a:t>
            </a:r>
            <a:r>
              <a:rPr lang="en-US" dirty="0"/>
              <a:t> is as </a:t>
            </a:r>
            <a:r>
              <a:rPr lang="en-US" dirty="0" smtClean="0"/>
              <a:t>follows:</a:t>
            </a:r>
            <a:endParaRPr lang="en-US" dirty="0"/>
          </a:p>
          <a:p>
            <a:pPr marL="0" indent="0">
              <a:buNone/>
            </a:pPr>
            <a:endParaRPr lang="en-US" sz="2400" dirty="0" smtClean="0">
              <a:latin typeface="Courier New" panose="02070309020205020404" pitchFamily="49" charset="0"/>
              <a:cs typeface="Courier New" panose="02070309020205020404" pitchFamily="49" charset="0"/>
            </a:endParaRPr>
          </a:p>
          <a:p>
            <a:pPr marL="0" indent="0">
              <a:buNone/>
            </a:pPr>
            <a:r>
              <a:rPr lang="en-US" sz="2400" dirty="0" err="1" smtClean="0">
                <a:latin typeface="Courier New" panose="02070309020205020404" pitchFamily="49" charset="0"/>
                <a:cs typeface="Courier New" panose="02070309020205020404" pitchFamily="49" charset="0"/>
              </a:rPr>
              <a:t>iconv</a:t>
            </a:r>
            <a:r>
              <a:rPr lang="en-US" sz="2400" dirty="0" smtClean="0">
                <a:latin typeface="Courier New" panose="02070309020205020404" pitchFamily="49" charset="0"/>
                <a:cs typeface="Courier New" panose="02070309020205020404" pitchFamily="49" charset="0"/>
              </a:rPr>
              <a:t> </a:t>
            </a:r>
            <a:r>
              <a:rPr lang="en-US" sz="2400" dirty="0">
                <a:latin typeface="Courier New" panose="02070309020205020404" pitchFamily="49" charset="0"/>
                <a:cs typeface="Courier New" panose="02070309020205020404" pitchFamily="49" charset="0"/>
              </a:rPr>
              <a:t>–f old-encoding [-t new-encoding] </a:t>
            </a:r>
            <a:r>
              <a:rPr lang="en-US" sz="2400" dirty="0" smtClean="0">
                <a:latin typeface="Courier New" panose="02070309020205020404" pitchFamily="49" charset="0"/>
                <a:cs typeface="Courier New" panose="02070309020205020404" pitchFamily="49" charset="0"/>
              </a:rPr>
              <a:t>\ file.txt </a:t>
            </a:r>
            <a:r>
              <a:rPr lang="en-US" sz="2400" dirty="0">
                <a:latin typeface="Courier New" panose="02070309020205020404" pitchFamily="49" charset="0"/>
                <a:cs typeface="Courier New" panose="02070309020205020404" pitchFamily="49" charset="0"/>
              </a:rPr>
              <a:t>&gt; newfile.txt</a:t>
            </a:r>
          </a:p>
          <a:p>
            <a:pPr marL="800100" lvl="2" indent="0">
              <a:buNone/>
            </a:pPr>
            <a:endParaRPr lang="en-US" sz="2800" dirty="0">
              <a:latin typeface="Courier New" panose="02070309020205020404" pitchFamily="49" charset="0"/>
              <a:cs typeface="Courier New" panose="02070309020205020404" pitchFamily="49" charset="0"/>
            </a:endParaRP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1970882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Converting Encodings</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dirty="0"/>
              <a:t>For example, the following will convert date from Standard Input (</a:t>
            </a:r>
            <a:r>
              <a:rPr lang="en-US" dirty="0" err="1"/>
              <a:t>stdin</a:t>
            </a:r>
            <a:r>
              <a:rPr lang="en-US" dirty="0"/>
              <a:t>) from ISO-8859-1 to current the locale and send the output to Standard Output (</a:t>
            </a:r>
            <a:r>
              <a:rPr lang="en-US" dirty="0" err="1"/>
              <a:t>stdout</a:t>
            </a:r>
            <a:r>
              <a:rPr lang="en-US" dirty="0"/>
              <a:t>):</a:t>
            </a:r>
          </a:p>
          <a:p>
            <a:pPr marL="0" indent="0">
              <a:buNone/>
            </a:pPr>
            <a:r>
              <a:rPr lang="en-US" dirty="0"/>
              <a:t> </a:t>
            </a:r>
          </a:p>
          <a:p>
            <a:pPr marL="400050" lvl="1" indent="0">
              <a:buNone/>
            </a:pPr>
            <a:r>
              <a:rPr lang="en-US" sz="2400" dirty="0" err="1" smtClean="0">
                <a:latin typeface="Courier New" panose="02070309020205020404" pitchFamily="49" charset="0"/>
                <a:cs typeface="Courier New" panose="02070309020205020404" pitchFamily="49" charset="0"/>
              </a:rPr>
              <a:t>iconv</a:t>
            </a:r>
            <a:r>
              <a:rPr lang="en-US" sz="2400" dirty="0" smtClean="0">
                <a:latin typeface="Courier New" panose="02070309020205020404" pitchFamily="49" charset="0"/>
                <a:cs typeface="Courier New" panose="02070309020205020404" pitchFamily="49" charset="0"/>
              </a:rPr>
              <a:t> </a:t>
            </a:r>
            <a:r>
              <a:rPr lang="en-US" sz="2400" dirty="0">
                <a:latin typeface="Courier New" panose="02070309020205020404" pitchFamily="49" charset="0"/>
                <a:cs typeface="Courier New" panose="02070309020205020404" pitchFamily="49" charset="0"/>
              </a:rPr>
              <a:t>–f iso-8859-1</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01304362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err="1"/>
              <a:t>Timezone</a:t>
            </a:r>
            <a:r>
              <a:rPr lang="en-US" dirty="0"/>
              <a:t>, </a:t>
            </a:r>
            <a:r>
              <a:rPr lang="en-US" dirty="0" smtClean="0"/>
              <a:t>Date </a:t>
            </a:r>
            <a:r>
              <a:rPr lang="en-US" dirty="0"/>
              <a:t>and </a:t>
            </a:r>
            <a:r>
              <a:rPr lang="en-US" dirty="0" smtClean="0"/>
              <a:t>Time</a:t>
            </a:r>
            <a:endParaRPr lang="en-US" dirty="0"/>
          </a:p>
        </p:txBody>
      </p:sp>
      <p:sp>
        <p:nvSpPr>
          <p:cNvPr id="16387" name="Content Placeholder 6"/>
          <p:cNvSpPr>
            <a:spLocks noGrp="1"/>
          </p:cNvSpPr>
          <p:nvPr>
            <p:ph idx="4294967295"/>
          </p:nvPr>
        </p:nvSpPr>
        <p:spPr>
          <a:xfrm>
            <a:off x="457200" y="1243003"/>
            <a:ext cx="8229600" cy="4525963"/>
          </a:xfrm>
        </p:spPr>
        <p:txBody>
          <a:bodyPr/>
          <a:lstStyle/>
          <a:p>
            <a:r>
              <a:rPr lang="en-US" sz="2800" dirty="0"/>
              <a:t>The </a:t>
            </a:r>
            <a:r>
              <a:rPr lang="en-US" sz="2800" dirty="0" err="1"/>
              <a:t>Timezone</a:t>
            </a:r>
            <a:r>
              <a:rPr lang="en-US" sz="2800" dirty="0"/>
              <a:t> for a Linux system is set at the time of installation and does not require changes very often.  However, in multi-user scenario, users may require different </a:t>
            </a:r>
            <a:r>
              <a:rPr lang="en-US" sz="2800" dirty="0" err="1"/>
              <a:t>timezones</a:t>
            </a:r>
            <a:r>
              <a:rPr lang="en-US" sz="2800" dirty="0"/>
              <a:t>. </a:t>
            </a:r>
            <a:endParaRPr lang="en-US" sz="2800" b="1" dirty="0"/>
          </a:p>
          <a:p>
            <a:r>
              <a:rPr lang="en-US" sz="2800" dirty="0"/>
              <a:t>Linux </a:t>
            </a:r>
            <a:r>
              <a:rPr lang="en-US" sz="2800" dirty="0" smtClean="0"/>
              <a:t>computers </a:t>
            </a:r>
            <a:r>
              <a:rPr lang="en-US" sz="2800" dirty="0"/>
              <a:t>keep time in Universal Time (UTC).  Since UTC remains constant and is not subjected to daylight saving time or other changes, it is useful in synchronizing times across computers and zones.  Linux systems internally keep time using a UTC synchronized clock that is converted to the appropriate local time based upon user preferences. </a:t>
            </a:r>
            <a:endParaRPr lang="en-US" sz="2800" b="1" dirty="0"/>
          </a:p>
          <a:p>
            <a:pPr marL="0" indent="0">
              <a:buNone/>
            </a:pPr>
            <a:endParaRPr lang="en-US" sz="2800" dirty="0"/>
          </a:p>
        </p:txBody>
      </p:sp>
    </p:spTree>
    <p:extLst>
      <p:ext uri="{BB962C8B-B14F-4D97-AF65-F5344CB8AC3E}">
        <p14:creationId xmlns:p14="http://schemas.microsoft.com/office/powerpoint/2010/main" val="236347474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err="1"/>
              <a:t>Timezone</a:t>
            </a:r>
            <a:r>
              <a:rPr lang="en-US" dirty="0"/>
              <a:t>, </a:t>
            </a:r>
            <a:r>
              <a:rPr lang="en-US" dirty="0" smtClean="0"/>
              <a:t>Date </a:t>
            </a:r>
            <a:r>
              <a:rPr lang="en-US" dirty="0"/>
              <a:t>and </a:t>
            </a:r>
            <a:r>
              <a:rPr lang="en-US" dirty="0" smtClean="0"/>
              <a:t>Time</a:t>
            </a:r>
            <a:endParaRPr lang="en-US" dirty="0"/>
          </a:p>
        </p:txBody>
      </p:sp>
      <p:sp>
        <p:nvSpPr>
          <p:cNvPr id="16387" name="Content Placeholder 6"/>
          <p:cNvSpPr>
            <a:spLocks noGrp="1"/>
          </p:cNvSpPr>
          <p:nvPr>
            <p:ph idx="4294967295"/>
          </p:nvPr>
        </p:nvSpPr>
        <p:spPr>
          <a:xfrm>
            <a:off x="457200" y="1243003"/>
            <a:ext cx="8229600" cy="4525963"/>
          </a:xfrm>
        </p:spPr>
        <p:txBody>
          <a:bodyPr/>
          <a:lstStyle/>
          <a:p>
            <a:pPr marL="0" indent="0">
              <a:buNone/>
            </a:pPr>
            <a:r>
              <a:rPr lang="en-US" sz="2800" dirty="0"/>
              <a:t>The TZ environmental variable is used to determine the </a:t>
            </a:r>
            <a:r>
              <a:rPr lang="en-US" sz="2800" dirty="0" err="1"/>
              <a:t>timezone</a:t>
            </a:r>
            <a:r>
              <a:rPr lang="en-US" sz="2800" dirty="0"/>
              <a:t> and how to calculate local time.</a:t>
            </a:r>
            <a:endParaRPr lang="en-US" sz="2800" b="1" dirty="0"/>
          </a:p>
          <a:p>
            <a:pPr marL="0" indent="0">
              <a:buNone/>
            </a:pPr>
            <a:r>
              <a:rPr lang="en-US" sz="2800" dirty="0"/>
              <a:t> </a:t>
            </a:r>
            <a:endParaRPr lang="en-US" sz="2800" b="1" dirty="0"/>
          </a:p>
          <a:p>
            <a:pPr marL="0" indent="0">
              <a:buNone/>
            </a:pPr>
            <a:r>
              <a:rPr lang="en-US" sz="2800" b="1" dirty="0"/>
              <a:t>Local </a:t>
            </a:r>
            <a:r>
              <a:rPr lang="en-US" sz="2800" b="1" dirty="0" err="1"/>
              <a:t>timezone</a:t>
            </a:r>
            <a:r>
              <a:rPr lang="en-US" sz="2800" b="1" dirty="0"/>
              <a:t> configuration file</a:t>
            </a:r>
            <a:endParaRPr lang="en-US" sz="2800" dirty="0"/>
          </a:p>
          <a:p>
            <a:pPr marL="0" indent="0">
              <a:buNone/>
            </a:pPr>
            <a:r>
              <a:rPr lang="en-US" sz="2800" dirty="0"/>
              <a:t> </a:t>
            </a:r>
            <a:r>
              <a:rPr lang="en-US" sz="2800" dirty="0" smtClean="0"/>
              <a:t>The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localtime</a:t>
            </a:r>
            <a:r>
              <a:rPr lang="en-US" sz="2800" dirty="0">
                <a:latin typeface="Courier New" panose="02070309020205020404" pitchFamily="49" charset="0"/>
                <a:cs typeface="Courier New" panose="02070309020205020404" pitchFamily="49" charset="0"/>
              </a:rPr>
              <a:t> </a:t>
            </a:r>
            <a:r>
              <a:rPr lang="en-US" sz="2800" dirty="0"/>
              <a:t>file is the local time zone configuration file.  This configures the system-wide </a:t>
            </a:r>
            <a:r>
              <a:rPr lang="en-US" sz="2800" dirty="0" err="1"/>
              <a:t>timezone</a:t>
            </a:r>
            <a:r>
              <a:rPr lang="en-US" sz="2800" dirty="0"/>
              <a:t> of the local system that is used by applications for presentation to the user.  This file contains binary data.</a:t>
            </a:r>
          </a:p>
          <a:p>
            <a:pPr marL="0" indent="0">
              <a:buNone/>
            </a:pPr>
            <a:endParaRPr lang="en-US" sz="2800" dirty="0"/>
          </a:p>
        </p:txBody>
      </p:sp>
    </p:spTree>
    <p:extLst>
      <p:ext uri="{BB962C8B-B14F-4D97-AF65-F5344CB8AC3E}">
        <p14:creationId xmlns:p14="http://schemas.microsoft.com/office/powerpoint/2010/main" val="180202206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pPr marL="0" indent="0">
              <a:buNone/>
            </a:pPr>
            <a:r>
              <a:rPr lang="en-US" dirty="0"/>
              <a:t>Checking </a:t>
            </a:r>
            <a:r>
              <a:rPr lang="en-US" dirty="0" smtClean="0"/>
              <a:t>Current </a:t>
            </a:r>
            <a:r>
              <a:rPr lang="en-US" dirty="0" err="1" smtClean="0"/>
              <a:t>Timezone</a:t>
            </a:r>
            <a:endParaRPr lang="en-US" dirty="0"/>
          </a:p>
        </p:txBody>
      </p:sp>
      <p:sp>
        <p:nvSpPr>
          <p:cNvPr id="16387" name="Content Placeholder 6"/>
          <p:cNvSpPr>
            <a:spLocks noGrp="1"/>
          </p:cNvSpPr>
          <p:nvPr>
            <p:ph idx="4294967295"/>
          </p:nvPr>
        </p:nvSpPr>
        <p:spPr>
          <a:xfrm>
            <a:off x="457200" y="1243003"/>
            <a:ext cx="8229600" cy="4525963"/>
          </a:xfrm>
        </p:spPr>
        <p:txBody>
          <a:bodyPr/>
          <a:lstStyle/>
          <a:p>
            <a:pPr marL="0" indent="0">
              <a:buNone/>
            </a:pPr>
            <a:r>
              <a:rPr lang="en-US" sz="2800" dirty="0"/>
              <a:t> </a:t>
            </a:r>
            <a:r>
              <a:rPr lang="en-US" sz="2800" dirty="0" smtClean="0"/>
              <a:t>On </a:t>
            </a:r>
            <a:r>
              <a:rPr lang="en-US" sz="2800" dirty="0"/>
              <a:t>a Debian-derived system, the file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timezone</a:t>
            </a:r>
            <a:r>
              <a:rPr lang="en-US" sz="2800" dirty="0">
                <a:latin typeface="Courier New" panose="02070309020205020404" pitchFamily="49" charset="0"/>
                <a:cs typeface="Courier New" panose="02070309020205020404" pitchFamily="49" charset="0"/>
              </a:rPr>
              <a:t> </a:t>
            </a:r>
            <a:r>
              <a:rPr lang="en-US" sz="2800" dirty="0"/>
              <a:t>shows the current </a:t>
            </a:r>
            <a:r>
              <a:rPr lang="en-US" sz="2800" dirty="0" err="1"/>
              <a:t>Timezone</a:t>
            </a:r>
            <a:r>
              <a:rPr lang="en-US" sz="2800" dirty="0"/>
              <a:t> that has been set:</a:t>
            </a:r>
          </a:p>
          <a:p>
            <a:pPr marL="0" indent="0">
              <a:buNone/>
            </a:pPr>
            <a:r>
              <a:rPr lang="en-US" sz="2800" dirty="0" smtClean="0"/>
              <a:t>$ </a:t>
            </a:r>
            <a:r>
              <a:rPr lang="en-US" sz="2800" dirty="0">
                <a:latin typeface="Courier New" panose="02070309020205020404" pitchFamily="49" charset="0"/>
                <a:cs typeface="Courier New" panose="02070309020205020404" pitchFamily="49" charset="0"/>
              </a:rPr>
              <a:t>cat /</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timezone</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Asia/Kolkata</a:t>
            </a:r>
          </a:p>
          <a:p>
            <a:pPr marL="0" indent="0">
              <a:buNone/>
            </a:pPr>
            <a:r>
              <a:rPr lang="en-US" sz="2800" dirty="0"/>
              <a:t> </a:t>
            </a:r>
            <a:r>
              <a:rPr lang="en-US" sz="2800" dirty="0" smtClean="0"/>
              <a:t>For </a:t>
            </a:r>
            <a:r>
              <a:rPr lang="en-US" sz="2800" dirty="0"/>
              <a:t>Red Hat-derived systems, the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sysconfig</a:t>
            </a:r>
            <a:r>
              <a:rPr lang="en-US" sz="2800" dirty="0">
                <a:latin typeface="Courier New" panose="02070309020205020404" pitchFamily="49" charset="0"/>
                <a:cs typeface="Courier New" panose="02070309020205020404" pitchFamily="49" charset="0"/>
              </a:rPr>
              <a:t>/clock</a:t>
            </a:r>
            <a:r>
              <a:rPr lang="en-US" sz="2800" dirty="0"/>
              <a:t> file is used to indicate the current </a:t>
            </a:r>
            <a:r>
              <a:rPr lang="en-US" sz="2800" dirty="0" err="1"/>
              <a:t>Timezone</a:t>
            </a:r>
            <a:r>
              <a:rPr lang="en-US" sz="2800" dirty="0"/>
              <a:t>:</a:t>
            </a:r>
          </a:p>
          <a:p>
            <a:pPr marL="0" indent="0">
              <a:buNone/>
            </a:pPr>
            <a:r>
              <a:rPr lang="en-US" sz="2800" dirty="0" smtClean="0"/>
              <a:t>$ </a:t>
            </a:r>
            <a:r>
              <a:rPr lang="en-US" sz="2800" dirty="0" smtClean="0">
                <a:latin typeface="Courier New" panose="02070309020205020404" pitchFamily="49" charset="0"/>
                <a:cs typeface="Courier New" panose="02070309020205020404" pitchFamily="49" charset="0"/>
              </a:rPr>
              <a:t>cat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sysconfig</a:t>
            </a:r>
            <a:r>
              <a:rPr lang="en-US" sz="2800" dirty="0">
                <a:latin typeface="Courier New" panose="02070309020205020404" pitchFamily="49" charset="0"/>
                <a:cs typeface="Courier New" panose="02070309020205020404" pitchFamily="49" charset="0"/>
              </a:rPr>
              <a:t>/clock</a:t>
            </a:r>
          </a:p>
          <a:p>
            <a:pPr marL="0" indent="0">
              <a:buNone/>
            </a:pPr>
            <a:r>
              <a:rPr lang="en-US" sz="2800" dirty="0">
                <a:latin typeface="Courier New" panose="02070309020205020404" pitchFamily="49" charset="0"/>
                <a:cs typeface="Courier New" panose="02070309020205020404" pitchFamily="49" charset="0"/>
              </a:rPr>
              <a:t>ZONE="America/</a:t>
            </a:r>
            <a:r>
              <a:rPr lang="en-US" sz="2800" dirty="0" err="1">
                <a:latin typeface="Courier New" panose="02070309020205020404" pitchFamily="49" charset="0"/>
                <a:cs typeface="Courier New" panose="02070309020205020404" pitchFamily="49" charset="0"/>
              </a:rPr>
              <a:t>Los_Angeles</a:t>
            </a:r>
            <a:r>
              <a:rPr lang="en-US" sz="2800" dirty="0">
                <a:latin typeface="Courier New" panose="02070309020205020404" pitchFamily="49" charset="0"/>
                <a:cs typeface="Courier New" panose="02070309020205020404" pitchFamily="49" charset="0"/>
              </a:rPr>
              <a:t>"</a:t>
            </a:r>
          </a:p>
          <a:p>
            <a:pPr marL="0" indent="0">
              <a:buNone/>
            </a:pPr>
            <a:endParaRPr lang="en-US" sz="2800" dirty="0"/>
          </a:p>
        </p:txBody>
      </p:sp>
    </p:spTree>
    <p:extLst>
      <p:ext uri="{BB962C8B-B14F-4D97-AF65-F5344CB8AC3E}">
        <p14:creationId xmlns:p14="http://schemas.microsoft.com/office/powerpoint/2010/main" val="181275814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Time </a:t>
            </a:r>
            <a:r>
              <a:rPr lang="en-US" dirty="0" smtClean="0"/>
              <a:t>Zone Information Directory</a:t>
            </a:r>
            <a:endParaRPr lang="en-US" dirty="0"/>
          </a:p>
        </p:txBody>
      </p:sp>
      <p:sp>
        <p:nvSpPr>
          <p:cNvPr id="16387" name="Content Placeholder 6"/>
          <p:cNvSpPr>
            <a:spLocks noGrp="1"/>
          </p:cNvSpPr>
          <p:nvPr>
            <p:ph idx="4294967295"/>
          </p:nvPr>
        </p:nvSpPr>
        <p:spPr>
          <a:xfrm>
            <a:off x="457200" y="1243003"/>
            <a:ext cx="8229600" cy="4525963"/>
          </a:xfrm>
        </p:spPr>
        <p:txBody>
          <a:bodyPr/>
          <a:lstStyle/>
          <a:p>
            <a:pPr marL="0" indent="0">
              <a:buNone/>
            </a:pPr>
            <a:r>
              <a:rPr lang="en-US" sz="2800" dirty="0" smtClean="0"/>
              <a:t>The </a:t>
            </a:r>
            <a:r>
              <a:rPr lang="en-US" sz="2800" dirty="0"/>
              <a:t>/</a:t>
            </a:r>
            <a:r>
              <a:rPr lang="en-US" sz="2800" dirty="0" err="1"/>
              <a:t>usr</a:t>
            </a:r>
            <a:r>
              <a:rPr lang="en-US" sz="2800" dirty="0"/>
              <a:t>/share/</a:t>
            </a:r>
            <a:r>
              <a:rPr lang="en-US" sz="2800" dirty="0" err="1"/>
              <a:t>zoneinfo</a:t>
            </a:r>
            <a:r>
              <a:rPr lang="en-US" sz="2800" dirty="0"/>
              <a:t> directory contains all the time zones supported.  Following command will list all the </a:t>
            </a:r>
            <a:r>
              <a:rPr lang="en-US" sz="2800" dirty="0" smtClean="0"/>
              <a:t>zones:</a:t>
            </a:r>
            <a:endParaRPr lang="en-US" sz="2800" dirty="0"/>
          </a:p>
          <a:p>
            <a:pPr marL="0" indent="0">
              <a:buNone/>
            </a:pPr>
            <a:r>
              <a:rPr lang="en-US" sz="2800" dirty="0"/>
              <a:t> </a:t>
            </a:r>
          </a:p>
          <a:p>
            <a:pPr marL="0" indent="0">
              <a:buNone/>
            </a:pPr>
            <a:r>
              <a:rPr lang="en-US" sz="2800" dirty="0" err="1">
                <a:latin typeface="Courier New" panose="02070309020205020404" pitchFamily="49" charset="0"/>
                <a:cs typeface="Courier New" panose="02070309020205020404" pitchFamily="49" charset="0"/>
              </a:rPr>
              <a:t>ls</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usr</a:t>
            </a:r>
            <a:r>
              <a:rPr lang="en-US" sz="2800" dirty="0">
                <a:latin typeface="Courier New" panose="02070309020205020404" pitchFamily="49" charset="0"/>
                <a:cs typeface="Courier New" panose="02070309020205020404" pitchFamily="49" charset="0"/>
              </a:rPr>
              <a:t>/share/</a:t>
            </a:r>
            <a:r>
              <a:rPr lang="en-US" sz="2800" dirty="0" err="1">
                <a:latin typeface="Courier New" panose="02070309020205020404" pitchFamily="49" charset="0"/>
                <a:cs typeface="Courier New" panose="02070309020205020404" pitchFamily="49" charset="0"/>
              </a:rPr>
              <a:t>zoneinfo</a:t>
            </a:r>
            <a:endParaRPr lang="en-US" sz="2800" dirty="0">
              <a:latin typeface="Courier New" panose="02070309020205020404" pitchFamily="49" charset="0"/>
              <a:cs typeface="Courier New" panose="02070309020205020404" pitchFamily="49" charset="0"/>
            </a:endParaRPr>
          </a:p>
          <a:p>
            <a:pPr marL="0" indent="0">
              <a:buNone/>
            </a:pPr>
            <a:endParaRPr lang="en-US" sz="2800" dirty="0"/>
          </a:p>
        </p:txBody>
      </p:sp>
    </p:spTree>
    <p:extLst>
      <p:ext uri="{BB962C8B-B14F-4D97-AF65-F5344CB8AC3E}">
        <p14:creationId xmlns:p14="http://schemas.microsoft.com/office/powerpoint/2010/main" val="407926241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sz="2800" dirty="0"/>
              <a:t>The </a:t>
            </a:r>
            <a:r>
              <a:rPr lang="en-US" sz="2800" dirty="0" err="1">
                <a:latin typeface="Courier New" panose="02070309020205020404" pitchFamily="49" charset="0"/>
                <a:cs typeface="Courier New" panose="02070309020205020404" pitchFamily="49" charset="0"/>
              </a:rPr>
              <a:t>tzselect</a:t>
            </a:r>
            <a:r>
              <a:rPr lang="en-US" sz="2800" dirty="0"/>
              <a:t> utility is used to set the TZ variable value for a particular location.  </a:t>
            </a:r>
            <a:endParaRPr lang="en-US" sz="2800" dirty="0" smtClean="0"/>
          </a:p>
          <a:p>
            <a:r>
              <a:rPr lang="en-US" sz="2800" dirty="0" smtClean="0"/>
              <a:t>The </a:t>
            </a:r>
            <a:r>
              <a:rPr lang="en-US" sz="2800" dirty="0"/>
              <a:t>user can choose the country and location in menus to see what value the TZ variable should have.  </a:t>
            </a:r>
            <a:endParaRPr lang="en-US" sz="2800" dirty="0" smtClean="0"/>
          </a:p>
          <a:p>
            <a:r>
              <a:rPr lang="en-US" sz="2800" dirty="0" smtClean="0"/>
              <a:t>The </a:t>
            </a:r>
            <a:r>
              <a:rPr lang="en-US" sz="2800" dirty="0" err="1">
                <a:latin typeface="Courier New" panose="02070309020205020404" pitchFamily="49" charset="0"/>
                <a:cs typeface="Courier New" panose="02070309020205020404" pitchFamily="49" charset="0"/>
              </a:rPr>
              <a:t>tzselect</a:t>
            </a:r>
            <a:r>
              <a:rPr lang="en-US" sz="2800" dirty="0"/>
              <a:t> command just shows the value for the variable, but it does not set the variable.  </a:t>
            </a:r>
            <a:endParaRPr lang="en-US" sz="2800" dirty="0" smtClean="0"/>
          </a:p>
          <a:p>
            <a:r>
              <a:rPr lang="en-US" sz="2800" dirty="0"/>
              <a:t>For example, if a user is in Arizona, and uses the </a:t>
            </a:r>
            <a:r>
              <a:rPr lang="en-US" sz="2800" dirty="0" err="1">
                <a:latin typeface="Courier New" panose="02070309020205020404" pitchFamily="49" charset="0"/>
                <a:cs typeface="Courier New" panose="02070309020205020404" pitchFamily="49" charset="0"/>
              </a:rPr>
              <a:t>tzselect</a:t>
            </a:r>
            <a:r>
              <a:rPr lang="en-US" sz="2800" dirty="0"/>
              <a:t> command, it would inform the user to set the TZ variable to the value "America/Phoenix". </a:t>
            </a:r>
          </a:p>
          <a:p>
            <a:pPr marL="0" indent="0">
              <a:buNone/>
            </a:pPr>
            <a:endParaRPr lang="en-US" sz="2800" dirty="0"/>
          </a:p>
        </p:txBody>
      </p:sp>
    </p:spTree>
    <p:extLst>
      <p:ext uri="{BB962C8B-B14F-4D97-AF65-F5344CB8AC3E}">
        <p14:creationId xmlns:p14="http://schemas.microsoft.com/office/powerpoint/2010/main" val="242799255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sz="2800" dirty="0"/>
              <a:t>When you run the </a:t>
            </a:r>
            <a:r>
              <a:rPr lang="en-US" sz="2800" dirty="0" err="1">
                <a:latin typeface="Courier New" panose="02070309020205020404" pitchFamily="49" charset="0"/>
                <a:cs typeface="Courier New" panose="02070309020205020404" pitchFamily="49" charset="0"/>
              </a:rPr>
              <a:t>tzselect</a:t>
            </a:r>
            <a:r>
              <a:rPr lang="en-US" sz="2800" dirty="0"/>
              <a:t> command, it will ask you questions, starting with the continent or ocean related to your </a:t>
            </a:r>
            <a:r>
              <a:rPr lang="en-US" sz="2800" dirty="0" err="1"/>
              <a:t>Timezone</a:t>
            </a:r>
            <a:r>
              <a:rPr lang="en-US" sz="2800" dirty="0"/>
              <a:t>:</a:t>
            </a:r>
          </a:p>
          <a:p>
            <a:pPr marL="0" indent="0">
              <a:buNone/>
            </a:pPr>
            <a:endParaRPr lang="en-US" sz="2800" dirty="0"/>
          </a:p>
        </p:txBody>
      </p:sp>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4" y="2733676"/>
            <a:ext cx="6824662" cy="319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852727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sz="2800" dirty="0"/>
              <a:t>After entering your continent or ocean, you are then prompted to provide your country name:</a:t>
            </a:r>
          </a:p>
          <a:p>
            <a:pPr marL="0" indent="0">
              <a:buNone/>
            </a:pPr>
            <a:endParaRPr lang="en-US" sz="2800" dirty="0"/>
          </a:p>
        </p:txBody>
      </p:sp>
      <p:pic>
        <p:nvPicPr>
          <p:cNvPr id="1741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4950" y="2347913"/>
            <a:ext cx="5695950" cy="399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804468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sz="2800" dirty="0"/>
              <a:t>Next, you are prompted for the </a:t>
            </a:r>
            <a:r>
              <a:rPr lang="en-US" sz="2800" dirty="0" smtClean="0"/>
              <a:t>"time </a:t>
            </a:r>
            <a:r>
              <a:rPr lang="en-US" sz="2800" dirty="0"/>
              <a:t>zone </a:t>
            </a:r>
            <a:r>
              <a:rPr lang="en-US" sz="2800" dirty="0" smtClean="0"/>
              <a:t>region":</a:t>
            </a:r>
            <a:endParaRPr lang="en-US" sz="2800" dirty="0"/>
          </a:p>
        </p:txBody>
      </p:sp>
      <p:pic>
        <p:nvPicPr>
          <p:cNvPr id="1843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2033587"/>
            <a:ext cx="5742507" cy="399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4817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Providing Locale Information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pPr marL="0" indent="0">
              <a:buNone/>
            </a:pPr>
            <a:r>
              <a:rPr lang="en-US" dirty="0"/>
              <a:t>There are two methods of providing the locale information</a:t>
            </a:r>
            <a:r>
              <a:rPr lang="en-US" dirty="0" smtClean="0"/>
              <a:t>:</a:t>
            </a:r>
            <a:endParaRPr lang="en-US" b="1" dirty="0"/>
          </a:p>
          <a:p>
            <a:pPr lvl="0"/>
            <a:r>
              <a:rPr lang="en-US" dirty="0"/>
              <a:t>In case of locally run programs the locale information is provided by environment variables. </a:t>
            </a:r>
            <a:endParaRPr lang="en-US" b="1" dirty="0"/>
          </a:p>
          <a:p>
            <a:pPr lvl="0"/>
            <a:r>
              <a:rPr lang="en-US" dirty="0"/>
              <a:t>In case of web application the locale is either obtained from the web browser or is explicitly requested as form value.</a:t>
            </a:r>
            <a:endParaRPr lang="en-US" b="1" dirty="0"/>
          </a:p>
          <a:p>
            <a:endParaRPr lang="en-US" dirty="0">
              <a:latin typeface="Calibri" panose="020F0502020204030204" pitchFamily="34" charset="0"/>
            </a:endParaRPr>
          </a:p>
        </p:txBody>
      </p:sp>
    </p:spTree>
    <p:extLst>
      <p:ext uri="{BB962C8B-B14F-4D97-AF65-F5344CB8AC3E}">
        <p14:creationId xmlns:p14="http://schemas.microsoft.com/office/powerpoint/2010/main" val="266667745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sz="2800" dirty="0"/>
              <a:t>After providing the </a:t>
            </a:r>
            <a:r>
              <a:rPr lang="en-US" sz="2800" dirty="0" smtClean="0"/>
              <a:t>"time </a:t>
            </a:r>
            <a:r>
              <a:rPr lang="en-US" sz="2800" dirty="0"/>
              <a:t>zone </a:t>
            </a:r>
            <a:r>
              <a:rPr lang="en-US" sz="2800" dirty="0" smtClean="0"/>
              <a:t>region" </a:t>
            </a:r>
            <a:r>
              <a:rPr lang="en-US" sz="2800" dirty="0"/>
              <a:t>and answering the validation prompt, the following information is provided:</a:t>
            </a:r>
          </a:p>
        </p:txBody>
      </p:sp>
      <p:pic>
        <p:nvPicPr>
          <p:cNvPr id="1945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7825" y="2759065"/>
            <a:ext cx="5881687" cy="353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26925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sz="2800" dirty="0"/>
              <a:t>To set this temporarily, the user could execute from a current shell</a:t>
            </a:r>
            <a:r>
              <a:rPr lang="en-US" sz="2800" dirty="0" smtClean="0"/>
              <a:t>:</a:t>
            </a:r>
            <a:endParaRPr lang="en-US" sz="2800" dirty="0"/>
          </a:p>
          <a:p>
            <a:pPr marL="0" indent="0">
              <a:buNone/>
            </a:pPr>
            <a:r>
              <a:rPr lang="en-US" sz="2800" dirty="0">
                <a:latin typeface="Courier New" panose="02070309020205020404" pitchFamily="49" charset="0"/>
                <a:cs typeface="Courier New" panose="02070309020205020404" pitchFamily="49" charset="0"/>
              </a:rPr>
              <a:t>export TZ</a:t>
            </a:r>
            <a:r>
              <a:rPr lang="en-US" sz="2800" dirty="0" smtClean="0">
                <a:latin typeface="Courier New" panose="02070309020205020404" pitchFamily="49" charset="0"/>
                <a:cs typeface="Courier New" panose="02070309020205020404" pitchFamily="49" charset="0"/>
              </a:rPr>
              <a:t>="America/Phoenix"</a:t>
            </a:r>
            <a:endParaRPr lang="en-US" sz="2800" dirty="0">
              <a:latin typeface="Courier New" panose="02070309020205020404" pitchFamily="49" charset="0"/>
              <a:cs typeface="Courier New" panose="02070309020205020404" pitchFamily="49" charset="0"/>
            </a:endParaRPr>
          </a:p>
          <a:p>
            <a:pPr marL="0" indent="0">
              <a:buNone/>
            </a:pPr>
            <a:r>
              <a:rPr lang="en-US" sz="2800" dirty="0" smtClean="0"/>
              <a:t> </a:t>
            </a:r>
            <a:endParaRPr lang="en-US" sz="2800" dirty="0"/>
          </a:p>
          <a:p>
            <a:pPr marL="0" indent="0">
              <a:buNone/>
            </a:pPr>
            <a:r>
              <a:rPr lang="en-US" sz="2800" dirty="0"/>
              <a:t>To make the </a:t>
            </a:r>
            <a:r>
              <a:rPr lang="en-US" sz="2800" dirty="0" err="1"/>
              <a:t>Timezone</a:t>
            </a:r>
            <a:r>
              <a:rPr lang="en-US" sz="2800" dirty="0"/>
              <a:t> change </a:t>
            </a:r>
            <a:r>
              <a:rPr lang="en-US" sz="2800" dirty="0" smtClean="0"/>
              <a:t>persistent</a:t>
            </a:r>
            <a:r>
              <a:rPr lang="en-US" sz="2800" dirty="0"/>
              <a:t>, append following line to the file .</a:t>
            </a:r>
            <a:r>
              <a:rPr lang="en-US" sz="2800" dirty="0">
                <a:latin typeface="Courier New" panose="02070309020205020404" pitchFamily="49" charset="0"/>
                <a:cs typeface="Courier New" panose="02070309020205020404" pitchFamily="49" charset="0"/>
              </a:rPr>
              <a:t>profile</a:t>
            </a:r>
            <a:r>
              <a:rPr lang="en-US" sz="2800" dirty="0"/>
              <a:t> in the home directory (typically </a:t>
            </a:r>
            <a:r>
              <a:rPr lang="en-US" sz="2800" dirty="0">
                <a:latin typeface="Courier New" panose="02070309020205020404" pitchFamily="49" charset="0"/>
                <a:cs typeface="Courier New" panose="02070309020205020404" pitchFamily="49" charset="0"/>
              </a:rPr>
              <a:t>/home/username/.profile</a:t>
            </a:r>
            <a:r>
              <a:rPr lang="en-US" sz="2800" dirty="0"/>
              <a:t>). </a:t>
            </a:r>
          </a:p>
          <a:p>
            <a:pPr marL="0" indent="0">
              <a:buNone/>
            </a:pPr>
            <a:r>
              <a:rPr lang="en-US" sz="2800" dirty="0">
                <a:latin typeface="Courier New" panose="02070309020205020404" pitchFamily="49" charset="0"/>
                <a:cs typeface="Courier New" panose="02070309020205020404" pitchFamily="49" charset="0"/>
              </a:rPr>
              <a:t>export TZ</a:t>
            </a:r>
            <a:r>
              <a:rPr lang="en-US" sz="2800" dirty="0" smtClean="0">
                <a:latin typeface="Courier New" panose="02070309020205020404" pitchFamily="49" charset="0"/>
                <a:cs typeface="Courier New" panose="02070309020205020404" pitchFamily="49" charset="0"/>
              </a:rPr>
              <a:t>="America/Phoenix"</a:t>
            </a:r>
            <a:endParaRPr 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77412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a:t>
            </a:r>
            <a:r>
              <a:rPr lang="en-US" dirty="0" err="1"/>
              <a:t>t</a:t>
            </a:r>
            <a:r>
              <a:rPr lang="en-US" dirty="0" err="1" smtClean="0"/>
              <a:t>imezone</a:t>
            </a:r>
            <a:r>
              <a:rPr lang="en-US" dirty="0" smtClean="0"/>
              <a:t> with </a:t>
            </a:r>
            <a:r>
              <a:rPr lang="en-US" dirty="0" err="1" smtClean="0"/>
              <a:t>tzselect</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sz="2800" dirty="0"/>
              <a:t>In case the .profile file does not exist then the </a:t>
            </a:r>
            <a:r>
              <a:rPr lang="en-US" sz="2800" dirty="0">
                <a:latin typeface="Courier New" panose="02070309020205020404" pitchFamily="49" charset="0"/>
                <a:cs typeface="Courier New" panose="02070309020205020404" pitchFamily="49" charset="0"/>
              </a:rPr>
              <a:t>/home/username/.</a:t>
            </a:r>
            <a:r>
              <a:rPr lang="en-US" sz="2800" dirty="0" err="1">
                <a:latin typeface="Courier New" panose="02070309020205020404" pitchFamily="49" charset="0"/>
                <a:cs typeface="Courier New" panose="02070309020205020404" pitchFamily="49" charset="0"/>
              </a:rPr>
              <a:t>bash_profile</a:t>
            </a:r>
            <a:r>
              <a:rPr lang="en-US" sz="2800" dirty="0">
                <a:latin typeface="Courier New" panose="02070309020205020404" pitchFamily="49" charset="0"/>
                <a:cs typeface="Courier New" panose="02070309020205020404" pitchFamily="49" charset="0"/>
              </a:rPr>
              <a:t>  </a:t>
            </a:r>
            <a:r>
              <a:rPr lang="en-US" sz="2800" dirty="0"/>
              <a:t>file can be used as an alternative</a:t>
            </a:r>
            <a:r>
              <a:rPr lang="en-US" sz="2800" dirty="0" smtClean="0"/>
              <a:t>.</a:t>
            </a:r>
            <a:endParaRPr lang="en-US" sz="2800" dirty="0"/>
          </a:p>
          <a:p>
            <a:r>
              <a:rPr lang="en-US" sz="2800" dirty="0" smtClean="0"/>
              <a:t>The persistent </a:t>
            </a:r>
            <a:r>
              <a:rPr lang="en-US" sz="2800" dirty="0"/>
              <a:t>change will be effective once the user logs out and logs in again.  </a:t>
            </a:r>
            <a:endParaRPr lang="en-US" sz="2800" dirty="0" smtClean="0"/>
          </a:p>
          <a:p>
            <a:r>
              <a:rPr lang="en-US" sz="2800" dirty="0" smtClean="0"/>
              <a:t>You </a:t>
            </a:r>
            <a:r>
              <a:rPr lang="en-US" sz="2800" dirty="0"/>
              <a:t>can use the </a:t>
            </a:r>
            <a:r>
              <a:rPr lang="en-US" sz="2800" dirty="0">
                <a:latin typeface="Courier New" panose="02070309020205020404" pitchFamily="49" charset="0"/>
                <a:cs typeface="Courier New" panose="02070309020205020404" pitchFamily="49" charset="0"/>
              </a:rPr>
              <a:t>date</a:t>
            </a:r>
            <a:r>
              <a:rPr lang="en-US" sz="2800" dirty="0"/>
              <a:t> command to confirm new time zone setting.  </a:t>
            </a:r>
            <a:endParaRPr lang="en-US" sz="2800" dirty="0" smtClean="0"/>
          </a:p>
          <a:p>
            <a:r>
              <a:rPr lang="en-US" sz="2800" dirty="0" smtClean="0"/>
              <a:t>Changes </a:t>
            </a:r>
            <a:r>
              <a:rPr lang="en-US" sz="2800" dirty="0"/>
              <a:t>made to one </a:t>
            </a:r>
            <a:r>
              <a:rPr lang="en-US" sz="2800" dirty="0" smtClean="0"/>
              <a:t>specific user </a:t>
            </a:r>
            <a:r>
              <a:rPr lang="en-US" sz="2800" dirty="0"/>
              <a:t>profile </a:t>
            </a:r>
            <a:r>
              <a:rPr lang="en-US" sz="2800" dirty="0" smtClean="0"/>
              <a:t>do </a:t>
            </a:r>
            <a:r>
              <a:rPr lang="en-US" sz="2800" dirty="0"/>
              <a:t>not </a:t>
            </a:r>
            <a:r>
              <a:rPr lang="en-US" sz="2800" dirty="0" smtClean="0"/>
              <a:t>affect the </a:t>
            </a:r>
            <a:r>
              <a:rPr lang="en-US" sz="2800" dirty="0" err="1" smtClean="0"/>
              <a:t>timezone</a:t>
            </a:r>
            <a:r>
              <a:rPr lang="en-US" sz="2800" dirty="0" smtClean="0"/>
              <a:t> </a:t>
            </a:r>
            <a:r>
              <a:rPr lang="en-US" sz="2800" dirty="0"/>
              <a:t>for other users and the Linux computer as a whole.</a:t>
            </a:r>
          </a:p>
        </p:txBody>
      </p:sp>
    </p:spTree>
    <p:extLst>
      <p:ext uri="{BB962C8B-B14F-4D97-AF65-F5344CB8AC3E}">
        <p14:creationId xmlns:p14="http://schemas.microsoft.com/office/powerpoint/2010/main" val="363281994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dirty="0"/>
              <a:t>Other </a:t>
            </a:r>
            <a:r>
              <a:rPr lang="en-US" dirty="0" err="1"/>
              <a:t>linux</a:t>
            </a:r>
            <a:r>
              <a:rPr lang="en-US" dirty="0"/>
              <a:t> distributions may have a different package to change the </a:t>
            </a:r>
            <a:r>
              <a:rPr lang="en-US" dirty="0" err="1"/>
              <a:t>timezone</a:t>
            </a:r>
            <a:r>
              <a:rPr lang="en-US" dirty="0"/>
              <a:t>. Popular ones are:</a:t>
            </a:r>
          </a:p>
          <a:p>
            <a:pPr marL="0" indent="0">
              <a:buNone/>
            </a:pPr>
            <a:r>
              <a:rPr lang="en-US" dirty="0"/>
              <a:t> </a:t>
            </a:r>
          </a:p>
          <a:p>
            <a:r>
              <a:rPr lang="en-US" dirty="0">
                <a:latin typeface="Courier New" panose="02070309020205020404" pitchFamily="49" charset="0"/>
                <a:cs typeface="Courier New" panose="02070309020205020404" pitchFamily="49" charset="0"/>
              </a:rPr>
              <a:t>dpkg-reconfigure </a:t>
            </a:r>
            <a:r>
              <a:rPr lang="en-US" dirty="0" err="1">
                <a:latin typeface="Courier New" panose="02070309020205020404" pitchFamily="49" charset="0"/>
                <a:cs typeface="Courier New" panose="02070309020205020404" pitchFamily="49" charset="0"/>
              </a:rPr>
              <a:t>tzdata</a:t>
            </a:r>
            <a:r>
              <a:rPr lang="en-US" dirty="0">
                <a:latin typeface="Courier New" panose="02070309020205020404" pitchFamily="49" charset="0"/>
                <a:cs typeface="Courier New" panose="02070309020205020404" pitchFamily="49" charset="0"/>
              </a:rPr>
              <a:t> </a:t>
            </a:r>
          </a:p>
          <a:p>
            <a:r>
              <a:rPr lang="en-US" dirty="0" err="1">
                <a:latin typeface="Courier New" panose="02070309020205020404" pitchFamily="49" charset="0"/>
                <a:cs typeface="Courier New" panose="02070309020205020404" pitchFamily="49" charset="0"/>
              </a:rPr>
              <a:t>redhat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config</a:t>
            </a:r>
            <a:r>
              <a:rPr lang="en-US" dirty="0">
                <a:latin typeface="Courier New" panose="02070309020205020404" pitchFamily="49" charset="0"/>
                <a:cs typeface="Courier New" panose="02070309020205020404" pitchFamily="49" charset="0"/>
              </a:rPr>
              <a:t>-date</a:t>
            </a:r>
          </a:p>
          <a:p>
            <a:r>
              <a:rPr lang="en-US" dirty="0">
                <a:latin typeface="Courier New" panose="02070309020205020404" pitchFamily="49" charset="0"/>
                <a:cs typeface="Courier New" panose="02070309020205020404" pitchFamily="49" charset="0"/>
              </a:rPr>
              <a:t>system-</a:t>
            </a:r>
            <a:r>
              <a:rPr lang="en-US" dirty="0" err="1">
                <a:latin typeface="Courier New" panose="02070309020205020404" pitchFamily="49" charset="0"/>
                <a:cs typeface="Courier New" panose="02070309020205020404" pitchFamily="49" charset="0"/>
              </a:rPr>
              <a:t>config</a:t>
            </a:r>
            <a:r>
              <a:rPr lang="en-US" dirty="0">
                <a:latin typeface="Courier New" panose="02070309020205020404" pitchFamily="49" charset="0"/>
                <a:cs typeface="Courier New" panose="02070309020205020404" pitchFamily="49" charset="0"/>
              </a:rPr>
              <a:t>-date</a:t>
            </a:r>
          </a:p>
        </p:txBody>
      </p:sp>
    </p:spTree>
    <p:extLst>
      <p:ext uri="{BB962C8B-B14F-4D97-AF65-F5344CB8AC3E}">
        <p14:creationId xmlns:p14="http://schemas.microsoft.com/office/powerpoint/2010/main" val="415745247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This </a:t>
            </a:r>
            <a:r>
              <a:rPr lang="en-US" dirty="0" smtClean="0"/>
              <a:t>command line procedure </a:t>
            </a:r>
            <a:r>
              <a:rPr lang="en-US" dirty="0"/>
              <a:t>requires you to log in as the root user.  </a:t>
            </a:r>
            <a:endParaRPr lang="en-US" dirty="0" smtClean="0"/>
          </a:p>
          <a:p>
            <a:r>
              <a:rPr lang="en-US" dirty="0" smtClean="0"/>
              <a:t>Before </a:t>
            </a:r>
            <a:r>
              <a:rPr lang="en-US" dirty="0"/>
              <a:t>changing the </a:t>
            </a:r>
            <a:r>
              <a:rPr lang="en-US" dirty="0" err="1"/>
              <a:t>Timezone</a:t>
            </a:r>
            <a:r>
              <a:rPr lang="en-US" dirty="0"/>
              <a:t>, </a:t>
            </a:r>
            <a:r>
              <a:rPr lang="en-US" dirty="0" smtClean="0"/>
              <a:t>check </a:t>
            </a:r>
            <a:r>
              <a:rPr lang="en-US" dirty="0"/>
              <a:t>the </a:t>
            </a:r>
            <a:r>
              <a:rPr lang="en-US" dirty="0" smtClean="0"/>
              <a:t>curre</a:t>
            </a:r>
            <a:r>
              <a:rPr lang="en-US" dirty="0"/>
              <a:t>nt </a:t>
            </a:r>
            <a:r>
              <a:rPr lang="en-US" dirty="0" err="1"/>
              <a:t>timezone</a:t>
            </a:r>
            <a:r>
              <a:rPr lang="en-US" dirty="0"/>
              <a:t> using the </a:t>
            </a:r>
            <a:r>
              <a:rPr lang="en-US" dirty="0">
                <a:latin typeface="Courier New" panose="02070309020205020404" pitchFamily="49" charset="0"/>
                <a:cs typeface="Courier New" panose="02070309020205020404" pitchFamily="49" charset="0"/>
              </a:rPr>
              <a:t>date</a:t>
            </a:r>
            <a:r>
              <a:rPr lang="en-US" dirty="0"/>
              <a:t> command:</a:t>
            </a:r>
            <a:endParaRPr lang="en-US" dirty="0" smtClean="0"/>
          </a:p>
          <a:p>
            <a:endParaRPr lang="en-US" dirty="0"/>
          </a:p>
          <a:p>
            <a:endParaRPr lang="en-US" dirty="0" smtClean="0"/>
          </a:p>
          <a:p>
            <a:r>
              <a:rPr lang="en-US" dirty="0" smtClean="0"/>
              <a:t>This example shows </a:t>
            </a:r>
            <a:r>
              <a:rPr lang="en-US" dirty="0"/>
              <a:t>PDT (Pacific Daylight Time) as the current </a:t>
            </a:r>
            <a:r>
              <a:rPr lang="en-US" dirty="0" err="1"/>
              <a:t>Timezone</a:t>
            </a:r>
            <a:r>
              <a:rPr lang="en-US" dirty="0" smtClean="0"/>
              <a:t>.</a:t>
            </a:r>
            <a:endParaRPr lang="en-US" dirty="0"/>
          </a:p>
        </p:txBody>
      </p:sp>
      <p:pic>
        <p:nvPicPr>
          <p:cNvPr id="2048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50" y="3564722"/>
            <a:ext cx="7363752" cy="1150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381465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/share/</a:t>
            </a:r>
            <a:r>
              <a:rPr lang="en-US" dirty="0" err="1">
                <a:latin typeface="Courier New" panose="02070309020205020404" pitchFamily="49" charset="0"/>
                <a:cs typeface="Courier New" panose="02070309020205020404" pitchFamily="49" charset="0"/>
              </a:rPr>
              <a:t>zoneinfo</a:t>
            </a:r>
            <a:r>
              <a:rPr lang="en-US" dirty="0">
                <a:latin typeface="Courier New" panose="02070309020205020404" pitchFamily="49" charset="0"/>
                <a:cs typeface="Courier New" panose="02070309020205020404" pitchFamily="49" charset="0"/>
              </a:rPr>
              <a:t> </a:t>
            </a:r>
            <a:r>
              <a:rPr lang="en-US" dirty="0"/>
              <a:t>directory contains list of time zone regions.  Display the contents of this directory:</a:t>
            </a:r>
          </a:p>
        </p:txBody>
      </p:sp>
      <p:pic>
        <p:nvPicPr>
          <p:cNvPr id="2048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312" y="2947988"/>
            <a:ext cx="7038975" cy="27700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5085549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3376613" cy="4351328"/>
          </a:xfrm>
        </p:spPr>
        <p:txBody>
          <a:bodyPr/>
          <a:lstStyle/>
          <a:p>
            <a:pPr marL="0" indent="0">
              <a:buNone/>
            </a:pPr>
            <a:r>
              <a:rPr lang="en-US" dirty="0" smtClean="0"/>
              <a:t>You may </a:t>
            </a:r>
            <a:r>
              <a:rPr lang="en-US" dirty="0"/>
              <a:t>need to look in a subdirectory </a:t>
            </a:r>
            <a:r>
              <a:rPr lang="en-US" dirty="0" smtClean="0"/>
              <a:t>to </a:t>
            </a:r>
            <a:r>
              <a:rPr lang="en-US" dirty="0"/>
              <a:t>find the city that represents the </a:t>
            </a:r>
            <a:r>
              <a:rPr lang="en-US" dirty="0" err="1"/>
              <a:t>Timezone</a:t>
            </a:r>
            <a:r>
              <a:rPr lang="en-US" dirty="0"/>
              <a:t> that you want to set your system to:</a:t>
            </a:r>
          </a:p>
        </p:txBody>
      </p:sp>
      <p:pic>
        <p:nvPicPr>
          <p:cNvPr id="2150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3813" y="1368416"/>
            <a:ext cx="504825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804869"/>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8229600" cy="4351328"/>
          </a:xfrm>
        </p:spPr>
        <p:txBody>
          <a:bodyPr/>
          <a:lstStyle/>
          <a:p>
            <a:r>
              <a:rPr lang="en-US" dirty="0"/>
              <a:t>Before changing your </a:t>
            </a:r>
            <a:r>
              <a:rPr lang="en-US" dirty="0" err="1"/>
              <a:t>Timezone</a:t>
            </a:r>
            <a:r>
              <a:rPr lang="en-US" dirty="0"/>
              <a:t>, backup the old </a:t>
            </a:r>
            <a:r>
              <a:rPr lang="en-US" dirty="0" err="1"/>
              <a:t>timezone</a:t>
            </a:r>
            <a:r>
              <a:rPr lang="en-US" dirty="0"/>
              <a:t> settings using the following command</a:t>
            </a:r>
            <a:r>
              <a:rPr lang="en-US" dirty="0" smtClean="0"/>
              <a:t>:</a:t>
            </a:r>
            <a:r>
              <a:rPr lang="en-US" dirty="0"/>
              <a:t> </a:t>
            </a:r>
          </a:p>
          <a:p>
            <a:pPr marL="0" indent="0">
              <a:buNone/>
            </a:pPr>
            <a:r>
              <a:rPr lang="en-US" sz="2400" dirty="0">
                <a:latin typeface="Courier New" panose="02070309020205020404" pitchFamily="49" charset="0"/>
                <a:cs typeface="Courier New" panose="02070309020205020404" pitchFamily="49" charset="0"/>
              </a:rPr>
              <a:t>mv /</a:t>
            </a:r>
            <a:r>
              <a:rPr lang="en-US" sz="2400" dirty="0" err="1">
                <a:latin typeface="Courier New" panose="02070309020205020404" pitchFamily="49" charset="0"/>
                <a:cs typeface="Courier New" panose="02070309020205020404" pitchFamily="49" charset="0"/>
              </a:rPr>
              <a:t>etc</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localtime</a:t>
            </a:r>
            <a:r>
              <a:rPr lang="en-US" sz="2400" dirty="0">
                <a:latin typeface="Courier New" panose="02070309020205020404" pitchFamily="49" charset="0"/>
                <a:cs typeface="Courier New" panose="02070309020205020404" pitchFamily="49" charset="0"/>
              </a:rPr>
              <a:t> /</a:t>
            </a:r>
            <a:r>
              <a:rPr lang="en-US" sz="2400" dirty="0" err="1" smtClean="0">
                <a:latin typeface="Courier New" panose="02070309020205020404" pitchFamily="49" charset="0"/>
                <a:cs typeface="Courier New" panose="02070309020205020404" pitchFamily="49" charset="0"/>
              </a:rPr>
              <a:t>etc</a:t>
            </a:r>
            <a:r>
              <a:rPr lang="en-US" sz="2400" dirty="0" smtClean="0">
                <a:latin typeface="Courier New" panose="02070309020205020404" pitchFamily="49" charset="0"/>
                <a:cs typeface="Courier New" panose="02070309020205020404" pitchFamily="49" charset="0"/>
              </a:rPr>
              <a:t>/</a:t>
            </a:r>
            <a:r>
              <a:rPr lang="en-US" sz="2400" dirty="0" err="1" smtClean="0">
                <a:latin typeface="Courier New" panose="02070309020205020404" pitchFamily="49" charset="0"/>
                <a:cs typeface="Courier New" panose="02070309020205020404" pitchFamily="49" charset="0"/>
              </a:rPr>
              <a:t>localtime</a:t>
            </a:r>
            <a:r>
              <a:rPr lang="en-US" sz="2400" dirty="0" smtClean="0">
                <a:latin typeface="Courier New" panose="02070309020205020404" pitchFamily="49" charset="0"/>
                <a:cs typeface="Courier New" panose="02070309020205020404" pitchFamily="49" charset="0"/>
              </a:rPr>
              <a:t>-old</a:t>
            </a:r>
            <a:r>
              <a:rPr lang="en-US" sz="2400" dirty="0">
                <a:latin typeface="Courier New" panose="02070309020205020404" pitchFamily="49" charset="0"/>
                <a:cs typeface="Courier New" panose="02070309020205020404" pitchFamily="49" charset="0"/>
              </a:rPr>
              <a:t> </a:t>
            </a:r>
          </a:p>
          <a:p>
            <a:r>
              <a:rPr lang="en-US" dirty="0"/>
              <a:t>Create a symbolic link for machine’s clock to the city in your </a:t>
            </a:r>
            <a:r>
              <a:rPr lang="en-US" dirty="0" err="1"/>
              <a:t>Timezone</a:t>
            </a:r>
            <a:r>
              <a:rPr lang="en-US" dirty="0" smtClean="0"/>
              <a:t>:</a:t>
            </a:r>
            <a:endParaRPr lang="en-US" dirty="0"/>
          </a:p>
          <a:p>
            <a:pPr marL="0" indent="0">
              <a:buNone/>
            </a:pPr>
            <a:r>
              <a:rPr lang="en-US" sz="2400" dirty="0" err="1">
                <a:latin typeface="Courier New" panose="02070309020205020404" pitchFamily="49" charset="0"/>
                <a:cs typeface="Courier New" panose="02070309020205020404" pitchFamily="49" charset="0"/>
              </a:rPr>
              <a:t>ln</a:t>
            </a:r>
            <a:r>
              <a:rPr lang="en-US" sz="2400" dirty="0">
                <a:latin typeface="Courier New" panose="02070309020205020404" pitchFamily="49" charset="0"/>
                <a:cs typeface="Courier New" panose="02070309020205020404" pitchFamily="49" charset="0"/>
              </a:rPr>
              <a:t> –sf /</a:t>
            </a:r>
            <a:r>
              <a:rPr lang="en-US" sz="2400" dirty="0" err="1">
                <a:latin typeface="Courier New" panose="02070309020205020404" pitchFamily="49" charset="0"/>
                <a:cs typeface="Courier New" panose="02070309020205020404" pitchFamily="49" charset="0"/>
              </a:rPr>
              <a:t>usr</a:t>
            </a:r>
            <a:r>
              <a:rPr lang="en-US" sz="2400" dirty="0">
                <a:latin typeface="Courier New" panose="02070309020205020404" pitchFamily="49" charset="0"/>
                <a:cs typeface="Courier New" panose="02070309020205020404" pitchFamily="49" charset="0"/>
              </a:rPr>
              <a:t>/share/</a:t>
            </a:r>
            <a:r>
              <a:rPr lang="en-US" sz="2400" dirty="0" err="1">
                <a:latin typeface="Courier New" panose="02070309020205020404" pitchFamily="49" charset="0"/>
                <a:cs typeface="Courier New" panose="02070309020205020404" pitchFamily="49" charset="0"/>
              </a:rPr>
              <a:t>zoneinfo</a:t>
            </a:r>
            <a:r>
              <a:rPr lang="en-US" sz="2400" dirty="0">
                <a:latin typeface="Courier New" panose="02070309020205020404" pitchFamily="49" charset="0"/>
                <a:cs typeface="Courier New" panose="02070309020205020404" pitchFamily="49" charset="0"/>
              </a:rPr>
              <a:t>/Europe/Paris </a:t>
            </a:r>
            <a:r>
              <a:rPr lang="en-US" sz="2400" dirty="0" smtClean="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etc</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localtime</a:t>
            </a:r>
            <a:r>
              <a:rPr lang="en-US" sz="24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123474415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Changing the </a:t>
            </a:r>
            <a:r>
              <a:rPr lang="en-US" dirty="0" err="1" smtClean="0"/>
              <a:t>timezone</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dirty="0"/>
              <a:t>Verify the new </a:t>
            </a:r>
            <a:r>
              <a:rPr lang="en-US" dirty="0" err="1"/>
              <a:t>timezone</a:t>
            </a:r>
            <a:r>
              <a:rPr lang="en-US" dirty="0"/>
              <a:t> by running the date command again:</a:t>
            </a:r>
          </a:p>
        </p:txBody>
      </p:sp>
      <p:pic>
        <p:nvPicPr>
          <p:cNvPr id="2253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563" y="2560637"/>
            <a:ext cx="7233634"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84182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Setting </a:t>
            </a:r>
            <a:r>
              <a:rPr lang="en-US" dirty="0" smtClean="0"/>
              <a:t>Date </a:t>
            </a:r>
            <a:r>
              <a:rPr lang="en-US" dirty="0"/>
              <a:t>and </a:t>
            </a:r>
            <a:r>
              <a:rPr lang="en-US" dirty="0" smtClean="0"/>
              <a:t>Time</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b="1" dirty="0"/>
              <a:t>Method </a:t>
            </a:r>
            <a:r>
              <a:rPr lang="en-US" b="1" dirty="0" smtClean="0"/>
              <a:t>1</a:t>
            </a:r>
            <a:endParaRPr lang="en-US" dirty="0"/>
          </a:p>
          <a:p>
            <a:pPr marL="0" indent="0">
              <a:buNone/>
            </a:pPr>
            <a:r>
              <a:rPr lang="en-US" dirty="0"/>
              <a:t>The root user can use following syntax to set new date and </a:t>
            </a:r>
            <a:r>
              <a:rPr lang="en-US" dirty="0" smtClean="0"/>
              <a:t>time: date </a:t>
            </a:r>
            <a:r>
              <a:rPr lang="en-US" dirty="0" err="1" smtClean="0"/>
              <a:t>MMDDhhmmYYYY.ss</a:t>
            </a:r>
            <a:endParaRPr lang="en-US" dirty="0"/>
          </a:p>
          <a:p>
            <a:pPr marL="0" indent="0">
              <a:buNone/>
            </a:pPr>
            <a:r>
              <a:rPr lang="en-US" dirty="0"/>
              <a:t>For example, to set the time and date value to Mar 29, 15:26:07 2014, execute the following command</a:t>
            </a:r>
            <a:r>
              <a:rPr lang="en-US" dirty="0" smtClean="0"/>
              <a:t>:</a:t>
            </a:r>
          </a:p>
          <a:p>
            <a:pPr marL="0" indent="0">
              <a:buNone/>
            </a:pPr>
            <a:endParaRPr lang="en-US" dirty="0"/>
          </a:p>
          <a:p>
            <a:pPr marL="0" indent="0">
              <a:buNone/>
            </a:pPr>
            <a:r>
              <a:rPr lang="en-US" dirty="0">
                <a:latin typeface="Courier New" panose="02070309020205020404" pitchFamily="49" charset="0"/>
                <a:cs typeface="Courier New" panose="02070309020205020404" pitchFamily="49" charset="0"/>
              </a:rPr>
              <a:t>date 032915262014.07</a:t>
            </a:r>
          </a:p>
        </p:txBody>
      </p:sp>
    </p:spTree>
    <p:extLst>
      <p:ext uri="{BB962C8B-B14F-4D97-AF65-F5344CB8AC3E}">
        <p14:creationId xmlns:p14="http://schemas.microsoft.com/office/powerpoint/2010/main" val="41799735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Locale Naming Convention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Each locale is named by its locale definition source file name.  </a:t>
            </a:r>
            <a:endParaRPr lang="en-US" dirty="0" smtClean="0"/>
          </a:p>
          <a:p>
            <a:r>
              <a:rPr lang="en-US" dirty="0" smtClean="0"/>
              <a:t>These </a:t>
            </a:r>
            <a:r>
              <a:rPr lang="en-US" dirty="0"/>
              <a:t>files are named for the language, territory, and code set information they describe.  </a:t>
            </a:r>
            <a:endParaRPr lang="en-US" dirty="0" smtClean="0"/>
          </a:p>
          <a:p>
            <a:r>
              <a:rPr lang="en-US" dirty="0" smtClean="0"/>
              <a:t>Following </a:t>
            </a:r>
            <a:r>
              <a:rPr lang="en-US" dirty="0"/>
              <a:t>format is used for naming a locale definition file</a:t>
            </a:r>
            <a:r>
              <a:rPr lang="en-US" dirty="0" smtClean="0"/>
              <a:t>:</a:t>
            </a:r>
            <a:endParaRPr lang="en-US" b="1" dirty="0"/>
          </a:p>
          <a:p>
            <a:pPr marL="0" indent="0">
              <a:buNone/>
            </a:pPr>
            <a:r>
              <a:rPr lang="en-US" b="1" dirty="0"/>
              <a:t>language[_territory][.</a:t>
            </a:r>
            <a:r>
              <a:rPr lang="en-US" b="1" dirty="0" err="1"/>
              <a:t>codeset</a:t>
            </a:r>
            <a:r>
              <a:rPr lang="en-US" b="1" dirty="0"/>
              <a:t>][@modifiers</a:t>
            </a:r>
            <a:endParaRPr lang="en-US" dirty="0">
              <a:latin typeface="Calibri" panose="020F0502020204030204" pitchFamily="34" charset="0"/>
            </a:endParaRPr>
          </a:p>
        </p:txBody>
      </p:sp>
    </p:spTree>
    <p:extLst>
      <p:ext uri="{BB962C8B-B14F-4D97-AF65-F5344CB8AC3E}">
        <p14:creationId xmlns:p14="http://schemas.microsoft.com/office/powerpoint/2010/main" val="25559120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Setting </a:t>
            </a:r>
            <a:r>
              <a:rPr lang="en-US" dirty="0" smtClean="0"/>
              <a:t>Date </a:t>
            </a:r>
            <a:r>
              <a:rPr lang="en-US" dirty="0"/>
              <a:t>and </a:t>
            </a:r>
            <a:r>
              <a:rPr lang="en-US" dirty="0" smtClean="0"/>
              <a:t>Time</a:t>
            </a:r>
            <a:endParaRPr lang="en-US" dirty="0"/>
          </a:p>
        </p:txBody>
      </p:sp>
      <p:sp>
        <p:nvSpPr>
          <p:cNvPr id="16387" name="Content Placeholder 6"/>
          <p:cNvSpPr>
            <a:spLocks noGrp="1"/>
          </p:cNvSpPr>
          <p:nvPr>
            <p:ph idx="4294967295"/>
          </p:nvPr>
        </p:nvSpPr>
        <p:spPr>
          <a:xfrm>
            <a:off x="457200" y="1417638"/>
            <a:ext cx="8229600" cy="4351328"/>
          </a:xfrm>
        </p:spPr>
        <p:txBody>
          <a:bodyPr/>
          <a:lstStyle/>
          <a:p>
            <a:pPr marL="0" indent="0">
              <a:buNone/>
            </a:pPr>
            <a:r>
              <a:rPr lang="en-US" b="1" dirty="0"/>
              <a:t>Method </a:t>
            </a:r>
            <a:r>
              <a:rPr lang="en-US" b="1" dirty="0" smtClean="0"/>
              <a:t>2</a:t>
            </a:r>
            <a:endParaRPr lang="en-US" dirty="0"/>
          </a:p>
          <a:p>
            <a:pPr marL="0" indent="0">
              <a:buNone/>
            </a:pPr>
            <a:r>
              <a:rPr lang="en-US" dirty="0"/>
              <a:t>Using the –s or --set option with date command the root user can set the date and time of the system using a more “user friendly” notation</a:t>
            </a:r>
            <a:r>
              <a:rPr lang="en-US" dirty="0" smtClean="0"/>
              <a:t>:</a:t>
            </a:r>
          </a:p>
          <a:p>
            <a:pPr marL="0" indent="0">
              <a:buNone/>
            </a:pPr>
            <a:endParaRPr lang="en-US" dirty="0"/>
          </a:p>
          <a:p>
            <a:pPr marL="0" indent="0">
              <a:buNone/>
            </a:pPr>
            <a:r>
              <a:rPr lang="en-US" sz="2400" dirty="0" smtClean="0">
                <a:latin typeface="Courier New" panose="02070309020205020404" pitchFamily="49" charset="0"/>
                <a:cs typeface="Courier New" panose="02070309020205020404" pitchFamily="49" charset="0"/>
              </a:rPr>
              <a:t>date </a:t>
            </a:r>
            <a:r>
              <a:rPr lang="en-US" sz="2400" dirty="0">
                <a:latin typeface="Courier New" panose="02070309020205020404" pitchFamily="49" charset="0"/>
                <a:cs typeface="Courier New" panose="02070309020205020404" pitchFamily="49" charset="0"/>
              </a:rPr>
              <a:t>–s </a:t>
            </a:r>
            <a:r>
              <a:rPr lang="en-US" sz="2400" dirty="0" smtClean="0">
                <a:latin typeface="Courier New" panose="02070309020205020404" pitchFamily="49" charset="0"/>
                <a:cs typeface="Courier New" panose="02070309020205020404" pitchFamily="49" charset="0"/>
              </a:rPr>
              <a:t>"Sun </a:t>
            </a:r>
            <a:r>
              <a:rPr lang="en-US" sz="2400" dirty="0">
                <a:latin typeface="Courier New" panose="02070309020205020404" pitchFamily="49" charset="0"/>
                <a:cs typeface="Courier New" panose="02070309020205020404" pitchFamily="49" charset="0"/>
              </a:rPr>
              <a:t>Mar 23 17:00:00 IST </a:t>
            </a:r>
            <a:r>
              <a:rPr lang="en-US" sz="2400" dirty="0" smtClean="0">
                <a:latin typeface="Courier New" panose="02070309020205020404" pitchFamily="49" charset="0"/>
                <a:cs typeface="Courier New" panose="02070309020205020404" pitchFamily="49" charset="0"/>
              </a:rPr>
              <a:t>2014"</a:t>
            </a: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727820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Locale Naming Convention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pPr marL="0" indent="0">
              <a:buNone/>
            </a:pPr>
            <a:r>
              <a:rPr lang="en-US" sz="2800" dirty="0" smtClean="0"/>
              <a:t>A couple more examples:</a:t>
            </a:r>
          </a:p>
          <a:p>
            <a:pPr marL="0" indent="0">
              <a:buNone/>
            </a:pPr>
            <a:endParaRPr lang="en-US" sz="2800" b="1" dirty="0"/>
          </a:p>
        </p:txBody>
      </p:sp>
      <p:graphicFrame>
        <p:nvGraphicFramePr>
          <p:cNvPr id="2" name="Table 1"/>
          <p:cNvGraphicFramePr>
            <a:graphicFrameLocks noGrp="1"/>
          </p:cNvGraphicFramePr>
          <p:nvPr>
            <p:extLst>
              <p:ext uri="{D42A27DB-BD31-4B8C-83A1-F6EECF244321}">
                <p14:modId xmlns:p14="http://schemas.microsoft.com/office/powerpoint/2010/main" val="2588877025"/>
              </p:ext>
            </p:extLst>
          </p:nvPr>
        </p:nvGraphicFramePr>
        <p:xfrm>
          <a:off x="1508761" y="2477133"/>
          <a:ext cx="5877877" cy="2560320"/>
        </p:xfrm>
        <a:graphic>
          <a:graphicData uri="http://schemas.openxmlformats.org/drawingml/2006/table">
            <a:tbl>
              <a:tblPr firstRow="1" firstCol="1" bandRow="1">
                <a:tableStyleId>{5C22544A-7EE6-4342-B048-85BDC9FD1C3A}</a:tableStyleId>
              </a:tblPr>
              <a:tblGrid>
                <a:gridCol w="2727286"/>
                <a:gridCol w="3150591"/>
              </a:tblGrid>
              <a:tr h="0">
                <a:tc>
                  <a:txBody>
                    <a:bodyPr/>
                    <a:lstStyle/>
                    <a:p>
                      <a:pPr marL="0" marR="0">
                        <a:spcBef>
                          <a:spcPts val="0"/>
                        </a:spcBef>
                        <a:spcAft>
                          <a:spcPts val="0"/>
                        </a:spcAft>
                      </a:pPr>
                      <a:r>
                        <a:rPr lang="en-US" sz="2400">
                          <a:effectLst/>
                          <a:latin typeface="Calibri" panose="020F0502020204030204" pitchFamily="34" charset="0"/>
                        </a:rPr>
                        <a:t>Locale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Description</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en_AU.ISO8859-1</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Language: English; Territory: Australia; Codeset: ISO8859-1</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Hi_IN.UTF-8</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rPr>
                        <a:t>Language: Hindi; Territory: India; </a:t>
                      </a:r>
                      <a:r>
                        <a:rPr lang="en-US" sz="2400" dirty="0" err="1">
                          <a:effectLst/>
                          <a:latin typeface="Calibri" panose="020F0502020204030204" pitchFamily="34" charset="0"/>
                        </a:rPr>
                        <a:t>Codeset</a:t>
                      </a:r>
                      <a:r>
                        <a:rPr lang="en-US" sz="2400" dirty="0">
                          <a:effectLst/>
                          <a:latin typeface="Calibri" panose="020F0502020204030204" pitchFamily="34" charset="0"/>
                        </a:rPr>
                        <a:t>: UTF-8</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7941086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The Need for Localization</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t>Most users use just one language on computer. </a:t>
            </a:r>
            <a:endParaRPr lang="en-US" dirty="0" smtClean="0"/>
          </a:p>
          <a:p>
            <a:r>
              <a:rPr lang="en-US" dirty="0"/>
              <a:t>I</a:t>
            </a:r>
            <a:r>
              <a:rPr lang="en-US" dirty="0" smtClean="0"/>
              <a:t>n </a:t>
            </a:r>
            <a:r>
              <a:rPr lang="en-US" dirty="0"/>
              <a:t>a multi-user Linux system, users from different territories may use different languages. </a:t>
            </a:r>
            <a:endParaRPr lang="en-US" dirty="0" smtClean="0"/>
          </a:p>
          <a:p>
            <a:r>
              <a:rPr lang="en-US" dirty="0" smtClean="0"/>
              <a:t>In </a:t>
            </a:r>
            <a:r>
              <a:rPr lang="en-US" dirty="0"/>
              <a:t>such cases it can be helpful or even necessary to enable other locales.  </a:t>
            </a:r>
          </a:p>
          <a:p>
            <a:pPr marL="0" indent="0">
              <a:buNone/>
            </a:pPr>
            <a:endParaRPr lang="en-US" sz="2800" b="1" dirty="0"/>
          </a:p>
        </p:txBody>
      </p:sp>
    </p:spTree>
    <p:extLst>
      <p:ext uri="{BB962C8B-B14F-4D97-AF65-F5344CB8AC3E}">
        <p14:creationId xmlns:p14="http://schemas.microsoft.com/office/powerpoint/2010/main" val="5165100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The locale Command</a:t>
            </a:r>
            <a:endParaRPr lang="en-US" dirty="0" smtClean="0">
              <a:latin typeface="Calibri" pitchFamily="34" charset="0"/>
            </a:endParaRPr>
          </a:p>
        </p:txBody>
      </p:sp>
      <p:sp>
        <p:nvSpPr>
          <p:cNvPr id="16387" name="Content Placeholder 6"/>
          <p:cNvSpPr>
            <a:spLocks noGrp="1"/>
          </p:cNvSpPr>
          <p:nvPr>
            <p:ph idx="4294967295"/>
          </p:nvPr>
        </p:nvSpPr>
        <p:spPr/>
        <p:txBody>
          <a:bodyPr/>
          <a:lstStyle/>
          <a:p>
            <a:pPr marL="0" indent="0">
              <a:buNone/>
            </a:pPr>
            <a:r>
              <a:rPr lang="en-US" sz="2800" dirty="0"/>
              <a:t>The </a:t>
            </a:r>
            <a:r>
              <a:rPr lang="en-US" sz="2800" dirty="0">
                <a:latin typeface="Courier New" panose="02070309020205020404" pitchFamily="49" charset="0"/>
                <a:cs typeface="Courier New" panose="02070309020205020404" pitchFamily="49" charset="0"/>
              </a:rPr>
              <a:t>locale</a:t>
            </a:r>
            <a:r>
              <a:rPr lang="en-US" sz="2800" dirty="0"/>
              <a:t> command without any arguments gives the summary of each locale </a:t>
            </a:r>
            <a:r>
              <a:rPr lang="en-US" sz="2800" dirty="0" smtClean="0"/>
              <a:t>category:</a:t>
            </a:r>
            <a:endParaRPr lang="en-US" sz="2800" dirty="0"/>
          </a:p>
          <a:p>
            <a:pPr marL="800100" lvl="2" indent="0">
              <a:buNone/>
            </a:pPr>
            <a:r>
              <a:rPr lang="en-US" sz="1400" dirty="0">
                <a:latin typeface="Courier New" panose="02070309020205020404" pitchFamily="49" charset="0"/>
                <a:cs typeface="Courier New" panose="02070309020205020404" pitchFamily="49" charset="0"/>
              </a:rPr>
              <a:t>LANG=en_US.UTF-8</a:t>
            </a:r>
          </a:p>
          <a:p>
            <a:pPr marL="800100" lvl="2" indent="0">
              <a:buNone/>
            </a:pPr>
            <a:r>
              <a:rPr lang="en-US" sz="1400" dirty="0">
                <a:latin typeface="Courier New" panose="02070309020205020404" pitchFamily="49" charset="0"/>
                <a:cs typeface="Courier New" panose="02070309020205020404" pitchFamily="49" charset="0"/>
              </a:rPr>
              <a:t>LC_CTYPE="en_US.UTF-8"</a:t>
            </a:r>
          </a:p>
          <a:p>
            <a:pPr marL="800100" lvl="2" indent="0">
              <a:buNone/>
            </a:pPr>
            <a:r>
              <a:rPr lang="en-US" sz="1400" dirty="0">
                <a:latin typeface="Courier New" panose="02070309020205020404" pitchFamily="49" charset="0"/>
                <a:cs typeface="Courier New" panose="02070309020205020404" pitchFamily="49" charset="0"/>
              </a:rPr>
              <a:t>LC_NUMERIC="en_US.UTF-8"</a:t>
            </a:r>
          </a:p>
          <a:p>
            <a:pPr marL="800100" lvl="2" indent="0">
              <a:buNone/>
            </a:pPr>
            <a:r>
              <a:rPr lang="en-US" sz="1400" dirty="0">
                <a:latin typeface="Courier New" panose="02070309020205020404" pitchFamily="49" charset="0"/>
                <a:cs typeface="Courier New" panose="02070309020205020404" pitchFamily="49" charset="0"/>
              </a:rPr>
              <a:t>LC_TIME="en_US.UTF-8"</a:t>
            </a:r>
          </a:p>
          <a:p>
            <a:pPr marL="800100" lvl="2" indent="0">
              <a:buNone/>
            </a:pPr>
            <a:r>
              <a:rPr lang="en-US" sz="1400" dirty="0">
                <a:latin typeface="Courier New" panose="02070309020205020404" pitchFamily="49" charset="0"/>
                <a:cs typeface="Courier New" panose="02070309020205020404" pitchFamily="49" charset="0"/>
              </a:rPr>
              <a:t>LC_COLLATE="en_US.UTF-8"</a:t>
            </a:r>
          </a:p>
          <a:p>
            <a:pPr marL="800100" lvl="2" indent="0">
              <a:buNone/>
            </a:pPr>
            <a:r>
              <a:rPr lang="en-US" sz="1400" dirty="0">
                <a:latin typeface="Courier New" panose="02070309020205020404" pitchFamily="49" charset="0"/>
                <a:cs typeface="Courier New" panose="02070309020205020404" pitchFamily="49" charset="0"/>
              </a:rPr>
              <a:t>LC_MONETARY="en_US.UTF-8"</a:t>
            </a:r>
          </a:p>
          <a:p>
            <a:pPr marL="800100" lvl="2" indent="0">
              <a:buNone/>
            </a:pPr>
            <a:r>
              <a:rPr lang="en-US" sz="1400" dirty="0">
                <a:latin typeface="Courier New" panose="02070309020205020404" pitchFamily="49" charset="0"/>
                <a:cs typeface="Courier New" panose="02070309020205020404" pitchFamily="49" charset="0"/>
              </a:rPr>
              <a:t>LC_MESSAGES="en_US.UTF-8"</a:t>
            </a:r>
          </a:p>
          <a:p>
            <a:pPr marL="800100" lvl="2" indent="0">
              <a:buNone/>
            </a:pPr>
            <a:r>
              <a:rPr lang="en-US" sz="1400" dirty="0">
                <a:latin typeface="Courier New" panose="02070309020205020404" pitchFamily="49" charset="0"/>
                <a:cs typeface="Courier New" panose="02070309020205020404" pitchFamily="49" charset="0"/>
              </a:rPr>
              <a:t>LC_PAPER="en_US.UTF-8"</a:t>
            </a:r>
          </a:p>
          <a:p>
            <a:pPr marL="800100" lvl="2" indent="0">
              <a:buNone/>
            </a:pPr>
            <a:r>
              <a:rPr lang="en-US" sz="1400" dirty="0">
                <a:latin typeface="Courier New" panose="02070309020205020404" pitchFamily="49" charset="0"/>
                <a:cs typeface="Courier New" panose="02070309020205020404" pitchFamily="49" charset="0"/>
              </a:rPr>
              <a:t>LC_NAME="en_US.UTF-8"</a:t>
            </a:r>
          </a:p>
          <a:p>
            <a:pPr marL="800100" lvl="2" indent="0">
              <a:buNone/>
            </a:pPr>
            <a:r>
              <a:rPr lang="en-US" sz="1400" dirty="0">
                <a:latin typeface="Courier New" panose="02070309020205020404" pitchFamily="49" charset="0"/>
                <a:cs typeface="Courier New" panose="02070309020205020404" pitchFamily="49" charset="0"/>
              </a:rPr>
              <a:t>LC_ADDRESS="en_US.UTF-8"</a:t>
            </a:r>
          </a:p>
          <a:p>
            <a:pPr marL="800100" lvl="2" indent="0">
              <a:buNone/>
            </a:pPr>
            <a:r>
              <a:rPr lang="en-US" sz="1400" dirty="0">
                <a:latin typeface="Courier New" panose="02070309020205020404" pitchFamily="49" charset="0"/>
                <a:cs typeface="Courier New" panose="02070309020205020404" pitchFamily="49" charset="0"/>
              </a:rPr>
              <a:t>LC_TELEPHONE="en_US.UTF-8"</a:t>
            </a:r>
          </a:p>
          <a:p>
            <a:pPr marL="800100" lvl="2" indent="0">
              <a:buNone/>
            </a:pPr>
            <a:r>
              <a:rPr lang="en-US" sz="1400" dirty="0">
                <a:latin typeface="Courier New" panose="02070309020205020404" pitchFamily="49" charset="0"/>
                <a:cs typeface="Courier New" panose="02070309020205020404" pitchFamily="49" charset="0"/>
              </a:rPr>
              <a:t>LC_MEASUREMENT="en_US.UTF-8"</a:t>
            </a:r>
          </a:p>
          <a:p>
            <a:pPr marL="800100" lvl="2" indent="0">
              <a:buNone/>
            </a:pPr>
            <a:r>
              <a:rPr lang="en-US" sz="1400" dirty="0">
                <a:latin typeface="Courier New" panose="02070309020205020404" pitchFamily="49" charset="0"/>
                <a:cs typeface="Courier New" panose="02070309020205020404" pitchFamily="49" charset="0"/>
              </a:rPr>
              <a:t>LC_IDENTIFICATION="en_US.UTF-8"</a:t>
            </a:r>
          </a:p>
          <a:p>
            <a:pPr marL="800100" lvl="2" indent="0">
              <a:buNone/>
            </a:pPr>
            <a:r>
              <a:rPr lang="en-US" sz="1400" dirty="0">
                <a:latin typeface="Courier New" panose="02070309020205020404" pitchFamily="49" charset="0"/>
                <a:cs typeface="Courier New" panose="02070309020205020404" pitchFamily="49" charset="0"/>
              </a:rPr>
              <a:t>LC_ALL=</a:t>
            </a:r>
          </a:p>
          <a:p>
            <a:pPr marL="0" indent="0">
              <a:buNone/>
            </a:pPr>
            <a:endParaRPr lang="en-US" sz="2800" b="1" dirty="0"/>
          </a:p>
        </p:txBody>
      </p:sp>
    </p:spTree>
    <p:extLst>
      <p:ext uri="{BB962C8B-B14F-4D97-AF65-F5344CB8AC3E}">
        <p14:creationId xmlns:p14="http://schemas.microsoft.com/office/powerpoint/2010/main" val="36045500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3757</TotalTime>
  <Words>2888</Words>
  <Application>Microsoft Macintosh PowerPoint</Application>
  <PresentationFormat>On-screen Show (4:3)</PresentationFormat>
  <Paragraphs>328</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Module 3: User and System Administration Chapter 9: Localization</vt:lpstr>
      <vt:lpstr>Introduction</vt:lpstr>
      <vt:lpstr>Locale</vt:lpstr>
      <vt:lpstr>Localization</vt:lpstr>
      <vt:lpstr>Providing Locale Information</vt:lpstr>
      <vt:lpstr>Locale Naming Convention</vt:lpstr>
      <vt:lpstr>Locale Naming Convention</vt:lpstr>
      <vt:lpstr>The Need for Localization</vt:lpstr>
      <vt:lpstr>The locale Command</vt:lpstr>
      <vt:lpstr>The locale Command</vt:lpstr>
      <vt:lpstr>Viewing All Locales</vt:lpstr>
      <vt:lpstr>Changing User Locale </vt:lpstr>
      <vt:lpstr>Changing User Locale </vt:lpstr>
      <vt:lpstr>Changing System Locale </vt:lpstr>
      <vt:lpstr>Changing System Locale </vt:lpstr>
      <vt:lpstr>Role of LANG=C</vt:lpstr>
      <vt:lpstr>Role of LANG=C</vt:lpstr>
      <vt:lpstr>Role of LANG=C</vt:lpstr>
      <vt:lpstr>Role of LANG=C</vt:lpstr>
      <vt:lpstr>Environment Variables</vt:lpstr>
      <vt:lpstr>Environment Variables</vt:lpstr>
      <vt:lpstr>Environment Variables</vt:lpstr>
      <vt:lpstr>Environment Variables</vt:lpstr>
      <vt:lpstr>Character Encoding</vt:lpstr>
      <vt:lpstr>Character Encoding</vt:lpstr>
      <vt:lpstr>Character Encoding</vt:lpstr>
      <vt:lpstr>Character Encoding</vt:lpstr>
      <vt:lpstr>ASCII</vt:lpstr>
      <vt:lpstr>ASCII</vt:lpstr>
      <vt:lpstr>ASCII</vt:lpstr>
      <vt:lpstr>Unicode</vt:lpstr>
      <vt:lpstr>Unicode</vt:lpstr>
      <vt:lpstr>Unicode</vt:lpstr>
      <vt:lpstr>Unicode</vt:lpstr>
      <vt:lpstr>UTF-8</vt:lpstr>
      <vt:lpstr>UTF-8</vt:lpstr>
      <vt:lpstr>ISO-8859 </vt:lpstr>
      <vt:lpstr>ISO-8859 </vt:lpstr>
      <vt:lpstr>Converting Encodings</vt:lpstr>
      <vt:lpstr>Converting Encodings</vt:lpstr>
      <vt:lpstr>Converting Encodings</vt:lpstr>
      <vt:lpstr>Timezone, Date and Time</vt:lpstr>
      <vt:lpstr>Timezone, Date and Time</vt:lpstr>
      <vt:lpstr>Checking Current Timezone</vt:lpstr>
      <vt:lpstr>Time Zone Information Directory</vt:lpstr>
      <vt:lpstr>Changing timezone with tzselect</vt:lpstr>
      <vt:lpstr>Changing timezone with tzselect</vt:lpstr>
      <vt:lpstr>Changing timezone with tzselect</vt:lpstr>
      <vt:lpstr>Changing timezone with tzselect</vt:lpstr>
      <vt:lpstr>Changing timezone with tzselect</vt:lpstr>
      <vt:lpstr>Changing timezone with tzselect</vt:lpstr>
      <vt:lpstr>Changing timezone with tzselect</vt:lpstr>
      <vt:lpstr>Changing the timezone</vt:lpstr>
      <vt:lpstr>Changing the timezone</vt:lpstr>
      <vt:lpstr>Changing the timezone</vt:lpstr>
      <vt:lpstr>Changing the timezone</vt:lpstr>
      <vt:lpstr>Changing the timezone</vt:lpstr>
      <vt:lpstr>Changing the timezone</vt:lpstr>
      <vt:lpstr>Setting Date and Time</vt:lpstr>
      <vt:lpstr>Setting Date and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288</cp:revision>
  <dcterms:created xsi:type="dcterms:W3CDTF">2013-10-05T00:15:43Z</dcterms:created>
  <dcterms:modified xsi:type="dcterms:W3CDTF">2015-10-20T19:39:53Z</dcterms:modified>
</cp:coreProperties>
</file>