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9" r:id="rId1"/>
  </p:sldMasterIdLst>
  <p:notesMasterIdLst>
    <p:notesMasterId r:id="rId12"/>
  </p:notesMasterIdLst>
  <p:sldIdLst>
    <p:sldId id="275" r:id="rId2"/>
    <p:sldId id="256" r:id="rId3"/>
    <p:sldId id="258" r:id="rId4"/>
    <p:sldId id="280" r:id="rId5"/>
    <p:sldId id="282" r:id="rId6"/>
    <p:sldId id="283" r:id="rId7"/>
    <p:sldId id="284" r:id="rId8"/>
    <p:sldId id="285" r:id="rId9"/>
    <p:sldId id="286" r:id="rId10"/>
    <p:sldId id="287" r:id="rId11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EB4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6361" autoAdjust="0"/>
    <p:restoredTop sz="94660"/>
  </p:normalViewPr>
  <p:slideViewPr>
    <p:cSldViewPr snapToGrid="0" snapToObjects="1">
      <p:cViewPr varScale="1">
        <p:scale>
          <a:sx n="84" d="100"/>
          <a:sy n="84" d="100"/>
        </p:scale>
        <p:origin x="-96" y="-2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notesMaster" Target="notesMasters/notesMaster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6196FC7-0E9F-46B2-BEC6-75A923BD3E95}" type="datetimeFigureOut">
              <a:rPr lang="en-US" smtClean="0"/>
              <a:t>10/20/15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E1F578E-024E-4526-8A0A-E7F64067A3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471697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12229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1F578E-024E-4526-8A0A-E7F64067A31C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33674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442345-F28C-4344-ADC2-AA5FEBC9CD90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200531-755C-43EC-B38B-BB89CED79E4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1F54B3-6EB2-4C42-BFDD-373B86CE7B3C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718B78-8A6B-4283-819D-D0577711434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9436F9-76C9-416C-B72B-2DC37ACB4AA4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15A7DF-5793-4ACC-8B00-63EB02E0AE1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F8205F-8A62-487F-97A1-D515E44D6960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20E3F2-0E43-4D58-B733-975D34D0549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B17657-D8C4-479C-8D72-C281738CE422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11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2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A19774-6A1E-4E4E-AA6D-DBE513398A7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2E22FD-3CD4-4BB1-B742-6B5876BCCDD2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7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5BDD19-E2A1-4CBB-9896-2367B45D8A8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7FC659-7438-4880-AC8C-D8C3BFDA75EF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30B14A-0C0F-4288-81C0-31155D66F49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95B8A0-733B-4AB3-9A63-506A6C8AE288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A2DBD8-B589-4D7F-95D4-A437C744815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E35B75-A199-4547-882C-17AEF83AEBFA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F09443-030E-4AA1-BEC6-E9F30E6C608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ndg_logo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7253288" y="6308725"/>
            <a:ext cx="14335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546DCE-7ECB-4EA1-B90D-201CD99C31FB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ABBDC5-25EA-4DCF-8BAC-6F5BA429839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7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403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fld id="{64A3914D-BF7E-4FA0-9328-0DD6E48689A3}" type="datetimeFigureOut">
              <a:rPr lang="en-US"/>
              <a:pPr>
                <a:defRPr/>
              </a:pPr>
              <a:t>10/20/15</a:t>
            </a:fld>
            <a:endParaRPr 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fld id="{50BB5DF6-456B-4760-B6CB-ECEE9B3A1BE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</p:sldLayoutIdLst>
  <p:txStyles>
    <p:titleStyle>
      <a:lvl1pPr algn="ctr" defTabSz="457200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defTabSz="457200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ctrTitle"/>
          </p:nvPr>
        </p:nvSpPr>
        <p:spPr>
          <a:xfrm>
            <a:off x="685800" y="2133600"/>
            <a:ext cx="7772400" cy="1470025"/>
          </a:xfrm>
        </p:spPr>
        <p:txBody>
          <a:bodyPr/>
          <a:lstStyle/>
          <a:p>
            <a:r>
              <a:rPr lang="en-US" dirty="0" smtClean="0">
                <a:latin typeface="Calibri" pitchFamily="34" charset="0"/>
              </a:rPr>
              <a:t>Module </a:t>
            </a:r>
            <a:r>
              <a:rPr lang="en-US" dirty="0" smtClean="0">
                <a:latin typeface="Calibri" pitchFamily="34" charset="0"/>
              </a:rPr>
              <a:t>4: </a:t>
            </a:r>
            <a:r>
              <a:rPr lang="en-US" dirty="0" smtClean="0">
                <a:latin typeface="Calibri" pitchFamily="34" charset="0"/>
              </a:rPr>
              <a:t>System Services</a:t>
            </a:r>
            <a:r>
              <a:rPr lang="en-US" dirty="0" smtClean="0">
                <a:latin typeface="Calibri" pitchFamily="34" charset="0"/>
              </a:rPr>
              <a:t/>
            </a:r>
            <a:br>
              <a:rPr lang="en-US" dirty="0" smtClean="0">
                <a:latin typeface="Calibri" pitchFamily="34" charset="0"/>
              </a:rPr>
            </a:br>
            <a:r>
              <a:rPr lang="en-US" dirty="0" smtClean="0">
                <a:latin typeface="Calibri" pitchFamily="34" charset="0"/>
              </a:rPr>
              <a:t>Chapter 11: </a:t>
            </a:r>
            <a:r>
              <a:rPr lang="en-US" dirty="0" smtClean="0">
                <a:latin typeface="Calibri" pitchFamily="34" charset="0"/>
              </a:rPr>
              <a:t>Logging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logger command</a:t>
            </a:r>
          </a:p>
        </p:txBody>
      </p:sp>
      <p:sp>
        <p:nvSpPr>
          <p:cNvPr id="10035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Used to send messages to the system logging facility</a:t>
            </a:r>
          </a:p>
          <a:p>
            <a:r>
              <a:rPr lang="en-US" dirty="0" smtClean="0">
                <a:latin typeface="Calibri" pitchFamily="34" charset="0"/>
              </a:rPr>
              <a:t>Commonly used to verify the entries made in the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/etc/syslog.conf</a:t>
            </a:r>
            <a:r>
              <a:rPr lang="en-US" dirty="0" smtClean="0">
                <a:latin typeface="Calibri" pitchFamily="34" charset="0"/>
              </a:rPr>
              <a:t> file</a:t>
            </a:r>
          </a:p>
          <a:p>
            <a:r>
              <a:rPr lang="en-US" dirty="0" smtClean="0">
                <a:latin typeface="Calibri" pitchFamily="34" charset="0"/>
              </a:rPr>
              <a:t>Supported options:</a:t>
            </a:r>
          </a:p>
          <a:p>
            <a:pPr lvl="1"/>
            <a:r>
              <a:rPr lang="en-US" dirty="0" smtClean="0">
                <a:latin typeface="Courier New" pitchFamily="49" charset="0"/>
                <a:cs typeface="Courier New" pitchFamily="49" charset="0"/>
              </a:rPr>
              <a:t>-i</a:t>
            </a:r>
            <a:r>
              <a:rPr lang="en-US" dirty="0" smtClean="0">
                <a:latin typeface="Calibri" pitchFamily="34" charset="0"/>
              </a:rPr>
              <a:t> : log the PID of the logger process</a:t>
            </a:r>
          </a:p>
          <a:p>
            <a:pPr lvl="1"/>
            <a:r>
              <a:rPr lang="en-US" dirty="0" smtClean="0">
                <a:latin typeface="Courier New" pitchFamily="49" charset="0"/>
                <a:cs typeface="Courier New" pitchFamily="49" charset="0"/>
              </a:rPr>
              <a:t>-</a:t>
            </a:r>
            <a:r>
              <a:rPr lang="en-US" dirty="0">
                <a:latin typeface="Courier New" pitchFamily="49" charset="0"/>
                <a:cs typeface="Courier New" pitchFamily="49" charset="0"/>
              </a:rPr>
              <a:t>p selector</a:t>
            </a:r>
            <a:r>
              <a:rPr lang="en-US" dirty="0">
                <a:latin typeface="Calibri" pitchFamily="34" charset="0"/>
              </a:rPr>
              <a:t> : </a:t>
            </a:r>
            <a:r>
              <a:rPr lang="en-US" dirty="0" smtClean="0">
                <a:latin typeface="Calibri" pitchFamily="34" charset="0"/>
              </a:rPr>
              <a:t>send </a:t>
            </a:r>
            <a:r>
              <a:rPr lang="en-US" dirty="0">
                <a:latin typeface="Calibri" pitchFamily="34" charset="0"/>
              </a:rPr>
              <a:t>the message as the selector like "</a:t>
            </a:r>
            <a:r>
              <a:rPr lang="en-US" dirty="0" smtClean="0">
                <a:latin typeface="Calibri" pitchFamily="34" charset="0"/>
              </a:rPr>
              <a:t>mail.info“</a:t>
            </a:r>
          </a:p>
          <a:p>
            <a:pPr lvl="1"/>
            <a:r>
              <a:rPr lang="en-US" dirty="0">
                <a:latin typeface="Courier New" pitchFamily="49" charset="0"/>
                <a:cs typeface="Courier New" pitchFamily="49" charset="0"/>
              </a:rPr>
              <a:t>-t tag</a:t>
            </a:r>
            <a:r>
              <a:rPr lang="en-US" dirty="0">
                <a:latin typeface="Calibri" pitchFamily="34" charset="0"/>
              </a:rPr>
              <a:t> : </a:t>
            </a:r>
            <a:r>
              <a:rPr lang="en-US" dirty="0" smtClean="0">
                <a:latin typeface="Calibri" pitchFamily="34" charset="0"/>
              </a:rPr>
              <a:t>tag the </a:t>
            </a:r>
            <a:r>
              <a:rPr lang="en-US" dirty="0">
                <a:latin typeface="Calibri" pitchFamily="34" charset="0"/>
              </a:rPr>
              <a:t>message line in the </a:t>
            </a:r>
            <a:r>
              <a:rPr lang="en-US" dirty="0" smtClean="0">
                <a:latin typeface="Calibri" pitchFamily="34" charset="0"/>
              </a:rPr>
              <a:t>log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5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Logging Daemons</a:t>
            </a:r>
          </a:p>
        </p:txBody>
      </p:sp>
      <p:sp>
        <p:nvSpPr>
          <p:cNvPr id="16387" name="Content Placeholder 6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sysklogd</a:t>
            </a:r>
            <a:r>
              <a:rPr lang="en-US" dirty="0">
                <a:latin typeface="Calibri" pitchFamily="34" charset="0"/>
              </a:rPr>
              <a:t> </a:t>
            </a:r>
            <a:r>
              <a:rPr lang="en-US" dirty="0" smtClean="0">
                <a:latin typeface="Calibri" pitchFamily="34" charset="0"/>
              </a:rPr>
              <a:t>daemon provides logging facilities for applications and programs.</a:t>
            </a:r>
          </a:p>
          <a:p>
            <a:r>
              <a:rPr lang="en-US" dirty="0" smtClean="0">
                <a:latin typeface="Calibri" pitchFamily="34" charset="0"/>
              </a:rPr>
              <a:t>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klogd</a:t>
            </a:r>
            <a:r>
              <a:rPr lang="en-US" dirty="0">
                <a:latin typeface="Calibri" pitchFamily="34" charset="0"/>
              </a:rPr>
              <a:t> </a:t>
            </a:r>
            <a:r>
              <a:rPr lang="en-US" dirty="0" smtClean="0">
                <a:latin typeface="Calibri" pitchFamily="34" charset="0"/>
              </a:rPr>
              <a:t>daemon provides </a:t>
            </a:r>
            <a:r>
              <a:rPr lang="en-US" dirty="0">
                <a:latin typeface="Calibri" pitchFamily="34" charset="0"/>
              </a:rPr>
              <a:t>logging </a:t>
            </a:r>
            <a:r>
              <a:rPr lang="en-US" dirty="0" smtClean="0">
                <a:latin typeface="Calibri" pitchFamily="34" charset="0"/>
              </a:rPr>
              <a:t>facilities for the Linux kernel.</a:t>
            </a:r>
          </a:p>
          <a:p>
            <a:r>
              <a:rPr lang="en-US" dirty="0" smtClean="0">
                <a:latin typeface="Calibri" pitchFamily="34" charset="0"/>
              </a:rPr>
              <a:t>Logging messages is very useful as it provides information, warnings and errors which can be used for troubleshooting.</a:t>
            </a:r>
            <a:endParaRPr lang="en-US" altLang="zh-CN" dirty="0" smtClean="0">
              <a:latin typeface="Calibri" pitchFamily="34" charset="0"/>
              <a:ea typeface="宋体" charset="-122"/>
            </a:endParaRPr>
          </a:p>
          <a:p>
            <a:r>
              <a:rPr lang="en-US" dirty="0">
                <a:latin typeface="Calibri" pitchFamily="34" charset="0"/>
              </a:rPr>
              <a:t>Newer </a:t>
            </a:r>
            <a:r>
              <a:rPr lang="en-US" dirty="0" smtClean="0">
                <a:latin typeface="Calibri" pitchFamily="34" charset="0"/>
              </a:rPr>
              <a:t>distributions </a:t>
            </a:r>
            <a:r>
              <a:rPr lang="en-US" dirty="0">
                <a:latin typeface="Calibri" pitchFamily="34" charset="0"/>
              </a:rPr>
              <a:t>use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rsyslogd</a:t>
            </a:r>
            <a:r>
              <a:rPr lang="en-US" dirty="0" smtClean="0">
                <a:latin typeface="Calibri" pitchFamily="34" charset="0"/>
              </a:rPr>
              <a:t> daemon</a:t>
            </a:r>
            <a:endParaRPr lang="en-US" dirty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Log File Locations</a:t>
            </a:r>
          </a:p>
        </p:txBody>
      </p:sp>
      <p:sp>
        <p:nvSpPr>
          <p:cNvPr id="17411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syslogd</a:t>
            </a:r>
            <a:r>
              <a:rPr lang="en-US" dirty="0">
                <a:latin typeface="Calibri" pitchFamily="34" charset="0"/>
              </a:rPr>
              <a:t> daemon is configured using 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/etc/syslog.conf</a:t>
            </a:r>
            <a:r>
              <a:rPr lang="en-US" dirty="0">
                <a:latin typeface="Calibri" pitchFamily="34" charset="0"/>
              </a:rPr>
              <a:t> file.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/var/log</a:t>
            </a:r>
            <a:r>
              <a:rPr lang="en-US" dirty="0">
                <a:latin typeface="Calibri" pitchFamily="34" charset="0"/>
              </a:rPr>
              <a:t> : Default log directory accessible only to root user</a:t>
            </a:r>
          </a:p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/var/log/messages</a:t>
            </a:r>
            <a:r>
              <a:rPr lang="en-US" dirty="0">
                <a:latin typeface="Calibri" pitchFamily="34" charset="0"/>
              </a:rPr>
              <a:t> or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/var/log/syslog</a:t>
            </a:r>
            <a:r>
              <a:rPr lang="en-US" dirty="0">
                <a:latin typeface="Calibri" pitchFamily="34" charset="0"/>
              </a:rPr>
              <a:t> : System log messages</a:t>
            </a:r>
          </a:p>
          <a:p>
            <a:pPr lvl="0"/>
            <a:r>
              <a:rPr lang="en-US" sz="2800" dirty="0">
                <a:latin typeface="Courier New" pitchFamily="49" charset="0"/>
                <a:cs typeface="Courier New" pitchFamily="49" charset="0"/>
              </a:rPr>
              <a:t>/var/log/kern.log</a:t>
            </a:r>
            <a:r>
              <a:rPr lang="en-US" dirty="0">
                <a:latin typeface="Calibri" pitchFamily="34" charset="0"/>
              </a:rPr>
              <a:t>: Kernel logs</a:t>
            </a:r>
          </a:p>
          <a:p>
            <a:pPr lvl="0"/>
            <a:r>
              <a:rPr lang="en-US" sz="2800" dirty="0">
                <a:latin typeface="Courier New" pitchFamily="49" charset="0"/>
                <a:cs typeface="Courier New" pitchFamily="49" charset="0"/>
              </a:rPr>
              <a:t>/var/log/boot.log</a:t>
            </a:r>
            <a:r>
              <a:rPr lang="en-US" dirty="0">
                <a:latin typeface="Calibri" pitchFamily="34" charset="0"/>
              </a:rPr>
              <a:t>: System boot log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Kernel Logging</a:t>
            </a:r>
          </a:p>
        </p:txBody>
      </p:sp>
      <p:sp>
        <p:nvSpPr>
          <p:cNvPr id="9318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The 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klogd</a:t>
            </a:r>
            <a:r>
              <a:rPr lang="en-US" dirty="0" smtClean="0">
                <a:latin typeface="Calibri" pitchFamily="34" charset="0"/>
              </a:rPr>
              <a:t> daemon passes messages received from the kernel to syslogd for processing.</a:t>
            </a:r>
          </a:p>
          <a:p>
            <a:r>
              <a:rPr lang="en-US" dirty="0" smtClean="0">
                <a:latin typeface="Calibri" pitchFamily="34" charset="0"/>
              </a:rPr>
              <a:t>Volume of messages can increase when:</a:t>
            </a:r>
          </a:p>
          <a:p>
            <a:pPr lvl="1"/>
            <a:r>
              <a:rPr lang="en-US" sz="3200" dirty="0" smtClean="0">
                <a:latin typeface="Calibri" pitchFamily="34" charset="0"/>
              </a:rPr>
              <a:t>Process accounting is turned on</a:t>
            </a:r>
          </a:p>
          <a:p>
            <a:pPr lvl="1"/>
            <a:r>
              <a:rPr lang="en-US" sz="3200" dirty="0" smtClean="0">
                <a:latin typeface="Calibri" pitchFamily="34" charset="0"/>
              </a:rPr>
              <a:t>Configuration errors</a:t>
            </a:r>
          </a:p>
          <a:p>
            <a:pPr lvl="1"/>
            <a:r>
              <a:rPr lang="en-US" sz="3200" dirty="0" smtClean="0">
                <a:latin typeface="Calibri" pitchFamily="34" charset="0"/>
              </a:rPr>
              <a:t>Hardware errors</a:t>
            </a:r>
          </a:p>
          <a:p>
            <a:pPr lvl="1"/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System Logging</a:t>
            </a:r>
          </a:p>
        </p:txBody>
      </p:sp>
      <p:sp>
        <p:nvSpPr>
          <p:cNvPr id="9523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sz="2800" dirty="0">
                <a:latin typeface="Courier New" pitchFamily="49" charset="0"/>
                <a:cs typeface="Courier New" pitchFamily="49" charset="0"/>
              </a:rPr>
              <a:t>Syslogd</a:t>
            </a:r>
            <a:r>
              <a:rPr lang="en-US" dirty="0">
                <a:latin typeface="Calibri" pitchFamily="34" charset="0"/>
              </a:rPr>
              <a:t> acts on the messages as per action specified in </a:t>
            </a:r>
            <a:r>
              <a:rPr lang="en-US" dirty="0" smtClean="0">
                <a:latin typeface="Calibri" pitchFamily="34" charset="0"/>
              </a:rPr>
              <a:t>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/etc/syslog.conf</a:t>
            </a:r>
            <a:r>
              <a:rPr lang="en-US" dirty="0">
                <a:latin typeface="Calibri" pitchFamily="34" charset="0"/>
              </a:rPr>
              <a:t> file such </a:t>
            </a:r>
            <a:r>
              <a:rPr lang="en-US" dirty="0" smtClean="0">
                <a:latin typeface="Calibri" pitchFamily="34" charset="0"/>
              </a:rPr>
              <a:t>as: </a:t>
            </a:r>
            <a:r>
              <a:rPr lang="en-US" dirty="0">
                <a:latin typeface="Calibri" pitchFamily="34" charset="0"/>
              </a:rPr>
              <a:t>r</a:t>
            </a:r>
            <a:r>
              <a:rPr lang="en-US" sz="3200" dirty="0" smtClean="0">
                <a:latin typeface="Calibri" pitchFamily="34" charset="0"/>
              </a:rPr>
              <a:t>edirecting </a:t>
            </a:r>
            <a:r>
              <a:rPr lang="en-US" sz="3200" dirty="0">
                <a:latin typeface="Calibri" pitchFamily="34" charset="0"/>
              </a:rPr>
              <a:t>to a </a:t>
            </a:r>
            <a:r>
              <a:rPr lang="en-US" sz="3200" dirty="0" smtClean="0">
                <a:latin typeface="Calibri" pitchFamily="34" charset="0"/>
              </a:rPr>
              <a:t>file,</a:t>
            </a:r>
            <a:endParaRPr lang="en-US" sz="3200" dirty="0">
              <a:latin typeface="Calibri" pitchFamily="34" charset="0"/>
            </a:endParaRPr>
          </a:p>
          <a:p>
            <a:pPr marL="457200" lvl="1" indent="0">
              <a:buNone/>
            </a:pPr>
            <a:r>
              <a:rPr lang="en-US" sz="3200" dirty="0" smtClean="0">
                <a:latin typeface="Calibri" pitchFamily="34" charset="0"/>
              </a:rPr>
              <a:t>     writing </a:t>
            </a:r>
            <a:r>
              <a:rPr lang="en-US" sz="3200" dirty="0">
                <a:latin typeface="Calibri" pitchFamily="34" charset="0"/>
              </a:rPr>
              <a:t>to </a:t>
            </a:r>
            <a:r>
              <a:rPr lang="en-US" sz="3200" dirty="0" smtClean="0">
                <a:latin typeface="Calibri" pitchFamily="34" charset="0"/>
              </a:rPr>
              <a:t>the terminal or</a:t>
            </a:r>
            <a:endParaRPr lang="en-US" sz="3200" dirty="0">
              <a:latin typeface="Calibri" pitchFamily="34" charset="0"/>
            </a:endParaRPr>
          </a:p>
          <a:p>
            <a:pPr marL="457200" lvl="1" indent="0">
              <a:buNone/>
            </a:pPr>
            <a:r>
              <a:rPr lang="en-US" sz="3200" dirty="0" smtClean="0">
                <a:latin typeface="Calibri" pitchFamily="34" charset="0"/>
              </a:rPr>
              <a:t>     sending </a:t>
            </a:r>
            <a:r>
              <a:rPr lang="en-US" sz="3200" dirty="0">
                <a:latin typeface="Calibri" pitchFamily="34" charset="0"/>
              </a:rPr>
              <a:t>to a remote system</a:t>
            </a:r>
          </a:p>
          <a:p>
            <a:r>
              <a:rPr lang="en-US" dirty="0">
                <a:latin typeface="Calibri" pitchFamily="34" charset="0"/>
              </a:rPr>
              <a:t>Possible to centralize logging for multiple hosts using a single syslogd </a:t>
            </a:r>
            <a:r>
              <a:rPr lang="en-US" dirty="0" smtClean="0">
                <a:latin typeface="Calibri" pitchFamily="34" charset="0"/>
              </a:rPr>
              <a:t>instance on a remote host</a:t>
            </a:r>
            <a:endParaRPr lang="en-US" dirty="0">
              <a:latin typeface="Calibri" pitchFamily="34" charset="0"/>
            </a:endParaRPr>
          </a:p>
          <a:p>
            <a:pPr lvl="1"/>
            <a:endParaRPr lang="en-US" sz="3200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Configuring syslogd</a:t>
            </a:r>
          </a:p>
        </p:txBody>
      </p:sp>
      <p:sp>
        <p:nvSpPr>
          <p:cNvPr id="96259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i="1" dirty="0" smtClean="0">
                <a:latin typeface="Calibri" pitchFamily="34" charset="0"/>
              </a:rPr>
              <a:t>selector</a:t>
            </a:r>
            <a:r>
              <a:rPr lang="en-US" dirty="0" smtClean="0">
                <a:latin typeface="Calibri" pitchFamily="34" charset="0"/>
              </a:rPr>
              <a:t> : describes what will be logged</a:t>
            </a:r>
          </a:p>
          <a:p>
            <a:pPr lvl="1"/>
            <a:r>
              <a:rPr lang="en-US" sz="3200" dirty="0" smtClean="0">
                <a:latin typeface="Calibri" pitchFamily="34" charset="0"/>
              </a:rPr>
              <a:t>Contains 2 parts, facility and priority</a:t>
            </a:r>
          </a:p>
          <a:p>
            <a:pPr lvl="1"/>
            <a:r>
              <a:rPr lang="en-US" sz="3200" dirty="0" smtClean="0">
                <a:latin typeface="Calibri" pitchFamily="34" charset="0"/>
              </a:rPr>
              <a:t>E.g. 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*.*</a:t>
            </a:r>
            <a:r>
              <a:rPr lang="en-US" sz="3200" dirty="0" smtClean="0">
                <a:latin typeface="Calibri" pitchFamily="34" charset="0"/>
              </a:rPr>
              <a:t> : all facilities and priorities</a:t>
            </a:r>
          </a:p>
          <a:p>
            <a:pPr lvl="1"/>
            <a:r>
              <a:rPr lang="en-US" dirty="0" smtClean="0">
                <a:latin typeface="Courier New" pitchFamily="49" charset="0"/>
                <a:cs typeface="Courier New" pitchFamily="49" charset="0"/>
              </a:rPr>
              <a:t>mail.warning</a:t>
            </a:r>
            <a:r>
              <a:rPr lang="en-US" sz="3200" dirty="0" smtClean="0">
                <a:latin typeface="Calibri" pitchFamily="34" charset="0"/>
              </a:rPr>
              <a:t> : all messages from mail with priority equal to or greater than warning</a:t>
            </a:r>
          </a:p>
          <a:p>
            <a:pPr lvl="1"/>
            <a:r>
              <a:rPr lang="en-US" dirty="0">
                <a:latin typeface="Courier New" pitchFamily="49" charset="0"/>
                <a:cs typeface="Courier New" pitchFamily="49" charset="0"/>
              </a:rPr>
              <a:t>*.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info;mail.none;lpr.none</a:t>
            </a:r>
            <a:r>
              <a:rPr lang="en-US" sz="3200" dirty="0">
                <a:latin typeface="Calibri" pitchFamily="34" charset="0"/>
              </a:rPr>
              <a:t> : select messages from all facilities except mail and </a:t>
            </a:r>
            <a:r>
              <a:rPr lang="en-US" sz="3200" dirty="0" smtClean="0">
                <a:latin typeface="Calibri" pitchFamily="34" charset="0"/>
              </a:rPr>
              <a:t>lpr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Configuring syslogd</a:t>
            </a:r>
            <a:endParaRPr lang="en-US" dirty="0" smtClean="0">
              <a:latin typeface="Calibri" pitchFamily="34" charset="0"/>
            </a:endParaRPr>
          </a:p>
        </p:txBody>
      </p:sp>
      <p:sp>
        <p:nvSpPr>
          <p:cNvPr id="97283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action : describes where to send the log information</a:t>
            </a:r>
          </a:p>
          <a:p>
            <a:pPr lvl="1"/>
            <a:r>
              <a:rPr lang="en-US" dirty="0">
                <a:latin typeface="Courier New" pitchFamily="49" charset="0"/>
                <a:cs typeface="Courier New" pitchFamily="49" charset="0"/>
              </a:rPr>
              <a:t>/path/to/file</a:t>
            </a:r>
            <a:r>
              <a:rPr lang="en-US" sz="3200" dirty="0">
                <a:latin typeface="Calibri" pitchFamily="34" charset="0"/>
              </a:rPr>
              <a:t> : specify the full path to the log file</a:t>
            </a:r>
          </a:p>
          <a:p>
            <a:pPr lvl="1"/>
            <a:r>
              <a:rPr lang="en-US" dirty="0">
                <a:latin typeface="Courier New" pitchFamily="49" charset="0"/>
                <a:cs typeface="Courier New" pitchFamily="49" charset="0"/>
              </a:rPr>
              <a:t>/dev/tty10</a:t>
            </a:r>
            <a:r>
              <a:rPr lang="en-US" sz="3200" dirty="0">
                <a:latin typeface="Calibri" pitchFamily="34" charset="0"/>
              </a:rPr>
              <a:t> : specify a terminal or console</a:t>
            </a:r>
          </a:p>
          <a:p>
            <a:pPr lvl="1"/>
            <a:r>
              <a:rPr lang="en-US" dirty="0">
                <a:latin typeface="Courier New" pitchFamily="49" charset="0"/>
                <a:cs typeface="Courier New" pitchFamily="49" charset="0"/>
              </a:rPr>
              <a:t>@10.0.0.1</a:t>
            </a:r>
            <a:r>
              <a:rPr lang="en-US" sz="3200" dirty="0">
                <a:latin typeface="Calibri" pitchFamily="34" charset="0"/>
              </a:rPr>
              <a:t> : specify the IP address or host name of a remote host</a:t>
            </a: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Example /etc/syslog.conf</a:t>
            </a:r>
          </a:p>
        </p:txBody>
      </p:sp>
      <p:sp>
        <p:nvSpPr>
          <p:cNvPr id="98307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marL="457200" lvl="1" indent="0">
              <a:buNone/>
            </a:pPr>
            <a:r>
              <a:rPr lang="en-US" sz="2000" dirty="0">
                <a:latin typeface="Courier New" pitchFamily="49" charset="0"/>
                <a:cs typeface="Courier New" pitchFamily="49" charset="0"/>
              </a:rPr>
              <a:t>*.info;mail.none;authpriv.none;cron.none	/var/log/messages</a:t>
            </a:r>
          </a:p>
          <a:p>
            <a:pPr marL="457200" lvl="1" indent="0">
              <a:buNone/>
            </a:pPr>
            <a:r>
              <a:rPr lang="en-US" sz="2000" dirty="0">
                <a:latin typeface="Courier New" pitchFamily="49" charset="0"/>
                <a:cs typeface="Courier New" pitchFamily="49" charset="0"/>
              </a:rPr>
              <a:t># Log everything but mail, authentication and cron in </a:t>
            </a:r>
          </a:p>
          <a:p>
            <a:pPr marL="457200" lvl="1" indent="0">
              <a:buNone/>
            </a:pPr>
            <a:r>
              <a:rPr lang="en-US" sz="2000" dirty="0">
                <a:latin typeface="Courier New" pitchFamily="49" charset="0"/>
                <a:cs typeface="Courier New" pitchFamily="49" charset="0"/>
              </a:rPr>
              <a:t># the /var/log/messages file</a:t>
            </a:r>
          </a:p>
          <a:p>
            <a:pPr marL="457200" lvl="1" indent="0">
              <a:buNone/>
            </a:pPr>
            <a:r>
              <a:rPr lang="en-US" sz="2000" dirty="0">
                <a:latin typeface="Courier New" pitchFamily="49" charset="0"/>
                <a:cs typeface="Courier New" pitchFamily="49" charset="0"/>
              </a:rPr>
              <a:t>local7.*                           		/var/log/boot.log</a:t>
            </a:r>
          </a:p>
          <a:p>
            <a:pPr marL="457200" lvl="1" indent="0">
              <a:buNone/>
            </a:pPr>
            <a:r>
              <a:rPr lang="en-US" sz="2000" dirty="0">
                <a:latin typeface="Courier New" pitchFamily="49" charset="0"/>
                <a:cs typeface="Courier New" pitchFamily="49" charset="0"/>
              </a:rPr>
              <a:t># Log local7 messages to the /var/log/boot.log file</a:t>
            </a:r>
          </a:p>
          <a:p>
            <a:pPr marL="457200" lvl="1" indent="0">
              <a:buNone/>
            </a:pPr>
            <a:endParaRPr lang="en-US" sz="2000" dirty="0">
              <a:latin typeface="Courier New" pitchFamily="49" charset="0"/>
              <a:cs typeface="Courier New" pitchFamily="49" charset="0"/>
            </a:endParaRPr>
          </a:p>
          <a:p>
            <a:pPr marL="457200" lvl="1" indent="0">
              <a:buNone/>
            </a:pPr>
            <a:r>
              <a:rPr lang="en-US" sz="2000" dirty="0">
                <a:latin typeface="Courier New" pitchFamily="49" charset="0"/>
                <a:cs typeface="Courier New" pitchFamily="49" charset="0"/>
              </a:rPr>
              <a:t>*.emerg							*</a:t>
            </a:r>
          </a:p>
          <a:p>
            <a:pPr marL="457200" lvl="1" indent="0">
              <a:buNone/>
            </a:pPr>
            <a:r>
              <a:rPr lang="en-US" sz="2000" dirty="0">
                <a:latin typeface="Courier New" pitchFamily="49" charset="0"/>
                <a:cs typeface="Courier New" pitchFamily="49" charset="0"/>
              </a:rPr>
              <a:t># Send emergency messages to the terminal of all logged in users</a:t>
            </a:r>
          </a:p>
          <a:p>
            <a:pPr marL="457200" lvl="1" indent="0">
              <a:buNone/>
            </a:pPr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3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>
                <a:latin typeface="Calibri" pitchFamily="34" charset="0"/>
              </a:rPr>
              <a:t>Configuring Logging Server</a:t>
            </a:r>
          </a:p>
        </p:txBody>
      </p:sp>
      <p:sp>
        <p:nvSpPr>
          <p:cNvPr id="99331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r>
              <a:rPr lang="en-US" dirty="0">
                <a:latin typeface="Calibri" pitchFamily="34" charset="0"/>
              </a:rPr>
              <a:t>Central logging server can be configured on Red Hat systems </a:t>
            </a:r>
            <a:r>
              <a:rPr lang="en-US" dirty="0" smtClean="0">
                <a:latin typeface="Calibri" pitchFamily="34" charset="0"/>
              </a:rPr>
              <a:t>by adding </a:t>
            </a:r>
            <a:r>
              <a:rPr lang="en-US" dirty="0">
                <a:latin typeface="Calibri" pitchFamily="34" charset="0"/>
              </a:rPr>
              <a:t>the option in the file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etc/sysconfig/syslog</a:t>
            </a:r>
            <a:r>
              <a:rPr lang="en-US" dirty="0" smtClean="0">
                <a:latin typeface="Calibri" pitchFamily="34" charset="0"/>
              </a:rPr>
              <a:t>:</a:t>
            </a:r>
            <a:r>
              <a:rPr lang="en-US" dirty="0">
                <a:latin typeface="Calibri" pitchFamily="34" charset="0"/>
              </a:rPr>
              <a:t>	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SYSLOGD_OPTIONS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="-m 0 -r -</a:t>
            </a:r>
            <a:r>
              <a:rPr lang="en-US" sz="2800" dirty="0" smtClean="0">
                <a:latin typeface="Courier New" pitchFamily="49" charset="0"/>
                <a:cs typeface="Courier New" pitchFamily="49" charset="0"/>
              </a:rPr>
              <a:t>x“</a:t>
            </a:r>
          </a:p>
          <a:p>
            <a:r>
              <a:rPr lang="en-US" dirty="0" smtClean="0">
                <a:latin typeface="Calibri" pitchFamily="34" charset="0"/>
              </a:rPr>
              <a:t>For Debian systems</a:t>
            </a:r>
            <a:r>
              <a:rPr lang="en-US" dirty="0">
                <a:latin typeface="Calibri" pitchFamily="34" charset="0"/>
              </a:rPr>
              <a:t>, the </a:t>
            </a:r>
            <a:r>
              <a:rPr lang="en-US" dirty="0" smtClean="0">
                <a:latin typeface="Calibri" pitchFamily="34" charset="0"/>
              </a:rPr>
              <a:t>SYSLOGD variable needs to be set in </a:t>
            </a:r>
            <a:r>
              <a:rPr lang="en-US" dirty="0">
                <a:latin typeface="Calibri" pitchFamily="34" charset="0"/>
              </a:rPr>
              <a:t>the </a:t>
            </a:r>
            <a:r>
              <a:rPr lang="en-US" sz="2800" dirty="0">
                <a:latin typeface="Courier New" pitchFamily="49" charset="0"/>
                <a:cs typeface="Courier New" pitchFamily="49" charset="0"/>
              </a:rPr>
              <a:t>/etc/init.d/syslogd</a:t>
            </a:r>
            <a:r>
              <a:rPr lang="en-US" dirty="0">
                <a:latin typeface="Calibri" pitchFamily="34" charset="0"/>
              </a:rPr>
              <a:t> startup </a:t>
            </a:r>
            <a:r>
              <a:rPr lang="en-US" dirty="0" smtClean="0">
                <a:latin typeface="Calibri" pitchFamily="34" charset="0"/>
              </a:rPr>
              <a:t>script</a:t>
            </a:r>
          </a:p>
          <a:p>
            <a:r>
              <a:rPr lang="en-US" dirty="0" smtClean="0">
                <a:latin typeface="Calibri" pitchFamily="34" charset="0"/>
              </a:rPr>
              <a:t>Allow access to UDP port 514 to only those hosts which will be using the logging server</a:t>
            </a:r>
            <a:endParaRPr lang="en-US" dirty="0">
              <a:latin typeface="Calibri" pitchFamily="34" charset="0"/>
            </a:endParaRPr>
          </a:p>
          <a:p>
            <a:endParaRPr lang="en-US" dirty="0" smtClean="0">
              <a:latin typeface="Calibri" pitchFamily="34" charset="0"/>
            </a:endParaRPr>
          </a:p>
          <a:p>
            <a:pPr lvl="1"/>
            <a:endParaRPr lang="en-US" dirty="0" smtClean="0"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Theme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1811</TotalTime>
  <Words>419</Words>
  <Application>Microsoft Macintosh PowerPoint</Application>
  <PresentationFormat>On-screen Show (4:3)</PresentationFormat>
  <Paragraphs>57</Paragraphs>
  <Slides>10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Module 4: System Services Chapter 11: Logging</vt:lpstr>
      <vt:lpstr>Logging Daemons</vt:lpstr>
      <vt:lpstr>Log File Locations</vt:lpstr>
      <vt:lpstr>Kernel Logging</vt:lpstr>
      <vt:lpstr>System Logging</vt:lpstr>
      <vt:lpstr>Configuring syslogd</vt:lpstr>
      <vt:lpstr>Configuring syslogd</vt:lpstr>
      <vt:lpstr>Example /etc/syslog.conf</vt:lpstr>
      <vt:lpstr>Configuring Logging Server</vt:lpstr>
      <vt:lpstr>The logger command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1.1 Linux Evolution and Popular Operating Systems</dc:title>
  <dc:creator>Sean Walberg</dc:creator>
  <cp:lastModifiedBy>Grace Bixby</cp:lastModifiedBy>
  <cp:revision>65</cp:revision>
  <dcterms:created xsi:type="dcterms:W3CDTF">2013-10-05T00:15:43Z</dcterms:created>
  <dcterms:modified xsi:type="dcterms:W3CDTF">2015-10-20T19:48:25Z</dcterms:modified>
</cp:coreProperties>
</file>

<file path=docProps/thumbnail.jpeg>
</file>