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sldIdLst>
    <p:sldId id="275" r:id="rId2"/>
    <p:sldId id="256" r:id="rId3"/>
    <p:sldId id="258" r:id="rId4"/>
    <p:sldId id="280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42" r:id="rId19"/>
    <p:sldId id="343" r:id="rId20"/>
    <p:sldId id="344" r:id="rId21"/>
    <p:sldId id="345" r:id="rId22"/>
    <p:sldId id="346" r:id="rId23"/>
    <p:sldId id="347" r:id="rId24"/>
    <p:sldId id="348" r:id="rId25"/>
    <p:sldId id="349" r:id="rId26"/>
    <p:sldId id="350" r:id="rId27"/>
    <p:sldId id="283" r:id="rId28"/>
    <p:sldId id="351" r:id="rId29"/>
    <p:sldId id="352" r:id="rId30"/>
    <p:sldId id="353" r:id="rId31"/>
    <p:sldId id="354" r:id="rId32"/>
    <p:sldId id="355" r:id="rId33"/>
    <p:sldId id="356" r:id="rId34"/>
    <p:sldId id="357" r:id="rId35"/>
    <p:sldId id="358" r:id="rId36"/>
    <p:sldId id="359" r:id="rId37"/>
    <p:sldId id="360" r:id="rId38"/>
    <p:sldId id="362" r:id="rId39"/>
    <p:sldId id="361" r:id="rId40"/>
    <p:sldId id="366" r:id="rId41"/>
    <p:sldId id="365" r:id="rId42"/>
    <p:sldId id="363" r:id="rId43"/>
    <p:sldId id="367" r:id="rId44"/>
    <p:sldId id="364" r:id="rId45"/>
    <p:sldId id="368" r:id="rId46"/>
    <p:sldId id="369" r:id="rId47"/>
    <p:sldId id="372" r:id="rId48"/>
    <p:sldId id="371" r:id="rId49"/>
    <p:sldId id="370" r:id="rId50"/>
    <p:sldId id="373" r:id="rId51"/>
    <p:sldId id="374" r:id="rId52"/>
    <p:sldId id="375" r:id="rId53"/>
    <p:sldId id="376" r:id="rId54"/>
    <p:sldId id="377" r:id="rId55"/>
    <p:sldId id="378" r:id="rId56"/>
    <p:sldId id="379" r:id="rId57"/>
    <p:sldId id="380" r:id="rId58"/>
    <p:sldId id="381" r:id="rId59"/>
    <p:sldId id="382" r:id="rId60"/>
    <p:sldId id="383" r:id="rId61"/>
    <p:sldId id="384" r:id="rId62"/>
    <p:sldId id="385" r:id="rId63"/>
    <p:sldId id="386" r:id="rId64"/>
    <p:sldId id="387" r:id="rId65"/>
    <p:sldId id="388" r:id="rId66"/>
    <p:sldId id="389" r:id="rId67"/>
    <p:sldId id="390" r:id="rId68"/>
    <p:sldId id="391" r:id="rId69"/>
    <p:sldId id="392" r:id="rId7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910" autoAdjust="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20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printerSettings" Target="printerSettings/printerSettings1.bin"/><Relationship Id="rId72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viewProps" Target="viewProps.xml"/><Relationship Id="rId74" Type="http://schemas.openxmlformats.org/officeDocument/2006/relationships/theme" Target="theme/theme1.xml"/><Relationship Id="rId75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42345-F28C-4344-ADC2-AA5FEBC9CD90}" type="datetimeFigureOut">
              <a:rPr lang="en-US"/>
              <a:pPr>
                <a:defRPr/>
              </a:pPr>
              <a:t>10/20/15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00531-755C-43EC-B38B-BB89CED79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F54B3-6EB2-4C42-BFDD-373B86CE7B3C}" type="datetimeFigureOut">
              <a:rPr lang="en-US"/>
              <a:pPr>
                <a:defRPr/>
              </a:pPr>
              <a:t>10/20/15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18B78-8A6B-4283-819D-D057771143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36F9-76C9-416C-B72B-2DC37ACB4AA4}" type="datetimeFigureOut">
              <a:rPr lang="en-US"/>
              <a:pPr>
                <a:defRPr/>
              </a:pPr>
              <a:t>10/20/15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5A7DF-5793-4ACC-8B00-63EB02E0AE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8205F-8A62-487F-97A1-D515E44D6960}" type="datetimeFigureOut">
              <a:rPr lang="en-US"/>
              <a:pPr>
                <a:defRPr/>
              </a:pPr>
              <a:t>10/20/15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0E3F2-0E43-4D58-B733-975D34D05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17657-D8C4-479C-8D72-C281738CE422}" type="datetimeFigureOut">
              <a:rPr lang="en-US"/>
              <a:pPr>
                <a:defRPr/>
              </a:pPr>
              <a:t>10/20/15</a:t>
            </a:fld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9774-6A1E-4E4E-AA6D-DBE513398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E22FD-3CD4-4BB1-B742-6B5876BCCDD2}" type="datetimeFigureOut">
              <a:rPr lang="en-US"/>
              <a:pPr>
                <a:defRPr/>
              </a:pPr>
              <a:t>10/20/15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BDD19-E2A1-4CBB-9896-2367B45D8A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FC659-7438-4880-AC8C-D8C3BFDA75EF}" type="datetimeFigureOut">
              <a:rPr lang="en-US"/>
              <a:pPr>
                <a:defRPr/>
              </a:pPr>
              <a:t>10/20/15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0B14A-0C0F-4288-81C0-31155D66F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5B8A0-733B-4AB3-9A63-506A6C8AE288}" type="datetimeFigureOut">
              <a:rPr lang="en-US"/>
              <a:pPr>
                <a:defRPr/>
              </a:pPr>
              <a:t>10/20/15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2DBD8-B589-4D7F-95D4-A437C74481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35B75-A199-4547-882C-17AEF83AEBFA}" type="datetimeFigureOut">
              <a:rPr lang="en-US"/>
              <a:pPr>
                <a:defRPr/>
              </a:pPr>
              <a:t>10/20/15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09443-030E-4AA1-BEC6-E9F30E6C6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dg_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53288" y="6308725"/>
            <a:ext cx="1433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46DCE-7ECB-4EA1-B90D-201CD99C31FB}" type="datetimeFigureOut">
              <a:rPr lang="en-US"/>
              <a:pPr>
                <a:defRPr/>
              </a:pPr>
              <a:t>10/20/15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BBDC5-25EA-4DCF-8BAC-6F5BA42983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403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4A3914D-BF7E-4FA0-9328-0DD6E48689A3}" type="datetimeFigureOut">
              <a:rPr lang="en-US"/>
              <a:pPr>
                <a:defRPr/>
              </a:pPr>
              <a:t>10/20/15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0BB5DF6-456B-4760-B6CB-ECEE9B3A1B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Module </a:t>
            </a:r>
            <a:r>
              <a:rPr lang="en-US" dirty="0" smtClean="0">
                <a:latin typeface="Calibri" pitchFamily="34" charset="0"/>
              </a:rPr>
              <a:t>1: Advanced </a:t>
            </a:r>
            <a:br>
              <a:rPr lang="en-US" dirty="0" smtClean="0">
                <a:latin typeface="Calibri" pitchFamily="34" charset="0"/>
              </a:rPr>
            </a:br>
            <a:r>
              <a:rPr lang="en-US" dirty="0" smtClean="0">
                <a:latin typeface="Calibri" pitchFamily="34" charset="0"/>
              </a:rPr>
              <a:t>Shell Features </a:t>
            </a:r>
            <a:br>
              <a:rPr lang="en-US" dirty="0" smtClean="0">
                <a:latin typeface="Calibri" pitchFamily="34" charset="0"/>
              </a:rPr>
            </a:br>
            <a:r>
              <a:rPr lang="en-US" dirty="0" smtClean="0">
                <a:latin typeface="Calibri" pitchFamily="34" charset="0"/>
              </a:rPr>
              <a:t>Chapter </a:t>
            </a:r>
            <a:r>
              <a:rPr lang="en-US" dirty="0" smtClean="0">
                <a:latin typeface="Calibri" pitchFamily="34" charset="0"/>
              </a:rPr>
              <a:t>2: Introduction to </a:t>
            </a:r>
            <a:br>
              <a:rPr lang="en-US" dirty="0" smtClean="0">
                <a:latin typeface="Calibri" pitchFamily="34" charset="0"/>
              </a:rPr>
            </a:br>
            <a:r>
              <a:rPr lang="en-US" dirty="0" smtClean="0">
                <a:latin typeface="Calibri" pitchFamily="34" charset="0"/>
              </a:rPr>
              <a:t>Shell Scripts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Script </a:t>
            </a:r>
            <a:r>
              <a:rPr lang="en-US" dirty="0" smtClean="0">
                <a:latin typeface="Calibri" pitchFamily="34" charset="0"/>
              </a:rPr>
              <a:t>Placement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13592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The directories listed in the PATH variable vary based upon the Linux distribution you are using as well as individual customizations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A typical PATH variable will include the following directories (assuming this is the PATH variable for the user </a:t>
            </a:r>
            <a:r>
              <a:rPr lang="en-US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joe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):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usr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/local/bin:/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usr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/bin:/bin:/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usr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/local/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sbin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:/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usr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sbin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:/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sbin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:/home/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joe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/bin</a:t>
            </a:r>
            <a:endParaRPr lang="en-US" sz="2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974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Script </a:t>
            </a:r>
            <a:r>
              <a:rPr lang="en-US" dirty="0" smtClean="0">
                <a:latin typeface="Calibri" pitchFamily="34" charset="0"/>
              </a:rPr>
              <a:t>Placement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13592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Regular users do not have the rights to place a </a:t>
            </a:r>
            <a:r>
              <a:rPr lang="en-US" dirty="0">
                <a:latin typeface="Calibri" panose="020F0502020204030204" pitchFamily="34" charset="0"/>
              </a:rPr>
              <a:t>script in any of the directories listed in the PATH </a:t>
            </a:r>
            <a:r>
              <a:rPr lang="en-US" dirty="0" smtClean="0">
                <a:latin typeface="Calibri" panose="020F0502020204030204" pitchFamily="34" charset="0"/>
              </a:rPr>
              <a:t>variable except one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The ideal place to put a script intended to be run by the USER only is in the /home/USER/bin directory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For example, the user </a:t>
            </a:r>
            <a:r>
              <a:rPr lang="en-US" dirty="0" err="1" smtClean="0">
                <a:latin typeface="Calibri" panose="020F0502020204030204" pitchFamily="34" charset="0"/>
              </a:rPr>
              <a:t>joe</a:t>
            </a:r>
            <a:r>
              <a:rPr lang="en-US" dirty="0" smtClean="0">
                <a:latin typeface="Calibri" panose="020F0502020204030204" pitchFamily="34" charset="0"/>
              </a:rPr>
              <a:t> should place his scripts in the /home/</a:t>
            </a:r>
            <a:r>
              <a:rPr lang="en-US" dirty="0" err="1" smtClean="0">
                <a:latin typeface="Calibri" panose="020F0502020204030204" pitchFamily="34" charset="0"/>
              </a:rPr>
              <a:t>joe</a:t>
            </a:r>
            <a:r>
              <a:rPr lang="en-US" dirty="0" smtClean="0">
                <a:latin typeface="Calibri" panose="020F0502020204030204" pitchFamily="34" charset="0"/>
              </a:rPr>
              <a:t>/bin directory</a:t>
            </a:r>
          </a:p>
          <a:p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134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Script </a:t>
            </a:r>
            <a:r>
              <a:rPr lang="en-US" dirty="0" smtClean="0">
                <a:latin typeface="Calibri" pitchFamily="34" charset="0"/>
              </a:rPr>
              <a:t>Permissions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13592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For a script to run for a user, it will need both read and execute permission for the user </a:t>
            </a:r>
            <a:endParaRPr lang="en-US" dirty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From the previous example, 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chmod a+x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file_name</a:t>
            </a:r>
            <a:r>
              <a:rPr lang="en-US" dirty="0" smtClean="0">
                <a:latin typeface="Calibri" panose="020F0502020204030204" pitchFamily="34" charset="0"/>
              </a:rPr>
              <a:t> provides execute permission to all users (and assumes that read permission was already provided for all users)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If the script is designed for private use, you can provide only yourself execute permission with: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chmod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u+x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file_name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232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Script </a:t>
            </a:r>
            <a:r>
              <a:rPr lang="en-US" dirty="0" smtClean="0">
                <a:latin typeface="Calibri" pitchFamily="34" charset="0"/>
              </a:rPr>
              <a:t>Permissions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13592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Under UNIX, administrators are allowed to have scripts which use SETUID permission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By exploiting SETUID scripts, someone may be able to gain administrator rights to the system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The Linux kernel does not allow scripts to execute with SETUID permission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A wrapper program created in a compiled language can have SETUID permission to execute a script with administrative rights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636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Command Substitution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13592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Command substitution allows </a:t>
            </a:r>
            <a:r>
              <a:rPr lang="en-US" dirty="0">
                <a:latin typeface="Calibri" panose="020F0502020204030204" pitchFamily="34" charset="0"/>
                <a:cs typeface="Courier New" panose="02070309020205020404" pitchFamily="49" charset="0"/>
              </a:rPr>
              <a:t>you to execute a shell command and substitute the output of the command into another command instead of having the output displayed on the 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terminal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For example, you may want to capture the date and time a script started.  You could use command substitution to use the output of 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date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 command in the assignment of 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start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 variable: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start=`date`</a:t>
            </a:r>
          </a:p>
        </p:txBody>
      </p:sp>
    </p:spTree>
    <p:extLst>
      <p:ext uri="{BB962C8B-B14F-4D97-AF65-F5344CB8AC3E}">
        <p14:creationId xmlns:p14="http://schemas.microsoft.com/office/powerpoint/2010/main" val="4086987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Command Substitution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13592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The back quote characters "`" around a command tells the shell to execute the command and replace `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date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` with the output of the command, which is then assigned to 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start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 variable:</a:t>
            </a:r>
          </a:p>
          <a:p>
            <a:pPr marL="0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085" y="4006758"/>
            <a:ext cx="7534066" cy="145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493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Command Substitution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13592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The back quote characters "`" used to perform command substitution originated in the original Bourne shell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In the bash shell, you can also use the syntax $(</a:t>
            </a:r>
            <a:r>
              <a:rPr lang="en-US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cmd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), and it works the same way:</a:t>
            </a:r>
          </a:p>
          <a:p>
            <a:pPr marL="0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140" y="4043362"/>
            <a:ext cx="7720336" cy="1497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572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Command Substitution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13592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Command substitution can also be used to insert the output of a command as another command's argument. For example:</a:t>
            </a:r>
          </a:p>
          <a:p>
            <a:pPr marL="0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137" y="3043172"/>
            <a:ext cx="7780874" cy="1310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930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Command Substitution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13592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Command substitution can be used with files that contain lines of files, directories, users, etc., that are to be used as arguments:</a:t>
            </a: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493" y="2983031"/>
            <a:ext cx="7640425" cy="246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11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Command Substitution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45352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While command substitution can also be used effectively with scripts:</a:t>
            </a: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950" y="2262345"/>
            <a:ext cx="7131429" cy="389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5970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 dirty="0" smtClean="0"/>
              <a:t>Introduction to Shell Scripts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6387" name="Content Placeholder 6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Shell scripting is a huge topic by itself.  </a:t>
            </a:r>
            <a:endParaRPr lang="en-US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In </a:t>
            </a:r>
            <a:r>
              <a:rPr lang="en-US" dirty="0">
                <a:latin typeface="Calibri" panose="020F0502020204030204" pitchFamily="34" charset="0"/>
              </a:rPr>
              <a:t>the simplest sense, scripting is taking the commands that you normally execute in sequence and placing them into a file.  </a:t>
            </a:r>
            <a:endParaRPr lang="en-US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When </a:t>
            </a:r>
            <a:r>
              <a:rPr lang="en-US" dirty="0">
                <a:latin typeface="Calibri" panose="020F0502020204030204" pitchFamily="34" charset="0"/>
              </a:rPr>
              <a:t>you run the file like a program, </a:t>
            </a:r>
            <a:r>
              <a:rPr lang="en-US" dirty="0" smtClean="0">
                <a:latin typeface="Calibri" panose="020F0502020204030204" pitchFamily="34" charset="0"/>
              </a:rPr>
              <a:t>the shell executes </a:t>
            </a:r>
            <a:r>
              <a:rPr lang="en-US" dirty="0">
                <a:latin typeface="Calibri" panose="020F0502020204030204" pitchFamily="34" charset="0"/>
              </a:rPr>
              <a:t>the </a:t>
            </a:r>
            <a:r>
              <a:rPr lang="en-US" dirty="0" smtClean="0">
                <a:latin typeface="Calibri" panose="020F0502020204030204" pitchFamily="34" charset="0"/>
              </a:rPr>
              <a:t>commands contained within the file.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read Statement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45352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read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 statement can be used to receive input from the user running the script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The user will be presented with a blinking cursor which will accept keyboard input and place what the user types into one or more variables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The basic syntax of 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read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 statement is:</a:t>
            </a:r>
          </a:p>
          <a:p>
            <a:pPr marL="0" indent="0">
              <a:buNone/>
            </a:pPr>
            <a:r>
              <a:rPr lang="en-US" dirty="0">
                <a:latin typeface="Calibri" panose="020F0502020204030204" pitchFamily="34" charset="0"/>
                <a:cs typeface="Courier New" panose="02070309020205020404" pitchFamily="49" charset="0"/>
              </a:rPr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read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variable_name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549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read Statement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45352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For example, to receive the user's input into a variable called "name":</a:t>
            </a:r>
          </a:p>
          <a:p>
            <a:pPr marL="0" indent="0">
              <a:buNone/>
            </a:pPr>
            <a:r>
              <a:rPr lang="en-US" sz="2800" dirty="0">
                <a:latin typeface="Calibri" panose="020F0502020204030204" pitchFamily="34" charset="0"/>
                <a:cs typeface="Courier New" panose="02070309020205020404" pitchFamily="49" charset="0"/>
              </a:rPr>
              <a:t>	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read name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To provide a helpful prompt to the user, so that they know what kind of input is expected the -p option can be used:</a:t>
            </a:r>
          </a:p>
          <a:p>
            <a:pPr marL="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read -p "Please enter name: " name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32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Example using read Statement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45352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77922" y="3228455"/>
            <a:ext cx="801123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143000" algn="l"/>
                <a:tab pos="2171700" algn="l"/>
                <a:tab pos="3314700" algn="l"/>
                <a:tab pos="4800600" algn="l"/>
              </a:tabLst>
            </a:pP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#!/bin/bash</a:t>
            </a:r>
            <a:endParaRPr lang="en-US" b="1" dirty="0">
              <a:solidFill>
                <a:srgbClr val="1F497D"/>
              </a:solidFill>
              <a:latin typeface="Arial" panose="020B0604020202020204" pitchFamily="34" charset="0"/>
              <a:ea typeface="MS Mincho" panose="02020609040205080304" pitchFamily="49" charset="-128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143000" algn="l"/>
                <a:tab pos="2171700" algn="l"/>
                <a:tab pos="3314700" algn="l"/>
                <a:tab pos="4800600" algn="l"/>
              </a:tabLst>
            </a:pP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 </a:t>
            </a:r>
            <a:endParaRPr lang="en-US" b="1" dirty="0">
              <a:solidFill>
                <a:srgbClr val="1F497D"/>
              </a:solidFill>
              <a:latin typeface="Arial" panose="020B0604020202020204" pitchFamily="34" charset="0"/>
              <a:ea typeface="MS Mincho" panose="02020609040205080304" pitchFamily="49" charset="-128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143000" algn="l"/>
                <a:tab pos="2171700" algn="l"/>
                <a:tab pos="3314700" algn="l"/>
                <a:tab pos="4800600" algn="l"/>
              </a:tabLst>
            </a:pP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read -p "Enter a directory: " 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dir</a:t>
            </a:r>
            <a:endParaRPr lang="en-US" b="1" dirty="0">
              <a:solidFill>
                <a:srgbClr val="1F497D"/>
              </a:solidFill>
              <a:latin typeface="Arial" panose="020B0604020202020204" pitchFamily="34" charset="0"/>
              <a:ea typeface="MS Mincho" panose="02020609040205080304" pitchFamily="49" charset="-128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143000" algn="l"/>
                <a:tab pos="2171700" algn="l"/>
                <a:tab pos="3314700" algn="l"/>
                <a:tab pos="4800600" algn="l"/>
              </a:tabLst>
            </a:pP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start=$(date)</a:t>
            </a:r>
            <a:endParaRPr lang="en-US" b="1" dirty="0">
              <a:solidFill>
                <a:srgbClr val="1F497D"/>
              </a:solidFill>
              <a:latin typeface="Arial" panose="020B0604020202020204" pitchFamily="34" charset="0"/>
              <a:ea typeface="MS Mincho" panose="02020609040205080304" pitchFamily="49" charset="-128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143000" algn="l"/>
                <a:tab pos="2171700" algn="l"/>
                <a:tab pos="3314700" algn="l"/>
                <a:tab pos="4800600" algn="l"/>
              </a:tabLst>
            </a:pP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echo "Document directory usage report" &gt; /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tmp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/report</a:t>
            </a:r>
            <a:endParaRPr lang="en-US" b="1" dirty="0">
              <a:solidFill>
                <a:srgbClr val="1F497D"/>
              </a:solidFill>
              <a:latin typeface="Arial" panose="020B0604020202020204" pitchFamily="34" charset="0"/>
              <a:ea typeface="MS Mincho" panose="02020609040205080304" pitchFamily="49" charset="-128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143000" algn="l"/>
                <a:tab pos="2171700" algn="l"/>
                <a:tab pos="3314700" algn="l"/>
                <a:tab pos="4800600" algn="l"/>
              </a:tabLst>
            </a:pP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du -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sh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 $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dir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 &gt;&gt; /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tmp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/report</a:t>
            </a:r>
            <a:endParaRPr lang="en-US" b="1" dirty="0">
              <a:solidFill>
                <a:srgbClr val="1F497D"/>
              </a:solidFill>
              <a:latin typeface="Arial" panose="020B0604020202020204" pitchFamily="34" charset="0"/>
              <a:ea typeface="MS Mincho" panose="02020609040205080304" pitchFamily="49" charset="-128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143000" algn="l"/>
                <a:tab pos="2171700" algn="l"/>
                <a:tab pos="3314700" algn="l"/>
                <a:tab pos="4800600" algn="l"/>
              </a:tabLst>
            </a:pP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echo "Start of report: $start" &gt;&gt; /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tmp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/report</a:t>
            </a:r>
            <a:endParaRPr lang="en-US" b="1" dirty="0">
              <a:solidFill>
                <a:srgbClr val="1F497D"/>
              </a:solidFill>
              <a:latin typeface="Arial" panose="020B0604020202020204" pitchFamily="34" charset="0"/>
              <a:ea typeface="MS Mincho" panose="02020609040205080304" pitchFamily="49" charset="-128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143000" algn="l"/>
                <a:tab pos="2171700" algn="l"/>
                <a:tab pos="3314700" algn="l"/>
                <a:tab pos="4800600" algn="l"/>
              </a:tabLst>
            </a:pP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echo "End of report: $(date)" &gt;&gt; /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tmp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/report</a:t>
            </a:r>
            <a:endParaRPr lang="en-US" b="1" dirty="0">
              <a:solidFill>
                <a:srgbClr val="1F497D"/>
              </a:solidFill>
              <a:effectLst/>
              <a:latin typeface="Arial" panose="020B0604020202020204" pitchFamily="34" charset="0"/>
              <a:ea typeface="MS Mincho" panose="02020609040205080304" pitchFamily="49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77922" y="1512690"/>
            <a:ext cx="79088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143000" algn="l"/>
                <a:tab pos="2171700" algn="l"/>
                <a:tab pos="3314700" algn="l"/>
                <a:tab pos="4800600" algn="l"/>
              </a:tabLst>
            </a:pP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  <a:ea typeface="MS Mincho" panose="02020609040205080304" pitchFamily="49" charset="-128"/>
                <a:cs typeface="Courier New" panose="02070309020205020404" pitchFamily="49" charset="0"/>
              </a:rPr>
              <a:t>In the following example script, user input is used to determine which directory name to use to execute the </a:t>
            </a:r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  <a:cs typeface="Courier New" panose="02070309020205020404" pitchFamily="49" charset="0"/>
              </a:rPr>
              <a:t>du</a:t>
            </a: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  <a:ea typeface="MS Mincho" panose="02020609040205080304" pitchFamily="49" charset="-128"/>
                <a:cs typeface="Courier New" panose="02070309020205020404" pitchFamily="49" charset="0"/>
              </a:rPr>
              <a:t> command:</a:t>
            </a:r>
            <a:endParaRPr lang="en-US" sz="3200" b="1" dirty="0">
              <a:solidFill>
                <a:srgbClr val="1F497D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171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Conditional Statements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45352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When writing shell scripts, sometimes you will want to execute some commands based on if a conditional statement is true or false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Conditional statements can be used to see: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f two string variables or values match (or not)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ourier New" panose="02070309020205020404" pitchFamily="49" charset="0"/>
              </a:rPr>
              <a:t>h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ow two numeric variables or values compare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ourier New" panose="02070309020205020404" pitchFamily="49" charset="0"/>
              </a:rPr>
              <a:t>t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he status of files (if they exist, are a directory, </a:t>
            </a:r>
            <a:r>
              <a:rPr lang="en-US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etc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)</a:t>
            </a:r>
          </a:p>
          <a:p>
            <a:pPr lvl="1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163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test Statement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45352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The test statement is frequently used as a conditional statement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The test command can perform string comparisons, numeric comparisons, and file testing operations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For example, to see if a file exists you can use:</a:t>
            </a:r>
          </a:p>
          <a:p>
            <a:pPr marL="0" indent="0">
              <a:buNone/>
            </a:pPr>
            <a:r>
              <a:rPr lang="en-US" sz="2800" dirty="0">
                <a:latin typeface="Calibri" panose="020F0502020204030204" pitchFamily="34" charset="0"/>
                <a:cs typeface="Courier New" panose="02070309020205020404" pitchFamily="49" charset="0"/>
              </a:rPr>
              <a:t>	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test -e file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The test statement can also be written using two square brackets: 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 -e file ]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800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lvl="1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752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test Statement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45352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lvl="1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949960"/>
              </p:ext>
            </p:extLst>
          </p:nvPr>
        </p:nvGraphicFramePr>
        <p:xfrm>
          <a:off x="982639" y="1542200"/>
          <a:ext cx="6905766" cy="38245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89592"/>
                <a:gridCol w="1018635"/>
                <a:gridCol w="2497539"/>
              </a:tblGrid>
              <a:tr h="4108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 dirty="0">
                          <a:effectLst/>
                        </a:rPr>
                        <a:t>Type</a:t>
                      </a:r>
                      <a:endParaRPr lang="en-US" sz="1600" b="1" dirty="0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Symbol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Example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54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True if length of string is zero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-z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 dirty="0">
                          <a:effectLst/>
                        </a:rPr>
                        <a:t>test –z </a:t>
                      </a:r>
                      <a:r>
                        <a:rPr lang="en-US" sz="1600" dirty="0" smtClean="0">
                          <a:effectLst/>
                        </a:rPr>
                        <a:t>"string"</a:t>
                      </a:r>
                      <a:endParaRPr lang="en-US" sz="1600" b="1" dirty="0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54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True if length of string is not zero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-n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 dirty="0">
                          <a:effectLst/>
                        </a:rPr>
                        <a:t>test –n </a:t>
                      </a:r>
                      <a:r>
                        <a:rPr lang="en-US" sz="1600" dirty="0" smtClean="0">
                          <a:effectLst/>
                        </a:rPr>
                        <a:t>"string"</a:t>
                      </a:r>
                      <a:endParaRPr lang="en-US" sz="1600" b="1" dirty="0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54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True if strings are equal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=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string1 = string2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54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True if strings are not equal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!=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string1 != string2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54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True if integers are equal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-eq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int1 -eq int2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54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True if integers are not equal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-ne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int1 -ne int2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08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True if first integer is greater than second integer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-gt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int1 -gt int2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08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True if first integer is greater than or equal to second integer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-ge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int1 -ge int2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08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True if first integer is less than second integer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-lt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int1 -lt int2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08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True if first integer is less than or equal to second integer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-le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 dirty="0">
                          <a:effectLst/>
                        </a:rPr>
                        <a:t>int1 -le int2</a:t>
                      </a:r>
                      <a:endParaRPr lang="en-US" sz="1600" b="1" dirty="0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7156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test Statement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45352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lvl="1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879698"/>
              </p:ext>
            </p:extLst>
          </p:nvPr>
        </p:nvGraphicFramePr>
        <p:xfrm>
          <a:off x="982639" y="1542200"/>
          <a:ext cx="6905766" cy="26053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89592"/>
                <a:gridCol w="1018635"/>
                <a:gridCol w="2497539"/>
              </a:tblGrid>
              <a:tr h="4108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 dirty="0">
                          <a:effectLst/>
                        </a:rPr>
                        <a:t>Type</a:t>
                      </a:r>
                      <a:endParaRPr lang="en-US" sz="1600" b="1" dirty="0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Symbol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Example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54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 dirty="0">
                          <a:effectLst/>
                        </a:rPr>
                        <a:t>True if file is a directory</a:t>
                      </a:r>
                      <a:endParaRPr lang="en-US" sz="1600" b="1" dirty="0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 dirty="0">
                          <a:effectLst/>
                        </a:rPr>
                        <a:t>-d</a:t>
                      </a:r>
                      <a:endParaRPr lang="en-US" sz="1600" b="1" dirty="0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 dirty="0">
                          <a:effectLst/>
                        </a:rPr>
                        <a:t>-d file</a:t>
                      </a:r>
                      <a:endParaRPr lang="en-US" sz="1600" b="1" dirty="0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54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True if file is a plain file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-f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 dirty="0">
                          <a:effectLst/>
                        </a:rPr>
                        <a:t>-f file</a:t>
                      </a:r>
                      <a:endParaRPr lang="en-US" sz="1600" b="1" dirty="0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54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True if file exists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-e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 dirty="0">
                          <a:effectLst/>
                        </a:rPr>
                        <a:t>-e file</a:t>
                      </a:r>
                      <a:endParaRPr lang="en-US" sz="1600" b="1" dirty="0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54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True if file has read permission for current user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-r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 dirty="0">
                          <a:effectLst/>
                        </a:rPr>
                        <a:t>-r file</a:t>
                      </a:r>
                      <a:endParaRPr lang="en-US" sz="1600" b="1" dirty="0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54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True if file has write permission for current user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-w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 dirty="0">
                          <a:effectLst/>
                        </a:rPr>
                        <a:t>-w file</a:t>
                      </a:r>
                      <a:endParaRPr lang="en-US" sz="1600" b="1" dirty="0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54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True if file has execute permission for current user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>
                          <a:effectLst/>
                        </a:rPr>
                        <a:t>-x</a:t>
                      </a:r>
                      <a:endParaRPr lang="en-US" sz="1600" b="1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2171700" algn="l"/>
                          <a:tab pos="3314700" algn="l"/>
                          <a:tab pos="4800600" algn="l"/>
                        </a:tabLst>
                      </a:pPr>
                      <a:r>
                        <a:rPr lang="en-US" sz="1600" dirty="0">
                          <a:effectLst/>
                        </a:rPr>
                        <a:t>-x file</a:t>
                      </a:r>
                      <a:endParaRPr lang="en-US" sz="1600" b="1" dirty="0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307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if Statement</a:t>
            </a:r>
          </a:p>
        </p:txBody>
      </p:sp>
      <p:sp>
        <p:nvSpPr>
          <p:cNvPr id="962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>
                <a:latin typeface="Calibri" pitchFamily="34" charset="0"/>
              </a:rPr>
              <a:t> statement can be used to check a condition, execute some commands when the condition is true, or possibly others when it is false</a:t>
            </a:r>
          </a:p>
          <a:p>
            <a:r>
              <a:rPr lang="en-US" dirty="0" smtClean="0">
                <a:latin typeface="Calibri" pitchFamily="34" charset="0"/>
              </a:rPr>
              <a:t>The format of a simple if statement is:</a:t>
            </a:r>
          </a:p>
          <a:p>
            <a:pPr marL="800100" lvl="2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if COND</a:t>
            </a:r>
          </a:p>
          <a:p>
            <a:pPr marL="800100" lvl="2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then</a:t>
            </a:r>
          </a:p>
          <a:p>
            <a:pPr marL="800100" lvl="2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TRUE_COMMAND(S)</a:t>
            </a:r>
          </a:p>
          <a:p>
            <a:pPr marL="800100" lvl="2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fi</a:t>
            </a:r>
          </a:p>
          <a:p>
            <a:pPr marL="800100" lvl="2" indent="0">
              <a:buNone/>
            </a:pPr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if Statement</a:t>
            </a:r>
          </a:p>
        </p:txBody>
      </p:sp>
      <p:sp>
        <p:nvSpPr>
          <p:cNvPr id="962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When using an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>
                <a:latin typeface="Calibri" pitchFamily="34" charset="0"/>
              </a:rPr>
              <a:t> statement, replace COND with a conditional statement, like a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test</a:t>
            </a:r>
            <a:r>
              <a:rPr lang="en-US" dirty="0" smtClean="0">
                <a:latin typeface="Calibri" pitchFamily="34" charset="0"/>
              </a:rPr>
              <a:t> statement</a:t>
            </a:r>
          </a:p>
          <a:p>
            <a:r>
              <a:rPr lang="en-US" dirty="0" smtClean="0">
                <a:latin typeface="Calibri" pitchFamily="34" charset="0"/>
              </a:rPr>
              <a:t>You </a:t>
            </a:r>
            <a:r>
              <a:rPr lang="en-US" dirty="0">
                <a:latin typeface="Calibri" pitchFamily="34" charset="0"/>
              </a:rPr>
              <a:t>also replace the TRUE_COMMAND(S) with the commands you want to execute if the COND statement returns </a:t>
            </a:r>
            <a:r>
              <a:rPr lang="en-US" dirty="0" smtClean="0">
                <a:latin typeface="Calibri" pitchFamily="34" charset="0"/>
              </a:rPr>
              <a:t>true</a:t>
            </a:r>
          </a:p>
          <a:p>
            <a:r>
              <a:rPr lang="en-US" dirty="0" smtClean="0">
                <a:latin typeface="Calibri" pitchFamily="34" charset="0"/>
                <a:cs typeface="Courier New" panose="02070309020205020404" pitchFamily="49" charset="0"/>
              </a:rPr>
              <a:t>The word "if" spelled backwards, "fi", end 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>
                <a:latin typeface="Calibri" pitchFamily="34" charset="0"/>
                <a:cs typeface="Courier New" panose="02070309020205020404" pitchFamily="49" charset="0"/>
              </a:rPr>
              <a:t> statement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2" indent="0">
              <a:buNone/>
            </a:pPr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924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if Statement</a:t>
            </a:r>
          </a:p>
        </p:txBody>
      </p:sp>
      <p:sp>
        <p:nvSpPr>
          <p:cNvPr id="962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Using the simple syntax shown, nothing is done </a:t>
            </a:r>
            <a:r>
              <a:rPr lang="en-US" dirty="0">
                <a:latin typeface="Calibri" pitchFamily="34" charset="0"/>
              </a:rPr>
              <a:t>if the COND statement returns </a:t>
            </a:r>
            <a:r>
              <a:rPr lang="en-US" dirty="0" smtClean="0">
                <a:latin typeface="Calibri" pitchFamily="34" charset="0"/>
              </a:rPr>
              <a:t>false. To </a:t>
            </a:r>
            <a:r>
              <a:rPr lang="en-US" dirty="0">
                <a:latin typeface="Calibri" pitchFamily="34" charset="0"/>
              </a:rPr>
              <a:t>have commands executed if the COND statement returns false, </a:t>
            </a:r>
            <a:r>
              <a:rPr lang="en-US" dirty="0" smtClean="0">
                <a:latin typeface="Calibri" pitchFamily="34" charset="0"/>
              </a:rPr>
              <a:t>use an "else" clause:</a:t>
            </a:r>
            <a:endParaRPr lang="en-US" dirty="0">
              <a:latin typeface="Calibri" pitchFamily="34" charset="0"/>
            </a:endParaRPr>
          </a:p>
          <a:p>
            <a:pPr marL="800100" lvl="2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if COND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2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then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2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TRUE_COMMAND(S)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2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2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FALSE_COMMAND(S)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fi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428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Understanding Shell Scripts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Scripts can be more involved than simple commands, as they may contain some features found in other programming languages like Perl or C.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Shell scripts do not support as many complex features as formal programming languages, but they do support being able to execute thousands of Linux commands.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if Statement</a:t>
            </a:r>
          </a:p>
        </p:txBody>
      </p:sp>
      <p:sp>
        <p:nvSpPr>
          <p:cNvPr id="962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You can also check additional conditions using "else if" statements, written as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dirty="0" smtClean="0">
                <a:latin typeface="Calibri" pitchFamily="34" charset="0"/>
              </a:rPr>
              <a:t> in bash:</a:t>
            </a:r>
            <a:endParaRPr lang="en-US" dirty="0">
              <a:latin typeface="Calibri" pitchFamily="34" charset="0"/>
            </a:endParaRPr>
          </a:p>
          <a:p>
            <a:pPr marL="800100" lvl="2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if COND1</a:t>
            </a:r>
          </a:p>
          <a:p>
            <a:pPr marL="800100" lvl="2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then</a:t>
            </a:r>
          </a:p>
          <a:p>
            <a:pPr marL="800100" lvl="2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TRUE1_COMMAND(S)</a:t>
            </a:r>
          </a:p>
          <a:p>
            <a:pPr marL="800100" lvl="2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COND2</a:t>
            </a:r>
          </a:p>
          <a:p>
            <a:pPr marL="800100" lvl="2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then</a:t>
            </a:r>
          </a:p>
          <a:p>
            <a:pPr marL="800100" lvl="2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TRUE2_COMMAND(S)</a:t>
            </a:r>
          </a:p>
          <a:p>
            <a:pPr marL="800100" lvl="2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marL="800100" lvl="2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FALSE_COMMAND(S)</a:t>
            </a:r>
          </a:p>
          <a:p>
            <a:pPr marL="800100" lvl="2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</a:t>
            </a:r>
          </a:p>
          <a:p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701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Examples of the if Statement</a:t>
            </a:r>
          </a:p>
        </p:txBody>
      </p:sp>
      <p:sp>
        <p:nvSpPr>
          <p:cNvPr id="962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In this example, a conditional check on the $USER variable is done to see if it matches '</a:t>
            </a:r>
            <a:r>
              <a:rPr lang="en-US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joe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', and if it does, it outputs 'Hello </a:t>
            </a:r>
            <a:r>
              <a:rPr lang="en-US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joe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!'</a:t>
            </a:r>
          </a:p>
          <a:p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254" y="3273472"/>
            <a:ext cx="7589327" cy="2240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921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Examples of the if Statement</a:t>
            </a:r>
          </a:p>
        </p:txBody>
      </p:sp>
      <p:sp>
        <p:nvSpPr>
          <p:cNvPr id="962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In this example, a numeric conditional check is done on the $USER variable, but since it contains a string an error cause the script to exit prematurely:</a:t>
            </a:r>
          </a:p>
          <a:p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674" y="3662646"/>
            <a:ext cx="7217751" cy="176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509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Examples of the if Statement</a:t>
            </a:r>
          </a:p>
        </p:txBody>
      </p:sp>
      <p:sp>
        <p:nvSpPr>
          <p:cNvPr id="962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In this example, a file test is performed to see if the /</a:t>
            </a:r>
            <a:r>
              <a:rPr lang="en-US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etc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/passwd file is readable by the current user:</a:t>
            </a:r>
          </a:p>
          <a:p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551" y="3100173"/>
            <a:ext cx="7407306" cy="220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095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Testing Return Values</a:t>
            </a:r>
          </a:p>
        </p:txBody>
      </p:sp>
      <p:sp>
        <p:nvSpPr>
          <p:cNvPr id="962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ourier New" panose="02070309020205020404" pitchFamily="49" charset="0"/>
              </a:rPr>
              <a:t>Every command has a return or exit status value that can be used to determine if the command succeeded </a:t>
            </a:r>
            <a:r>
              <a:rPr lang="en-US" dirty="0">
                <a:latin typeface="Calibri" panose="020F0502020204030204" pitchFamily="34" charset="0"/>
              </a:rPr>
              <a:t>or </a:t>
            </a:r>
            <a:r>
              <a:rPr lang="en-US" dirty="0" smtClean="0">
                <a:latin typeface="Calibri" panose="020F0502020204030204" pitchFamily="34" charset="0"/>
              </a:rPr>
              <a:t>failed</a:t>
            </a:r>
          </a:p>
          <a:p>
            <a:r>
              <a:rPr lang="en-US" dirty="0">
                <a:latin typeface="Calibri" panose="020F0502020204030204" pitchFamily="34" charset="0"/>
                <a:cs typeface="Courier New" panose="02070309020205020404" pitchFamily="49" charset="0"/>
              </a:rPr>
              <a:t>This return value is a number that can only be an integer value from 0 to 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255</a:t>
            </a:r>
          </a:p>
          <a:p>
            <a:r>
              <a:rPr lang="en-US" dirty="0">
                <a:latin typeface="Calibri" panose="020F0502020204030204" pitchFamily="34" charset="0"/>
                <a:cs typeface="Courier New" panose="02070309020205020404" pitchFamily="49" charset="0"/>
              </a:rPr>
              <a:t>A value of 0 means the command executed successfully while a positive integer value means the command failed</a:t>
            </a: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124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Testing Return Values</a:t>
            </a:r>
          </a:p>
        </p:txBody>
      </p:sp>
      <p:sp>
        <p:nvSpPr>
          <p:cNvPr id="962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ourier New" panose="02070309020205020404" pitchFamily="49" charset="0"/>
              </a:rPr>
              <a:t>Commands can fail for several reasons, including bad user input or file permission issues. </a:t>
            </a:r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It </a:t>
            </a:r>
            <a:r>
              <a:rPr lang="en-US" dirty="0">
                <a:latin typeface="Calibri" panose="020F0502020204030204" pitchFamily="34" charset="0"/>
                <a:cs typeface="Courier New" panose="02070309020205020404" pitchFamily="49" charset="0"/>
              </a:rPr>
              <a:t>is a good idea to check the exit status of the command after 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a script </a:t>
            </a:r>
            <a:r>
              <a:rPr lang="en-US" dirty="0">
                <a:latin typeface="Calibri" panose="020F0502020204030204" pitchFamily="34" charset="0"/>
                <a:cs typeface="Courier New" panose="02070309020205020404" pitchFamily="49" charset="0"/>
              </a:rPr>
              <a:t>executes that 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command, if you think it may fail</a:t>
            </a:r>
          </a:p>
          <a:p>
            <a:r>
              <a:rPr lang="en-US" dirty="0">
                <a:latin typeface="Calibri" panose="020F0502020204030204" pitchFamily="34" charset="0"/>
                <a:cs typeface="Courier New" panose="02070309020205020404" pitchFamily="49" charset="0"/>
              </a:rPr>
              <a:t>To see the exit status of a command, 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use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echo $?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 to view </a:t>
            </a:r>
            <a:r>
              <a:rPr lang="en-US" dirty="0">
                <a:latin typeface="Calibri" panose="020F0502020204030204" pitchFamily="34" charset="0"/>
                <a:cs typeface="Courier New" panose="02070309020205020404" pitchFamily="49" charset="0"/>
              </a:rPr>
              <a:t>the $? 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variable </a:t>
            </a: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33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Example Return Values</a:t>
            </a:r>
          </a:p>
        </p:txBody>
      </p:sp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42597"/>
            <a:ext cx="8456743" cy="2694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7199" y="1213008"/>
            <a:ext cx="845674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143000" algn="l"/>
                <a:tab pos="2171700" algn="l"/>
                <a:tab pos="3314700" algn="l"/>
                <a:tab pos="4800600" algn="l"/>
              </a:tabLst>
            </a:pP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  <a:ea typeface="MS Mincho" panose="02020609040205080304" pitchFamily="49" charset="-128"/>
                <a:cs typeface="Courier New" panose="02070309020205020404" pitchFamily="49" charset="0"/>
              </a:rPr>
              <a:t>In the previous example, the first </a:t>
            </a: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  <a:ea typeface="MS Mincho" panose="02020609040205080304" pitchFamily="49" charset="-128"/>
              </a:rPr>
              <a:t>grep</a:t>
            </a: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  <a:ea typeface="MS Mincho" panose="02020609040205080304" pitchFamily="49" charset="-128"/>
                <a:cs typeface="Courier New" panose="02070309020205020404" pitchFamily="49" charset="0"/>
              </a:rPr>
              <a:t> command executed successfully, resulting in a value of 0 in the </a:t>
            </a: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  <a:ea typeface="MS Mincho" panose="02020609040205080304" pitchFamily="49" charset="-128"/>
              </a:rPr>
              <a:t>$?</a:t>
            </a: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  <a:ea typeface="MS Mincho" panose="02020609040205080304" pitchFamily="49" charset="-128"/>
                <a:cs typeface="Courier New" panose="02070309020205020404" pitchFamily="49" charset="0"/>
              </a:rPr>
              <a:t> variable.  The second </a:t>
            </a: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  <a:ea typeface="MS Mincho" panose="02020609040205080304" pitchFamily="49" charset="-128"/>
              </a:rPr>
              <a:t>grep</a:t>
            </a: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  <a:ea typeface="MS Mincho" panose="02020609040205080304" pitchFamily="49" charset="-128"/>
                <a:cs typeface="Courier New" panose="02070309020205020404" pitchFamily="49" charset="0"/>
              </a:rPr>
              <a:t> command failed, resulting in a value of 2 in the </a:t>
            </a: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  <a:ea typeface="MS Mincho" panose="02020609040205080304" pitchFamily="49" charset="-128"/>
              </a:rPr>
              <a:t>$?</a:t>
            </a: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  <a:ea typeface="MS Mincho" panose="02020609040205080304" pitchFamily="49" charset="-128"/>
                <a:cs typeface="Courier New" panose="02070309020205020404" pitchFamily="49" charset="0"/>
              </a:rPr>
              <a:t> variable.</a:t>
            </a:r>
            <a:endParaRPr lang="en-US" sz="3200" b="1" dirty="0">
              <a:solidFill>
                <a:srgbClr val="1F497D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9514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Return Values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alibri" panose="020F0502020204030204" pitchFamily="34" charset="0"/>
              </a:rPr>
              <a:t>Typically the developers of these commands will use a different fail values for different situations.  </a:t>
            </a:r>
            <a:endParaRPr lang="en-US" sz="3200" dirty="0" smtClean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 panose="020F0502020204030204" pitchFamily="34" charset="0"/>
              </a:rPr>
              <a:t>For </a:t>
            </a:r>
            <a:r>
              <a:rPr lang="en-US" sz="3200" dirty="0">
                <a:latin typeface="Calibri" panose="020F0502020204030204" pitchFamily="34" charset="0"/>
              </a:rPr>
              <a:t>example, for the grep command a value of 2 means an error occurred, while a value of 1 means no lines matching the pattern found.  </a:t>
            </a:r>
            <a:endParaRPr lang="en-US" sz="3200" dirty="0" smtClean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 panose="020F0502020204030204" pitchFamily="34" charset="0"/>
              </a:rPr>
              <a:t>Sometimes </a:t>
            </a:r>
            <a:r>
              <a:rPr lang="en-US" sz="3200" dirty="0">
                <a:latin typeface="Calibri" panose="020F0502020204030204" pitchFamily="34" charset="0"/>
              </a:rPr>
              <a:t>these different values are documented in the EXIT STATUS section of the command’s man page.</a:t>
            </a:r>
            <a:endParaRPr lang="en-US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75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Handling STDERR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alibri" panose="020F0502020204030204" pitchFamily="34" charset="0"/>
              </a:rPr>
              <a:t>If you execute a command that may fail, you might want to get in the habit of discarding the command’s Standard Error (STDERR).  </a:t>
            </a:r>
            <a:endParaRPr lang="en-US" sz="3200" dirty="0" smtClean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 panose="020F0502020204030204" pitchFamily="34" charset="0"/>
              </a:rPr>
              <a:t>Often </a:t>
            </a:r>
            <a:r>
              <a:rPr lang="en-US" sz="3200" dirty="0">
                <a:latin typeface="Calibri" panose="020F0502020204030204" pitchFamily="34" charset="0"/>
              </a:rPr>
              <a:t>these error messages, like the message from the second grep command in the previous example, only confuse users who are executing your script.  </a:t>
            </a:r>
            <a:endParaRPr lang="en-US" sz="3200" dirty="0" smtClean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 panose="020F0502020204030204" pitchFamily="34" charset="0"/>
              </a:rPr>
              <a:t>To </a:t>
            </a:r>
            <a:r>
              <a:rPr lang="en-US" sz="3200" dirty="0">
                <a:latin typeface="Calibri" panose="020F0502020204030204" pitchFamily="34" charset="0"/>
              </a:rPr>
              <a:t>discard STDERR, you can execute the command as </a:t>
            </a:r>
            <a:r>
              <a:rPr lang="en-US" sz="3200" dirty="0" smtClean="0">
                <a:latin typeface="Calibri" panose="020F0502020204030204" pitchFamily="34" charset="0"/>
              </a:rPr>
              <a:t>follows:</a:t>
            </a:r>
          </a:p>
          <a:p>
            <a:r>
              <a:rPr lang="en-US" sz="3200" dirty="0" smtClean="0"/>
              <a:t>	 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grep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joe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/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etc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/shadow 2&gt; /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dev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/null</a:t>
            </a:r>
            <a:endParaRPr lang="en-US" sz="2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562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STDERR </a:t>
            </a:r>
            <a:r>
              <a:rPr lang="en-US" dirty="0" smtClean="0">
                <a:latin typeface="Calibri" pitchFamily="34" charset="0"/>
              </a:rPr>
              <a:t>Scenario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alibri" panose="020F0502020204030204" pitchFamily="34" charset="0"/>
              </a:rPr>
              <a:t>The most common case where a </a:t>
            </a:r>
            <a:r>
              <a:rPr lang="en-US" sz="3200" dirty="0" smtClean="0">
                <a:latin typeface="Calibri" panose="020F0502020204030204" pitchFamily="34" charset="0"/>
              </a:rPr>
              <a:t>shell </a:t>
            </a:r>
            <a:r>
              <a:rPr lang="en-US" sz="3200" dirty="0">
                <a:latin typeface="Calibri" panose="020F0502020204030204" pitchFamily="34" charset="0"/>
              </a:rPr>
              <a:t>script may fail is when you use user </a:t>
            </a:r>
            <a:r>
              <a:rPr lang="en-US" sz="3200" dirty="0" smtClean="0">
                <a:latin typeface="Calibri" panose="020F0502020204030204" pitchFamily="34" charset="0"/>
              </a:rPr>
              <a:t>input is provided, for example: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read –p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"Enter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 directory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:"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du -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$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&gt;&gt; /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/report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 panose="020F0502020204030204" pitchFamily="34" charset="0"/>
              </a:rPr>
              <a:t>If the user provided non-existent directory, then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du</a:t>
            </a:r>
            <a:r>
              <a:rPr lang="en-US" sz="3200" dirty="0" smtClean="0">
                <a:latin typeface="Calibri" panose="020F0502020204030204" pitchFamily="34" charset="0"/>
              </a:rPr>
              <a:t> would fail with a STDERR message: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joe@localhost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~]$ ./report.sh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Enter a directory: /junk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du: cannot access `/junk': No such file or directory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802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Shell </a:t>
            </a:r>
            <a:r>
              <a:rPr lang="en-US" dirty="0" smtClean="0">
                <a:latin typeface="Calibri" pitchFamily="34" charset="0"/>
              </a:rPr>
              <a:t>Scripting Basics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9548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To create a shell script, use the following steps: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alibri" pitchFamily="34" charset="0"/>
              </a:rPr>
              <a:t>Create a file with a text editor containing the commands to execute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alibri" pitchFamily="34" charset="0"/>
              </a:rPr>
              <a:t>Place on the first line: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#!/bin/bash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Use the chmod command to make the file executable: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chmod a+x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file_name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STDERR Solution </a:t>
            </a:r>
            <a:r>
              <a:rPr lang="en-US" dirty="0" smtClean="0">
                <a:latin typeface="Calibri" pitchFamily="34" charset="0"/>
              </a:rPr>
              <a:t>#1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Calibri" panose="020F0502020204030204" pitchFamily="34" charset="0"/>
              </a:rPr>
              <a:t>There are several solutions to this STDERR scenario: </a:t>
            </a:r>
            <a:endParaRPr lang="en-US" sz="3200" b="1" dirty="0"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latin typeface="Calibri" panose="020F0502020204030204" pitchFamily="34" charset="0"/>
              </a:rPr>
              <a:t>Redirect </a:t>
            </a:r>
            <a:r>
              <a:rPr lang="en-US" sz="3200" dirty="0">
                <a:latin typeface="Calibri" panose="020F0502020204030204" pitchFamily="34" charset="0"/>
              </a:rPr>
              <a:t>the STDERR messages of the du command into the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dev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/null</a:t>
            </a:r>
            <a:r>
              <a:rPr lang="en-US" sz="3200" dirty="0">
                <a:latin typeface="Calibri" panose="020F0502020204030204" pitchFamily="34" charset="0"/>
              </a:rPr>
              <a:t> file and then use the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3200" dirty="0">
                <a:latin typeface="Calibri" panose="020F0502020204030204" pitchFamily="34" charset="0"/>
              </a:rPr>
              <a:t> statement to see if the value of the $? variable is 0 or a positive </a:t>
            </a:r>
            <a:r>
              <a:rPr lang="en-US" sz="3200" dirty="0" smtClean="0">
                <a:latin typeface="Calibri" panose="020F0502020204030204" pitchFamily="34" charset="0"/>
              </a:rPr>
              <a:t>number. If </a:t>
            </a:r>
            <a:r>
              <a:rPr lang="en-US" sz="3200" dirty="0">
                <a:latin typeface="Calibri" panose="020F0502020204030204" pitchFamily="34" charset="0"/>
              </a:rPr>
              <a:t>the $? variable is set to zero, output is placed in the /</a:t>
            </a:r>
            <a:r>
              <a:rPr lang="en-US" sz="3200" dirty="0" err="1">
                <a:latin typeface="Calibri" panose="020F0502020204030204" pitchFamily="34" charset="0"/>
              </a:rPr>
              <a:t>tmp</a:t>
            </a:r>
            <a:r>
              <a:rPr lang="en-US" sz="3200" dirty="0">
                <a:latin typeface="Calibri" panose="020F0502020204030204" pitchFamily="34" charset="0"/>
              </a:rPr>
              <a:t>/report file.  If the $? variable is set to a non-zero value, an error is displayed on the screen and in the /</a:t>
            </a:r>
            <a:r>
              <a:rPr lang="en-US" sz="3200" dirty="0" err="1">
                <a:latin typeface="Calibri" panose="020F0502020204030204" pitchFamily="34" charset="0"/>
              </a:rPr>
              <a:t>tmp</a:t>
            </a:r>
            <a:r>
              <a:rPr lang="en-US" sz="3200" dirty="0">
                <a:latin typeface="Calibri" panose="020F0502020204030204" pitchFamily="34" charset="0"/>
              </a:rPr>
              <a:t>/report </a:t>
            </a:r>
            <a:r>
              <a:rPr lang="en-US" sz="3200" dirty="0" smtClean="0">
                <a:latin typeface="Calibri" panose="020F0502020204030204" pitchFamily="34" charset="0"/>
              </a:rPr>
              <a:t>file:</a:t>
            </a:r>
            <a:endParaRPr lang="en-US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976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STDERR Solution </a:t>
            </a:r>
            <a:r>
              <a:rPr lang="en-US" dirty="0" smtClean="0">
                <a:latin typeface="Calibri" pitchFamily="34" charset="0"/>
              </a:rPr>
              <a:t>#1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#!/bin/bash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read -p "Enter a directory: "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start=$(date)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echo "Document directory usage report" &gt; /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/report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du -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$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&gt;&gt; /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/report 2&gt; /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dev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/null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if [ $? -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eq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0 ]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then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echo "Start of report: $start" &gt;&gt; /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/report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echo "End of report: $(date)" &gt;&gt; /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/report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echo "Error, $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could not be accessed"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echo "Error: no report generated.  $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not accessible" &gt;&gt; /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/report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255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STDERR Solution </a:t>
            </a:r>
            <a:r>
              <a:rPr lang="en-US" dirty="0" smtClean="0">
                <a:latin typeface="Calibri" pitchFamily="34" charset="0"/>
              </a:rPr>
              <a:t>#2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3200" dirty="0" smtClean="0">
                <a:latin typeface="Calibri" panose="020F0502020204030204" pitchFamily="34" charset="0"/>
              </a:rPr>
              <a:t>Place </a:t>
            </a:r>
            <a:r>
              <a:rPr lang="en-US" sz="3200" dirty="0">
                <a:latin typeface="Calibri" panose="020F0502020204030204" pitchFamily="34" charset="0"/>
              </a:rPr>
              <a:t>the du command with the conditional part of the if; redirection should also be used in this </a:t>
            </a:r>
            <a:r>
              <a:rPr lang="en-US" sz="3200" dirty="0" smtClean="0">
                <a:latin typeface="Calibri" panose="020F0502020204030204" pitchFamily="34" charset="0"/>
              </a:rPr>
              <a:t>case</a:t>
            </a:r>
            <a:r>
              <a:rPr lang="en-US" sz="3200" dirty="0">
                <a:latin typeface="Calibri" panose="020F0502020204030204" pitchFamily="34" charset="0"/>
              </a:rPr>
              <a:t>. If the du command is successful, the output is placed in the /</a:t>
            </a:r>
            <a:r>
              <a:rPr lang="en-US" sz="3200" dirty="0" err="1">
                <a:latin typeface="Calibri" panose="020F0502020204030204" pitchFamily="34" charset="0"/>
              </a:rPr>
              <a:t>tmp</a:t>
            </a:r>
            <a:r>
              <a:rPr lang="en-US" sz="3200" dirty="0">
                <a:latin typeface="Calibri" panose="020F0502020204030204" pitchFamily="34" charset="0"/>
              </a:rPr>
              <a:t>/report file.  If it fails, an error is displayed on the screen and in the /</a:t>
            </a:r>
            <a:r>
              <a:rPr lang="en-US" sz="3200" dirty="0" err="1">
                <a:latin typeface="Calibri" panose="020F0502020204030204" pitchFamily="34" charset="0"/>
              </a:rPr>
              <a:t>tmp</a:t>
            </a:r>
            <a:r>
              <a:rPr lang="en-US" sz="3200" dirty="0">
                <a:latin typeface="Calibri" panose="020F0502020204030204" pitchFamily="34" charset="0"/>
              </a:rPr>
              <a:t>/report </a:t>
            </a:r>
            <a:r>
              <a:rPr lang="en-US" sz="3200" dirty="0" smtClean="0">
                <a:latin typeface="Calibri" panose="020F0502020204030204" pitchFamily="34" charset="0"/>
              </a:rPr>
              <a:t>file:</a:t>
            </a:r>
            <a:endParaRPr lang="en-US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495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STDERR Solution </a:t>
            </a:r>
            <a:r>
              <a:rPr lang="en-US" dirty="0" smtClean="0">
                <a:latin typeface="Calibri" pitchFamily="34" charset="0"/>
              </a:rPr>
              <a:t>#2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#!/bin/bash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read -p "Enter a directory: "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start=$(date)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echo "Document directory usage report" &gt; /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/report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if du -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$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&gt;&gt; /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/report 2&gt; /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dev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/null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then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echo "Start of report: $start" &gt;&gt; /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/report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echo "End of report: $(date)" &gt;&gt; /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/report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echo "Error, $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could not be accessed"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echo "Error: no report generated.  $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not accessible" &gt;&gt; /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/report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167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STDERR Solution #3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latin typeface="Calibri" panose="020F0502020204030204" pitchFamily="34" charset="0"/>
              </a:rPr>
              <a:t>You could perform three checks before attempting to run the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du</a:t>
            </a:r>
            <a:r>
              <a:rPr lang="en-US" sz="3200" dirty="0" smtClean="0">
                <a:latin typeface="Calibri" panose="020F0502020204030204" pitchFamily="34" charset="0"/>
              </a:rPr>
              <a:t> command: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3200" dirty="0" smtClean="0">
                <a:latin typeface="Calibri" panose="020F0502020204030204" pitchFamily="34" charset="0"/>
              </a:rPr>
              <a:t>Is the value of the variable a directory?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3200" dirty="0" smtClean="0">
                <a:latin typeface="Calibri" panose="020F0502020204030204" pitchFamily="34" charset="0"/>
              </a:rPr>
              <a:t>Does the value of the variable have read permission?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3200" dirty="0" smtClean="0">
                <a:latin typeface="Calibri" panose="020F0502020204030204" pitchFamily="34" charset="0"/>
              </a:rPr>
              <a:t>Does the value of the variable have execute permission?</a:t>
            </a:r>
          </a:p>
          <a:p>
            <a:pPr lvl="0"/>
            <a:r>
              <a:rPr lang="en-US" sz="3200" dirty="0" smtClean="0">
                <a:latin typeface="Calibri" panose="020F0502020204030204" pitchFamily="34" charset="0"/>
              </a:rPr>
              <a:t>Using -a between these three tests creates a logical AND condition, so all three tests must be true for the overall condition to be true:</a:t>
            </a:r>
            <a:endParaRPr lang="en-US" sz="3200" dirty="0">
              <a:latin typeface="Calibri" panose="020F0502020204030204" pitchFamily="34" charset="0"/>
            </a:endParaRPr>
          </a:p>
          <a:p>
            <a:endParaRPr lang="en-US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04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STDERR Solution #3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#!/bin/bash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start=$(date)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echo "Document directory usage report" &gt; /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/report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read -p "Enter a directory: "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if [ -d $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-a -r $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-a -x $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]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then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du -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$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&gt;&gt; /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/report 2&gt; /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dev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/null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echo "Start of report: $start" &gt;&gt; /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/report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echo "End of report: $(date)" &gt;&gt; /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/report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echo "Error, $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could not be accessed"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echo "Error: no report generated.  $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not accessible" &gt;&gt; /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/report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472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OR/NOT tests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Calibri" panose="020F0502020204030204" pitchFamily="34" charset="0"/>
              </a:rPr>
              <a:t>Just as the -a test created a logical "and",  </a:t>
            </a:r>
            <a:r>
              <a:rPr lang="en-US" sz="3200" dirty="0">
                <a:latin typeface="Calibri" panose="020F0502020204030204" pitchFamily="34" charset="0"/>
              </a:rPr>
              <a:t>you can also use </a:t>
            </a:r>
            <a:r>
              <a:rPr lang="en-US" sz="3200" dirty="0" smtClean="0">
                <a:latin typeface="Calibri" panose="020F0502020204030204" pitchFamily="34" charset="0"/>
              </a:rPr>
              <a:t>-o </a:t>
            </a:r>
            <a:r>
              <a:rPr lang="en-US" sz="3200" dirty="0">
                <a:latin typeface="Calibri" panose="020F0502020204030204" pitchFamily="34" charset="0"/>
              </a:rPr>
              <a:t>for "</a:t>
            </a:r>
            <a:r>
              <a:rPr lang="en-US" sz="3200" dirty="0" smtClean="0">
                <a:latin typeface="Calibri" panose="020F0502020204030204" pitchFamily="34" charset="0"/>
              </a:rPr>
              <a:t>or</a:t>
            </a:r>
            <a:r>
              <a:rPr lang="en-US" sz="3200" dirty="0">
                <a:latin typeface="Calibri" panose="020F0502020204030204" pitchFamily="34" charset="0"/>
              </a:rPr>
              <a:t>"</a:t>
            </a:r>
            <a:r>
              <a:rPr lang="en-US" sz="3200" dirty="0" smtClean="0">
                <a:latin typeface="Calibri" panose="020F0502020204030204" pitchFamily="34" charset="0"/>
              </a:rPr>
              <a:t> For </a:t>
            </a:r>
            <a:r>
              <a:rPr lang="en-US" sz="3200" dirty="0">
                <a:latin typeface="Calibri" panose="020F0502020204030204" pitchFamily="34" charset="0"/>
              </a:rPr>
              <a:t>example, the following means </a:t>
            </a:r>
            <a:r>
              <a:rPr lang="en-US" sz="3200" dirty="0" smtClean="0">
                <a:latin typeface="Calibri" panose="020F0502020204030204" pitchFamily="34" charset="0"/>
              </a:rPr>
              <a:t>returns </a:t>
            </a:r>
            <a:r>
              <a:rPr lang="en-US" sz="3200" dirty="0">
                <a:latin typeface="Calibri" panose="020F0502020204030204" pitchFamily="34" charset="0"/>
              </a:rPr>
              <a:t>true if $USER equals </a:t>
            </a:r>
            <a:r>
              <a:rPr lang="en-US" sz="3200" dirty="0" err="1">
                <a:latin typeface="Calibri" panose="020F0502020204030204" pitchFamily="34" charset="0"/>
              </a:rPr>
              <a:t>joe</a:t>
            </a:r>
            <a:r>
              <a:rPr lang="en-US" sz="3200" dirty="0">
                <a:latin typeface="Calibri" panose="020F0502020204030204" pitchFamily="34" charset="0"/>
              </a:rPr>
              <a:t> or $USER equals "</a:t>
            </a:r>
            <a:r>
              <a:rPr lang="en-US" sz="3200" dirty="0" smtClean="0">
                <a:latin typeface="Calibri" panose="020F0502020204030204" pitchFamily="34" charset="0"/>
              </a:rPr>
              <a:t>ted</a:t>
            </a:r>
            <a:r>
              <a:rPr lang="en-US" sz="3200" dirty="0">
                <a:latin typeface="Calibri" panose="020F0502020204030204" pitchFamily="34" charset="0"/>
              </a:rPr>
              <a:t>"</a:t>
            </a:r>
            <a:r>
              <a:rPr lang="en-US" sz="3200" dirty="0" smtClean="0">
                <a:latin typeface="Calibri" panose="020F0502020204030204" pitchFamily="34" charset="0"/>
              </a:rPr>
              <a:t>:</a:t>
            </a:r>
            <a:endParaRPr lang="en-US" sz="3200" b="1" dirty="0">
              <a:latin typeface="Calibri" panose="020F0502020204030204" pitchFamily="34" charset="0"/>
            </a:endParaRPr>
          </a:p>
          <a:p>
            <a:r>
              <a:rPr lang="en-US" sz="2000" dirty="0"/>
              <a:t> </a:t>
            </a:r>
            <a:endParaRPr lang="en-US" sz="2000" b="1" dirty="0"/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[ $USER = "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joe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 –o $USER = "ted" ]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/>
              <a:t> </a:t>
            </a:r>
            <a:endParaRPr lang="en-US" sz="2000" b="1" dirty="0"/>
          </a:p>
          <a:p>
            <a:r>
              <a:rPr lang="en-US" sz="3200" dirty="0" smtClean="0">
                <a:latin typeface="Calibri" panose="020F0502020204030204" pitchFamily="34" charset="0"/>
              </a:rPr>
              <a:t>You can also use ! </a:t>
            </a:r>
            <a:r>
              <a:rPr lang="en-US" sz="3200" dirty="0">
                <a:latin typeface="Calibri" panose="020F0502020204030204" pitchFamily="34" charset="0"/>
              </a:rPr>
              <a:t>f</a:t>
            </a:r>
            <a:r>
              <a:rPr lang="en-US" sz="3200" dirty="0" smtClean="0">
                <a:latin typeface="Calibri" panose="020F0502020204030204" pitchFamily="34" charset="0"/>
              </a:rPr>
              <a:t>or "not", or logical negation. This returns </a:t>
            </a:r>
            <a:r>
              <a:rPr lang="en-US" sz="3200" dirty="0">
                <a:latin typeface="Calibri" panose="020F0502020204030204" pitchFamily="34" charset="0"/>
              </a:rPr>
              <a:t>true if $FILE is not a readable:</a:t>
            </a:r>
            <a:endParaRPr lang="en-US" sz="3200" b="1" dirty="0">
              <a:latin typeface="Calibri" panose="020F0502020204030204" pitchFamily="34" charset="0"/>
            </a:endParaRPr>
          </a:p>
          <a:p>
            <a:r>
              <a:rPr lang="en-US" sz="2000" dirty="0"/>
              <a:t> </a:t>
            </a:r>
            <a:endParaRPr lang="en-US" sz="2000" b="1" dirty="0"/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[ ! –r $FILE ]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261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Verify User Input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alibri" panose="020F0502020204030204" pitchFamily="34" charset="0"/>
              </a:rPr>
              <a:t>One of the biggest challenges that you will have when dealing with user input is making sure the user provides the correct type of input.  </a:t>
            </a:r>
            <a:endParaRPr lang="en-US" sz="3200" dirty="0" smtClean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 panose="020F0502020204030204" pitchFamily="34" charset="0"/>
              </a:rPr>
              <a:t>For </a:t>
            </a:r>
            <a:r>
              <a:rPr lang="en-US" sz="3200" dirty="0">
                <a:latin typeface="Calibri" panose="020F0502020204030204" pitchFamily="34" charset="0"/>
              </a:rPr>
              <a:t>example, if you ask the user to provide a ZIP code and the user provides </a:t>
            </a:r>
            <a:r>
              <a:rPr lang="en-US" sz="3200" dirty="0" err="1">
                <a:latin typeface="Calibri" panose="020F0502020204030204" pitchFamily="34" charset="0"/>
              </a:rPr>
              <a:t>abcxyz</a:t>
            </a:r>
            <a:r>
              <a:rPr lang="en-US" sz="3200" dirty="0">
                <a:latin typeface="Calibri" panose="020F0502020204030204" pitchFamily="34" charset="0"/>
              </a:rPr>
              <a:t>, this will cause problems when you try to use the </a:t>
            </a:r>
            <a:r>
              <a:rPr lang="en-US" sz="3200" dirty="0" smtClean="0">
                <a:latin typeface="Calibri" panose="020F0502020204030204" pitchFamily="34" charset="0"/>
              </a:rPr>
              <a:t>data the user provided.</a:t>
            </a:r>
            <a:endParaRPr lang="en-US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337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User Input Example</a:t>
            </a:r>
          </a:p>
        </p:txBody>
      </p:sp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48" y="1505395"/>
            <a:ext cx="7814244" cy="2253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78448" y="4073858"/>
            <a:ext cx="78142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143000" algn="l"/>
                <a:tab pos="2171700" algn="l"/>
                <a:tab pos="3314700" algn="l"/>
                <a:tab pos="4800600" algn="l"/>
              </a:tabLst>
            </a:pP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  <a:ea typeface="MS Mincho" panose="02020609040205080304" pitchFamily="49" charset="-128"/>
                <a:cs typeface="Courier New" panose="02070309020205020404" pitchFamily="49" charset="0"/>
              </a:rPr>
              <a:t>The problem in this situation is that in order to use the </a:t>
            </a:r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–</a:t>
            </a:r>
            <a:r>
              <a:rPr lang="en-US" sz="3200" dirty="0" err="1">
                <a:solidFill>
                  <a:srgbClr val="0000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eq</a:t>
            </a: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  <a:ea typeface="MS Mincho" panose="02020609040205080304" pitchFamily="49" charset="-128"/>
                <a:cs typeface="Courier New" panose="02070309020205020404" pitchFamily="49" charset="0"/>
              </a:rPr>
              <a:t> test operation, both values must be numbers.  If one is not a number, then an error will occur.</a:t>
            </a:r>
            <a:endParaRPr lang="en-US" sz="3200" b="1" dirty="0">
              <a:solidFill>
                <a:srgbClr val="1F497D"/>
              </a:solidFill>
              <a:effectLst/>
              <a:latin typeface="Arial" panose="020B0604020202020204" pitchFamily="34" charset="0"/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14230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Verify Integer Input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alibri" panose="020F0502020204030204" pitchFamily="34" charset="0"/>
              </a:rPr>
              <a:t>To verify that the user input </a:t>
            </a:r>
            <a:r>
              <a:rPr lang="en-US" sz="3200" dirty="0" smtClean="0">
                <a:latin typeface="Calibri" panose="020F0502020204030204" pitchFamily="34" charset="0"/>
              </a:rPr>
              <a:t>stored in the zip variable is </a:t>
            </a:r>
            <a:r>
              <a:rPr lang="en-US" sz="3200" dirty="0">
                <a:latin typeface="Calibri" panose="020F0502020204030204" pitchFamily="34" charset="0"/>
              </a:rPr>
              <a:t>an integer, </a:t>
            </a:r>
            <a:r>
              <a:rPr lang="en-US" sz="3200" dirty="0" smtClean="0">
                <a:latin typeface="Calibri" panose="020F0502020204030204" pitchFamily="34" charset="0"/>
              </a:rPr>
              <a:t>you can use </a:t>
            </a:r>
            <a:r>
              <a:rPr lang="en-US" sz="3200" dirty="0">
                <a:latin typeface="Calibri" panose="020F0502020204030204" pitchFamily="34" charset="0"/>
              </a:rPr>
              <a:t>the grep command as demonstrated below:</a:t>
            </a:r>
          </a:p>
          <a:p>
            <a:endParaRPr lang="en-US" sz="3200" dirty="0">
              <a:latin typeface="Calibri" panose="020F0502020204030204" pitchFamily="34" charset="0"/>
            </a:endParaRPr>
          </a:p>
          <a:p>
            <a:r>
              <a:rPr lang="en-US" sz="3200" dirty="0">
                <a:latin typeface="Calibri" panose="020F0502020204030204" pitchFamily="34" charset="0"/>
              </a:rPr>
              <a:t>if echo $zip | grep </a:t>
            </a:r>
            <a:r>
              <a:rPr lang="en-US" sz="3200" dirty="0" smtClean="0">
                <a:latin typeface="Calibri" panose="020F0502020204030204" pitchFamily="34" charset="0"/>
              </a:rPr>
              <a:t>-E "^[</a:t>
            </a:r>
            <a:r>
              <a:rPr lang="en-US" sz="3200" dirty="0">
                <a:latin typeface="Calibri" panose="020F0502020204030204" pitchFamily="34" charset="0"/>
              </a:rPr>
              <a:t>0-9</a:t>
            </a:r>
            <a:r>
              <a:rPr lang="en-US" sz="3200" dirty="0" smtClean="0">
                <a:latin typeface="Calibri" panose="020F0502020204030204" pitchFamily="34" charset="0"/>
              </a:rPr>
              <a:t>]$"</a:t>
            </a:r>
            <a:endParaRPr lang="en-US" sz="3200" dirty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938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Shell </a:t>
            </a:r>
            <a:r>
              <a:rPr lang="en-US" dirty="0" smtClean="0">
                <a:latin typeface="Calibri" pitchFamily="34" charset="0"/>
              </a:rPr>
              <a:t>Scripting Basics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54536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For a shell script, the first line includes the path to the bash shell executable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The "#!" tells the system this first line is intended to provide this path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Typically, the pound sign character "#" is used to comment a line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"#" on the first line, and followed by the exclamation character "!", tells the system which executable to use to interpret the script</a:t>
            </a:r>
          </a:p>
        </p:txBody>
      </p:sp>
    </p:spTree>
    <p:extLst>
      <p:ext uri="{BB962C8B-B14F-4D97-AF65-F5344CB8AC3E}">
        <p14:creationId xmlns:p14="http://schemas.microsoft.com/office/powerpoint/2010/main" val="2372588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Verify Integer Input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Calibri" panose="020F0502020204030204" pitchFamily="34" charset="0"/>
              </a:rPr>
              <a:t>A more complete example:</a:t>
            </a:r>
            <a:endParaRPr lang="en-US" sz="3200" dirty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Calibri" panose="020F0502020204030204" pitchFamily="34" charset="0"/>
            </a:endParaRPr>
          </a:p>
        </p:txBody>
      </p:sp>
      <p:pic>
        <p:nvPicPr>
          <p:cNvPr id="1024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589" y="1751617"/>
            <a:ext cx="7308376" cy="4169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1050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Verify Zip Code Input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alibri" panose="020F0502020204030204" pitchFamily="34" charset="0"/>
              </a:rPr>
              <a:t>Of course you want to make your pattern as precise as possible.  In this case, because a standard ZIP code must be only 5 digits long, the following pattern would be more precise:</a:t>
            </a:r>
          </a:p>
          <a:p>
            <a:endParaRPr lang="en-US" sz="2400" dirty="0">
              <a:latin typeface="Calibri" panose="020F0502020204030204" pitchFamily="34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echo $zip | grep –E ‘^[0-9]{5}$’</a:t>
            </a:r>
          </a:p>
          <a:p>
            <a:r>
              <a:rPr lang="en-US" sz="2400" dirty="0" smtClean="0">
                <a:latin typeface="Calibri" panose="020F0502020204030204" pitchFamily="34" charset="0"/>
              </a:rPr>
              <a:t>  </a:t>
            </a:r>
            <a:endParaRPr lang="en-US" sz="2400" dirty="0">
              <a:latin typeface="Calibri" panose="020F0502020204030204" pitchFamily="34" charset="0"/>
            </a:endParaRPr>
          </a:p>
          <a:p>
            <a:r>
              <a:rPr lang="en-US" sz="3200" dirty="0">
                <a:latin typeface="Calibri" panose="020F0502020204030204" pitchFamily="34" charset="0"/>
              </a:rPr>
              <a:t>Or, for a modern ZIP code: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echo $zip | grep –E ‘^[0-9]{5}-[0-9]{4}$’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949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Sending Mail to </a:t>
            </a:r>
            <a:r>
              <a:rPr lang="en-US" dirty="0" err="1" smtClean="0">
                <a:latin typeface="Calibri" pitchFamily="34" charset="0"/>
              </a:rPr>
              <a:t>Superuser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alibri" panose="020F0502020204030204" pitchFamily="34" charset="0"/>
              </a:rPr>
              <a:t>Quite often you will be creating scripts that are designed to be executed as the root user.  </a:t>
            </a:r>
            <a:endParaRPr lang="en-US" sz="3200" dirty="0" smtClean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 panose="020F0502020204030204" pitchFamily="34" charset="0"/>
              </a:rPr>
              <a:t>Many </a:t>
            </a:r>
            <a:r>
              <a:rPr lang="en-US" sz="3200" dirty="0">
                <a:latin typeface="Calibri" panose="020F0502020204030204" pitchFamily="34" charset="0"/>
              </a:rPr>
              <a:t>of these scripts will also be executed automatically via a </a:t>
            </a:r>
            <a:r>
              <a:rPr lang="en-US" sz="3200" dirty="0" smtClean="0">
                <a:latin typeface="Calibri" panose="020F0502020204030204" pitchFamily="34" charset="0"/>
              </a:rPr>
              <a:t>scheduled job.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alibri" panose="020F0502020204030204" pitchFamily="34" charset="0"/>
              </a:rPr>
              <a:t>When you create these scripts, you will likely wish to have information regarding how the scripts executed sent to the email account of the root user (</a:t>
            </a:r>
            <a:r>
              <a:rPr lang="en-US" sz="3200" dirty="0" err="1">
                <a:latin typeface="Calibri" panose="020F0502020204030204" pitchFamily="34" charset="0"/>
              </a:rPr>
              <a:t>Superuser</a:t>
            </a:r>
            <a:r>
              <a:rPr lang="en-US" sz="3200" dirty="0">
                <a:latin typeface="Calibri" panose="020F0502020204030204" pitchFamily="34" charset="0"/>
              </a:rPr>
              <a:t>).  </a:t>
            </a:r>
          </a:p>
        </p:txBody>
      </p:sp>
    </p:spTree>
    <p:extLst>
      <p:ext uri="{BB962C8B-B14F-4D97-AF65-F5344CB8AC3E}">
        <p14:creationId xmlns:p14="http://schemas.microsoft.com/office/powerpoint/2010/main" val="3872383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Sending Mail to </a:t>
            </a:r>
            <a:r>
              <a:rPr lang="en-US" dirty="0" err="1" smtClean="0">
                <a:latin typeface="Calibri" pitchFamily="34" charset="0"/>
              </a:rPr>
              <a:t>Superuser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 panose="020F0502020204030204" pitchFamily="34" charset="0"/>
              </a:rPr>
              <a:t>Sending mail to the </a:t>
            </a:r>
            <a:r>
              <a:rPr lang="en-US" sz="3200" dirty="0" err="1" smtClean="0">
                <a:latin typeface="Calibri" panose="020F0502020204030204" pitchFamily="34" charset="0"/>
              </a:rPr>
              <a:t>superuser</a:t>
            </a:r>
            <a:r>
              <a:rPr lang="en-US" sz="3200" dirty="0" smtClean="0">
                <a:latin typeface="Calibri" panose="020F0502020204030204" pitchFamily="34" charset="0"/>
              </a:rPr>
              <a:t> will </a:t>
            </a:r>
            <a:r>
              <a:rPr lang="en-US" sz="3200" dirty="0">
                <a:latin typeface="Calibri" panose="020F0502020204030204" pitchFamily="34" charset="0"/>
              </a:rPr>
              <a:t>be performed based on the outcome of a conditional statement, such as the </a:t>
            </a:r>
            <a:r>
              <a:rPr lang="en-US" sz="3200" dirty="0" smtClean="0">
                <a:latin typeface="Calibri" panose="020F0502020204030204" pitchFamily="34" charset="0"/>
              </a:rPr>
              <a:t>following: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>
              <a:latin typeface="Calibri" panose="020F0502020204030204" pitchFamily="34" charset="0"/>
            </a:endParaRPr>
          </a:p>
          <a:p>
            <a:pPr lvl="1"/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if [ -d /data/January ]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then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echo "January directory exists at `date`" | mail root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fi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249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while Statement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 panose="020F0502020204030204" pitchFamily="34" charset="0"/>
              </a:rPr>
              <a:t>A while </a:t>
            </a:r>
            <a:r>
              <a:rPr lang="en-US" sz="3200" dirty="0">
                <a:latin typeface="Calibri" panose="020F0502020204030204" pitchFamily="34" charset="0"/>
              </a:rPr>
              <a:t>statement is used to determine if a condition is true or </a:t>
            </a:r>
            <a:r>
              <a:rPr lang="en-US" sz="3200" dirty="0" smtClean="0">
                <a:latin typeface="Calibri" panose="020F0502020204030204" pitchFamily="34" charset="0"/>
              </a:rPr>
              <a:t>false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 panose="020F0502020204030204" pitchFamily="34" charset="0"/>
              </a:rPr>
              <a:t>If </a:t>
            </a:r>
            <a:r>
              <a:rPr lang="en-US" sz="3200" dirty="0">
                <a:latin typeface="Calibri" panose="020F0502020204030204" pitchFamily="34" charset="0"/>
              </a:rPr>
              <a:t>it is true then a series of actions takes place and the condition is checked again.  </a:t>
            </a:r>
            <a:endParaRPr lang="en-US" sz="3200" dirty="0" smtClean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 panose="020F0502020204030204" pitchFamily="34" charset="0"/>
              </a:rPr>
              <a:t>If </a:t>
            </a:r>
            <a:r>
              <a:rPr lang="en-US" sz="3200" dirty="0">
                <a:latin typeface="Calibri" panose="020F0502020204030204" pitchFamily="34" charset="0"/>
              </a:rPr>
              <a:t>the condition is false, then no action takes place and the program continues.  </a:t>
            </a:r>
            <a:endParaRPr lang="en-US" sz="3200" dirty="0" smtClean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 panose="020F0502020204030204" pitchFamily="34" charset="0"/>
              </a:rPr>
              <a:t>The </a:t>
            </a:r>
            <a:r>
              <a:rPr lang="en-US" sz="3200" dirty="0">
                <a:latin typeface="Calibri" panose="020F0502020204030204" pitchFamily="34" charset="0"/>
              </a:rPr>
              <a:t>while statement along with the block of statements to be executed when it is true is also know as a while loop</a:t>
            </a:r>
          </a:p>
        </p:txBody>
      </p:sp>
    </p:spTree>
    <p:extLst>
      <p:ext uri="{BB962C8B-B14F-4D97-AF65-F5344CB8AC3E}">
        <p14:creationId xmlns:p14="http://schemas.microsoft.com/office/powerpoint/2010/main" val="428319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while Statement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alibri" panose="020F0502020204030204" pitchFamily="34" charset="0"/>
              </a:rPr>
              <a:t>The series of statements that are to be executed when the while conditional test is true will be contained in a block that starts after the keyword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do</a:t>
            </a:r>
            <a:r>
              <a:rPr lang="en-US" sz="3200" dirty="0">
                <a:latin typeface="Calibri" panose="020F0502020204030204" pitchFamily="34" charset="0"/>
              </a:rPr>
              <a:t> and ends at the keyword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done</a:t>
            </a:r>
            <a:r>
              <a:rPr lang="en-US" sz="3200" dirty="0">
                <a:latin typeface="Calibri" panose="020F0502020204030204" pitchFamily="34" charset="0"/>
              </a:rPr>
              <a:t>.  </a:t>
            </a:r>
            <a:endParaRPr lang="en-US" sz="3200" dirty="0" smtClean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 panose="020F0502020204030204" pitchFamily="34" charset="0"/>
              </a:rPr>
              <a:t>The </a:t>
            </a:r>
            <a:r>
              <a:rPr lang="en-US" sz="3200" dirty="0">
                <a:latin typeface="Calibri" panose="020F0502020204030204" pitchFamily="34" charset="0"/>
              </a:rPr>
              <a:t>keywords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do</a:t>
            </a:r>
            <a:r>
              <a:rPr lang="en-US" sz="3200" dirty="0">
                <a:latin typeface="Calibri" panose="020F0502020204030204" pitchFamily="34" charset="0"/>
              </a:rPr>
              <a:t> and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done</a:t>
            </a:r>
            <a:r>
              <a:rPr lang="en-US" sz="3200" dirty="0">
                <a:latin typeface="Calibri" panose="020F0502020204030204" pitchFamily="34" charset="0"/>
              </a:rPr>
              <a:t> are not only used to create blocks of code that may executed repeatedly in while loops, but also for and until loops.</a:t>
            </a:r>
          </a:p>
        </p:txBody>
      </p:sp>
    </p:spTree>
    <p:extLst>
      <p:ext uri="{BB962C8B-B14F-4D97-AF65-F5344CB8AC3E}">
        <p14:creationId xmlns:p14="http://schemas.microsoft.com/office/powerpoint/2010/main" val="1437789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while Statement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 panose="020F0502020204030204" pitchFamily="34" charset="0"/>
              </a:rPr>
              <a:t>Consider the </a:t>
            </a:r>
            <a:r>
              <a:rPr lang="en-US" sz="3200" dirty="0">
                <a:latin typeface="Calibri" panose="020F0502020204030204" pitchFamily="34" charset="0"/>
              </a:rPr>
              <a:t>code earlier in which user input was checked </a:t>
            </a:r>
            <a:r>
              <a:rPr lang="en-US" sz="3200" dirty="0" smtClean="0">
                <a:latin typeface="Calibri" panose="020F0502020204030204" pitchFamily="34" charset="0"/>
              </a:rPr>
              <a:t>if </a:t>
            </a:r>
            <a:r>
              <a:rPr lang="en-US" sz="3200" dirty="0">
                <a:latin typeface="Calibri" panose="020F0502020204030204" pitchFamily="34" charset="0"/>
              </a:rPr>
              <a:t>it was in the correct format:</a:t>
            </a:r>
          </a:p>
        </p:txBody>
      </p:sp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705" y="2356008"/>
            <a:ext cx="6544575" cy="3733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4329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while Statement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Calibri" panose="020F0502020204030204" pitchFamily="34" charset="0"/>
              </a:rPr>
              <a:t>The previous example gave the user only one chance to provide </a:t>
            </a:r>
            <a:r>
              <a:rPr lang="en-US" sz="3200" dirty="0">
                <a:latin typeface="Calibri" panose="020F0502020204030204" pitchFamily="34" charset="0"/>
              </a:rPr>
              <a:t>valid input.  </a:t>
            </a:r>
            <a:r>
              <a:rPr lang="en-US" sz="3200" dirty="0" smtClean="0">
                <a:latin typeface="Calibri" panose="020F0502020204030204" pitchFamily="34" charset="0"/>
              </a:rPr>
              <a:t>This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en-US" sz="3200" dirty="0" smtClean="0">
                <a:latin typeface="Calibri" panose="020F0502020204030204" pitchFamily="34" charset="0"/>
              </a:rPr>
              <a:t> example would allow </a:t>
            </a:r>
            <a:r>
              <a:rPr lang="en-US" sz="3200" dirty="0">
                <a:latin typeface="Calibri" panose="020F0502020204030204" pitchFamily="34" charset="0"/>
              </a:rPr>
              <a:t>the user the opportunity to type the correct value after an error occurs:</a:t>
            </a:r>
            <a:endParaRPr lang="en-US" sz="3200" b="1" dirty="0">
              <a:latin typeface="Calibri" panose="020F0502020204030204" pitchFamily="34" charset="0"/>
            </a:endParaRPr>
          </a:p>
        </p:txBody>
      </p:sp>
      <p:pic>
        <p:nvPicPr>
          <p:cNvPr id="1229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957" y="3275111"/>
            <a:ext cx="7097751" cy="2729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2832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for Statement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alibri" panose="020F0502020204030204" pitchFamily="34" charset="0"/>
              </a:rPr>
              <a:t>The for statement is extremely valuable when you want to perform an operation on multiple items.  For example, suppose you want to create five user accounts named ted, </a:t>
            </a:r>
            <a:r>
              <a:rPr lang="en-US" sz="3200" dirty="0" err="1">
                <a:latin typeface="Calibri" panose="020F0502020204030204" pitchFamily="34" charset="0"/>
              </a:rPr>
              <a:t>fred</a:t>
            </a:r>
            <a:r>
              <a:rPr lang="en-US" sz="3200" dirty="0">
                <a:latin typeface="Calibri" panose="020F0502020204030204" pitchFamily="34" charset="0"/>
              </a:rPr>
              <a:t>, ned, </a:t>
            </a:r>
            <a:r>
              <a:rPr lang="en-US" sz="3200" dirty="0" err="1">
                <a:latin typeface="Calibri" panose="020F0502020204030204" pitchFamily="34" charset="0"/>
              </a:rPr>
              <a:t>jed</a:t>
            </a:r>
            <a:r>
              <a:rPr lang="en-US" sz="3200" dirty="0">
                <a:latin typeface="Calibri" panose="020F0502020204030204" pitchFamily="34" charset="0"/>
              </a:rPr>
              <a:t> and bob.  You could execute five separate commands: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useradd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ted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useradd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fred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useradd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ned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useradd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jed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useradd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bob</a:t>
            </a:r>
          </a:p>
        </p:txBody>
      </p:sp>
    </p:spTree>
    <p:extLst>
      <p:ext uri="{BB962C8B-B14F-4D97-AF65-F5344CB8AC3E}">
        <p14:creationId xmlns:p14="http://schemas.microsoft.com/office/powerpoint/2010/main" val="1044336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for Statement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 panose="020F0502020204030204" pitchFamily="34" charset="0"/>
              </a:rPr>
              <a:t>Typing five commands isn't too bad, but</a:t>
            </a:r>
            <a:r>
              <a:rPr lang="en-US" sz="3200" dirty="0">
                <a:latin typeface="Calibri" panose="020F0502020204030204" pitchFamily="34" charset="0"/>
              </a:rPr>
              <a:t>, what if it was twenty user accounts?  </a:t>
            </a:r>
            <a:endParaRPr lang="en-US" sz="3200" dirty="0" smtClean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 panose="020F0502020204030204" pitchFamily="34" charset="0"/>
              </a:rPr>
              <a:t>Or</a:t>
            </a:r>
            <a:r>
              <a:rPr lang="en-US" sz="3200" dirty="0">
                <a:latin typeface="Calibri" panose="020F0502020204030204" pitchFamily="34" charset="0"/>
              </a:rPr>
              <a:t>, what if you wanted to not only create the account, but set a password and use the </a:t>
            </a:r>
            <a:r>
              <a:rPr lang="en-US" sz="3200" dirty="0" err="1">
                <a:latin typeface="Calibri" panose="020F0502020204030204" pitchFamily="34" charset="0"/>
              </a:rPr>
              <a:t>chage</a:t>
            </a:r>
            <a:r>
              <a:rPr lang="en-US" sz="3200" dirty="0">
                <a:latin typeface="Calibri" panose="020F0502020204030204" pitchFamily="34" charset="0"/>
              </a:rPr>
              <a:t> command to specify some password aging rules.  </a:t>
            </a:r>
            <a:endParaRPr lang="en-US" sz="3200" dirty="0" smtClean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 panose="020F0502020204030204" pitchFamily="34" charset="0"/>
              </a:rPr>
              <a:t>Now </a:t>
            </a:r>
            <a:r>
              <a:rPr lang="en-US" sz="3200" dirty="0">
                <a:latin typeface="Calibri" panose="020F0502020204030204" pitchFamily="34" charset="0"/>
              </a:rPr>
              <a:t>you are talking about a lot of typing</a:t>
            </a:r>
            <a:r>
              <a:rPr lang="en-US" sz="3200" dirty="0"/>
              <a:t>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304915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She-bang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13592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The "#!" character combination has been called many names.  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Many of these names derive from the "#" being called a hash, and the "!" being called a bang. 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Put the two together and you get "hash-bang".  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There are also the variations of: "</a:t>
            </a:r>
            <a:r>
              <a:rPr lang="en-US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sh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-bang", "</a:t>
            </a:r>
            <a:r>
              <a:rPr lang="en-US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sha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-bang" or "she-bang".</a:t>
            </a:r>
          </a:p>
          <a:p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641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for Statement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alibri" panose="020F0502020204030204" pitchFamily="34" charset="0"/>
              </a:rPr>
              <a:t>With a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US" sz="3200" dirty="0">
                <a:latin typeface="Calibri" panose="020F0502020204030204" pitchFamily="34" charset="0"/>
              </a:rPr>
              <a:t> loop, you can make this process a lot </a:t>
            </a:r>
            <a:r>
              <a:rPr lang="en-US" sz="3200" dirty="0" smtClean="0">
                <a:latin typeface="Calibri" panose="020F0502020204030204" pitchFamily="34" charset="0"/>
              </a:rPr>
              <a:t>easier</a:t>
            </a:r>
            <a:r>
              <a:rPr lang="en-US" sz="3200" dirty="0">
                <a:latin typeface="Calibri" panose="020F0502020204030204" pitchFamily="34" charset="0"/>
              </a:rPr>
              <a:t> </a:t>
            </a:r>
            <a:r>
              <a:rPr lang="en-US" sz="3200" dirty="0" smtClean="0">
                <a:latin typeface="Calibri" panose="020F0502020204030204" pitchFamily="34" charset="0"/>
              </a:rPr>
              <a:t>with one do/done block of the commands to execute. </a:t>
            </a:r>
            <a:r>
              <a:rPr lang="en-US" sz="3200" dirty="0">
                <a:latin typeface="Calibri" panose="020F0502020204030204" pitchFamily="34" charset="0"/>
              </a:rPr>
              <a:t>The basic syntax of a for loop is:</a:t>
            </a:r>
            <a:endParaRPr lang="en-US" sz="3200" b="1" dirty="0">
              <a:latin typeface="Calibri" panose="020F0502020204030204" pitchFamily="34" charset="0"/>
            </a:endParaRPr>
          </a:p>
          <a:p>
            <a:r>
              <a:rPr lang="en-US" sz="2000" dirty="0"/>
              <a:t> </a:t>
            </a:r>
            <a:endParaRPr lang="en-US" sz="2000" b="1" dirty="0"/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for name in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list_of_values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do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FOR_COMMANDS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done</a:t>
            </a:r>
          </a:p>
          <a:p>
            <a:endParaRPr lang="en-US" sz="2000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r>
              <a:rPr lang="en-US" sz="3200" dirty="0">
                <a:latin typeface="Calibri" panose="020F0502020204030204" pitchFamily="34" charset="0"/>
              </a:rPr>
              <a:t>The </a:t>
            </a:r>
            <a:r>
              <a:rPr lang="en-US" sz="3200" dirty="0" smtClean="0">
                <a:latin typeface="Calibri" panose="020F0502020204030204" pitchFamily="34" charset="0"/>
              </a:rPr>
              <a:t>"name</a:t>
            </a:r>
            <a:r>
              <a:rPr lang="en-US" sz="3200" dirty="0">
                <a:latin typeface="Calibri" panose="020F0502020204030204" pitchFamily="34" charset="0"/>
              </a:rPr>
              <a:t>"</a:t>
            </a:r>
            <a:r>
              <a:rPr lang="en-US" sz="3200" dirty="0" smtClean="0">
                <a:latin typeface="Calibri" panose="020F0502020204030204" pitchFamily="34" charset="0"/>
              </a:rPr>
              <a:t> </a:t>
            </a:r>
            <a:r>
              <a:rPr lang="en-US" sz="3200" dirty="0">
                <a:latin typeface="Calibri" panose="020F0502020204030204" pitchFamily="34" charset="0"/>
              </a:rPr>
              <a:t>is a variable that you want to create.  The </a:t>
            </a:r>
            <a:r>
              <a:rPr lang="en-US" sz="3200" dirty="0" smtClean="0">
                <a:latin typeface="Calibri" panose="020F0502020204030204" pitchFamily="34" charset="0"/>
              </a:rPr>
              <a:t>"</a:t>
            </a:r>
            <a:r>
              <a:rPr lang="en-US" sz="3200" dirty="0" err="1" smtClean="0">
                <a:latin typeface="Calibri" panose="020F0502020204030204" pitchFamily="34" charset="0"/>
              </a:rPr>
              <a:t>list_of_values</a:t>
            </a:r>
            <a:r>
              <a:rPr lang="en-US" sz="3200" dirty="0">
                <a:latin typeface="Calibri" panose="020F0502020204030204" pitchFamily="34" charset="0"/>
              </a:rPr>
              <a:t>"</a:t>
            </a:r>
            <a:r>
              <a:rPr lang="en-US" sz="3200" dirty="0" smtClean="0">
                <a:latin typeface="Calibri" panose="020F0502020204030204" pitchFamily="34" charset="0"/>
              </a:rPr>
              <a:t> </a:t>
            </a:r>
            <a:r>
              <a:rPr lang="en-US" sz="3200" dirty="0">
                <a:latin typeface="Calibri" panose="020F0502020204030204" pitchFamily="34" charset="0"/>
              </a:rPr>
              <a:t>is a list, like list of user names, file names or directory names. </a:t>
            </a:r>
            <a:endParaRPr lang="en-US" sz="3200" dirty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373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A for Statement Example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Calibri" panose="020F0502020204030204" pitchFamily="34" charset="0"/>
              </a:rPr>
              <a:t>Consider </a:t>
            </a:r>
            <a:r>
              <a:rPr lang="en-US" sz="3200" dirty="0">
                <a:latin typeface="Calibri" panose="020F0502020204030204" pitchFamily="34" charset="0"/>
              </a:rPr>
              <a:t>the following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US" sz="3200" dirty="0" smtClean="0">
                <a:latin typeface="Calibri" panose="020F0502020204030204" pitchFamily="34" charset="0"/>
              </a:rPr>
              <a:t> statement example:</a:t>
            </a:r>
            <a:endParaRPr lang="en-US" sz="3200" dirty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  <p:pic>
        <p:nvPicPr>
          <p:cNvPr id="1331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03" y="1891588"/>
            <a:ext cx="7914980" cy="3717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1262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A for Statement Example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alibri" panose="020F0502020204030204" pitchFamily="34" charset="0"/>
              </a:rPr>
              <a:t>This small, but powerful program will create five user accounts, assign random passwords (generated by the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-dc A-Za-z0-9_ &lt; /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dev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urandom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| head -c 12 |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xargs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200" dirty="0">
                <a:latin typeface="Calibri" panose="020F0502020204030204" pitchFamily="34" charset="0"/>
              </a:rPr>
              <a:t>command line) to each account, and assigns password aging rules to each of the new accounts.  Notice </a:t>
            </a:r>
            <a:r>
              <a:rPr lang="en-US" sz="3200" dirty="0" smtClean="0">
                <a:latin typeface="Calibri" panose="020F0502020204030204" pitchFamily="34" charset="0"/>
              </a:rPr>
              <a:t>the </a:t>
            </a:r>
            <a:r>
              <a:rPr lang="en-US" sz="3200" dirty="0">
                <a:latin typeface="Calibri" panose="020F0502020204030204" pitchFamily="34" charset="0"/>
              </a:rPr>
              <a:t>passwords are placed in the /root/password file for the root user to provide to the new users (note that this script needs to be executed as the root user</a:t>
            </a:r>
            <a:r>
              <a:rPr lang="en-US" sz="3200" dirty="0" smtClean="0">
                <a:latin typeface="Calibri" panose="020F0502020204030204" pitchFamily="34" charset="0"/>
              </a:rPr>
              <a:t>).</a:t>
            </a:r>
            <a:endParaRPr lang="en-US" sz="3200" dirty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473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A flexible for Statement Example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Calibri" panose="020F0502020204030204" pitchFamily="34" charset="0"/>
              </a:rPr>
              <a:t>Consider this </a:t>
            </a:r>
            <a:r>
              <a:rPr lang="en-US" sz="3200" dirty="0" err="1" smtClean="0">
                <a:latin typeface="Calibri" panose="020F0502020204030204" pitchFamily="34" charset="0"/>
              </a:rPr>
              <a:t>flexible</a:t>
            </a:r>
            <a:r>
              <a:rPr lang="en-US" sz="3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US" sz="3200" dirty="0" smtClean="0">
                <a:latin typeface="Calibri" panose="020F0502020204030204" pitchFamily="34" charset="0"/>
              </a:rPr>
              <a:t> statement example:</a:t>
            </a:r>
            <a:endParaRPr lang="en-US" sz="3200" dirty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  <p:pic>
        <p:nvPicPr>
          <p:cNvPr id="1433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97782"/>
            <a:ext cx="8186662" cy="4057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8309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A flexible for Statement Example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Calibri" panose="020F0502020204030204" pitchFamily="34" charset="0"/>
              </a:rPr>
              <a:t>Using the flexible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US" sz="3200" dirty="0" smtClean="0">
                <a:latin typeface="Calibri" panose="020F0502020204030204" pitchFamily="34" charset="0"/>
              </a:rPr>
              <a:t> statement example, the list of account names could be gathered from:</a:t>
            </a:r>
          </a:p>
          <a:p>
            <a:endParaRPr lang="en-US" sz="3200" dirty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User input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Input redirection from a file</a:t>
            </a:r>
          </a:p>
          <a:p>
            <a:pPr marL="514350" indent="-514350">
              <a:buFont typeface="+mj-lt"/>
              <a:buAutoNum type="arabicPeriod"/>
            </a:pPr>
            <a:endParaRPr lang="en-US" sz="3200" dirty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300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</a:t>
            </a:r>
            <a:r>
              <a:rPr lang="en-US" dirty="0" err="1" smtClean="0">
                <a:latin typeface="Calibri" pitchFamily="34" charset="0"/>
              </a:rPr>
              <a:t>seq</a:t>
            </a:r>
            <a:r>
              <a:rPr lang="en-US" dirty="0" smtClean="0">
                <a:latin typeface="Calibri" pitchFamily="34" charset="0"/>
              </a:rPr>
              <a:t> Statement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alibri" panose="020F0502020204030204" pitchFamily="34" charset="0"/>
              </a:rPr>
              <a:t>Suppose you needed to create twenty accounts for some temporary employees.  The accounts don’t need special names, they could be named user1, user2, user3, etc.  </a:t>
            </a:r>
            <a:endParaRPr lang="en-US" sz="3200" dirty="0" smtClean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 panose="020F0502020204030204" pitchFamily="34" charset="0"/>
              </a:rPr>
              <a:t>For </a:t>
            </a:r>
            <a:r>
              <a:rPr lang="en-US" sz="3200" dirty="0">
                <a:latin typeface="Calibri" panose="020F0502020204030204" pitchFamily="34" charset="0"/>
              </a:rPr>
              <a:t>situations like this, the 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seq</a:t>
            </a:r>
            <a:r>
              <a:rPr lang="en-US" sz="3200" dirty="0">
                <a:latin typeface="Calibri" panose="020F0502020204030204" pitchFamily="34" charset="0"/>
              </a:rPr>
              <a:t> statement is very useful</a:t>
            </a:r>
            <a:r>
              <a:rPr lang="en-US" sz="3200" dirty="0" smtClean="0">
                <a:latin typeface="Calibri" panose="020F0502020204030204" pitchFamily="34" charset="0"/>
              </a:rPr>
              <a:t>.</a:t>
            </a:r>
            <a:endParaRPr lang="en-US" sz="3200" dirty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alibri" panose="020F0502020204030204" pitchFamily="34" charset="0"/>
              </a:rPr>
              <a:t>With the 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seq</a:t>
            </a:r>
            <a:r>
              <a:rPr lang="en-US" sz="3200" dirty="0">
                <a:latin typeface="Calibri" panose="020F0502020204030204" pitchFamily="34" charset="0"/>
              </a:rPr>
              <a:t> statement you can generate integer values very quickly. </a:t>
            </a:r>
            <a:endParaRPr lang="en-US" sz="3200" dirty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438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The </a:t>
            </a:r>
            <a:r>
              <a:rPr lang="en-US" dirty="0" err="1" smtClean="0">
                <a:latin typeface="Calibri" pitchFamily="34" charset="0"/>
              </a:rPr>
              <a:t>seq</a:t>
            </a:r>
            <a:r>
              <a:rPr lang="en-US" dirty="0" smtClean="0">
                <a:latin typeface="Calibri" pitchFamily="34" charset="0"/>
              </a:rPr>
              <a:t> Statement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alibri" panose="020F0502020204030204" pitchFamily="34" charset="0"/>
                <a:cs typeface="Courier New" panose="02070309020205020404" pitchFamily="49" charset="0"/>
              </a:rPr>
              <a:t>For example, </a:t>
            </a:r>
            <a:r>
              <a:rPr lang="en-US" sz="320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this </a:t>
            </a:r>
            <a:r>
              <a:rPr lang="en-US" sz="3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seq</a:t>
            </a:r>
            <a:r>
              <a:rPr lang="en-US" sz="320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 command </a:t>
            </a:r>
            <a:r>
              <a:rPr lang="en-US" sz="3200" dirty="0">
                <a:latin typeface="Calibri" panose="020F0502020204030204" pitchFamily="34" charset="0"/>
                <a:cs typeface="Courier New" panose="02070309020205020404" pitchFamily="49" charset="0"/>
              </a:rPr>
              <a:t>would generate the integer values from 1 to </a:t>
            </a:r>
            <a:r>
              <a:rPr lang="en-US" sz="320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10:</a:t>
            </a:r>
            <a:endParaRPr lang="en-US" sz="3200" dirty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095" y="2503369"/>
            <a:ext cx="7366280" cy="29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798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Combining </a:t>
            </a:r>
            <a:r>
              <a:rPr lang="en-US" dirty="0" err="1" smtClean="0">
                <a:latin typeface="Calibri" pitchFamily="34" charset="0"/>
              </a:rPr>
              <a:t>seq</a:t>
            </a:r>
            <a:r>
              <a:rPr lang="en-US" dirty="0" smtClean="0">
                <a:latin typeface="Calibri" pitchFamily="34" charset="0"/>
              </a:rPr>
              <a:t> and for Statements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alibri" panose="020F0502020204030204" pitchFamily="34" charset="0"/>
              </a:rPr>
              <a:t>Using the 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seq</a:t>
            </a:r>
            <a:r>
              <a:rPr lang="en-US" sz="3200" dirty="0">
                <a:latin typeface="Calibri" panose="020F0502020204030204" pitchFamily="34" charset="0"/>
              </a:rPr>
              <a:t> command in conjunction with the for statement can allow you to generate a collection of user accounts quickly.  For example:</a:t>
            </a:r>
            <a:endParaRPr lang="en-US" sz="3200" b="1" dirty="0">
              <a:latin typeface="Calibri" panose="020F0502020204030204" pitchFamily="34" charset="0"/>
            </a:endParaRPr>
          </a:p>
        </p:txBody>
      </p:sp>
      <p:pic>
        <p:nvPicPr>
          <p:cNvPr id="1536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98" y="2782668"/>
            <a:ext cx="7186019" cy="3383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6939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Stepping with the </a:t>
            </a:r>
            <a:r>
              <a:rPr lang="en-US" dirty="0" err="1" smtClean="0">
                <a:latin typeface="Calibri" pitchFamily="34" charset="0"/>
              </a:rPr>
              <a:t>seq</a:t>
            </a:r>
            <a:r>
              <a:rPr lang="en-US" dirty="0" smtClean="0">
                <a:latin typeface="Calibri" pitchFamily="34" charset="0"/>
              </a:rPr>
              <a:t> Statement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alibri" panose="020F0502020204030204" pitchFamily="34" charset="0"/>
              </a:rPr>
              <a:t>The 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seq</a:t>
            </a:r>
            <a:r>
              <a:rPr lang="en-US" sz="3200" dirty="0">
                <a:latin typeface="Calibri" panose="020F0502020204030204" pitchFamily="34" charset="0"/>
              </a:rPr>
              <a:t> command can also accept three arguments: an initial value, a step value, and a final value.  For example, if you wanted to start a zero, and increment the value by 10 until you reached 100, you could execute</a:t>
            </a:r>
            <a:r>
              <a:rPr lang="en-US" sz="3200" dirty="0" smtClean="0">
                <a:latin typeface="Calibri" panose="020F0502020204030204" pitchFamily="34" charset="0"/>
              </a:rPr>
              <a:t>:</a:t>
            </a:r>
          </a:p>
          <a:p>
            <a:endParaRPr lang="en-US" sz="3200" b="1" dirty="0">
              <a:latin typeface="Calibri" panose="020F0502020204030204" pitchFamily="34" charset="0"/>
            </a:endParaRPr>
          </a:p>
          <a:p>
            <a:r>
              <a:rPr lang="en-US" sz="3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seq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0 10 100</a:t>
            </a:r>
            <a:endParaRPr lang="en-US" sz="3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770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Stepping with the </a:t>
            </a:r>
            <a:r>
              <a:rPr lang="en-US" dirty="0" err="1" smtClean="0">
                <a:latin typeface="Calibri" pitchFamily="34" charset="0"/>
              </a:rPr>
              <a:t>seq</a:t>
            </a:r>
            <a:r>
              <a:rPr lang="en-US" dirty="0" smtClean="0">
                <a:latin typeface="Calibri" pitchFamily="34" charset="0"/>
              </a:rPr>
              <a:t> Statement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199" y="1213008"/>
            <a:ext cx="845674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alibri" panose="020F0502020204030204" pitchFamily="34" charset="0"/>
              </a:rPr>
              <a:t>Since step values can be negative as well, you can use 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seq</a:t>
            </a:r>
            <a:r>
              <a:rPr lang="en-US" sz="3200" dirty="0">
                <a:latin typeface="Calibri" panose="020F0502020204030204" pitchFamily="34" charset="0"/>
              </a:rPr>
              <a:t> to create a sequence of decreasing numbers.  For example, to create a sequence that started at 12, and decreased by 3 until it reached -12, you could execute</a:t>
            </a:r>
            <a:r>
              <a:rPr lang="en-US" sz="3200" dirty="0" smtClean="0">
                <a:latin typeface="Calibri" panose="020F0502020204030204" pitchFamily="34" charset="0"/>
              </a:rPr>
              <a:t>:</a:t>
            </a:r>
          </a:p>
          <a:p>
            <a:endParaRPr lang="en-US" sz="3200" b="1" dirty="0">
              <a:latin typeface="Calibri" panose="020F0502020204030204" pitchFamily="34" charset="0"/>
            </a:endParaRPr>
          </a:p>
          <a:p>
            <a:r>
              <a:rPr lang="en-US" sz="3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seq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12 -3 -12</a:t>
            </a:r>
            <a:endParaRPr lang="en-US" sz="3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306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Script Example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13592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The following example script starts be creating a report of disk space usage in the /</a:t>
            </a:r>
            <a:r>
              <a:rPr lang="en-US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usr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/share/doc directory.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This script will be similar to the function demonstrated in the previous unit.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It is not uncommon to convert a function into a script, as it becomes more complex</a:t>
            </a:r>
          </a:p>
          <a:p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829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Script Example</a:t>
            </a:r>
            <a:endParaRPr lang="en-US" dirty="0" smtClean="0">
              <a:latin typeface="Calibri" pitchFamily="34" charset="0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839955" y="1417638"/>
            <a:ext cx="7464089" cy="374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665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Script </a:t>
            </a:r>
            <a:r>
              <a:rPr lang="en-US" dirty="0" smtClean="0">
                <a:latin typeface="Calibri" pitchFamily="34" charset="0"/>
              </a:rPr>
              <a:t>Placement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13592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In the previous script, the "./" character combination was placed before the script name to indicate a relative path to the script in the current directory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In order to be able to execute a script without providing a relative or absolute path to the script name, the script can be placed in a directory listed in the PATH variable  </a:t>
            </a:r>
          </a:p>
          <a:p>
            <a:endParaRPr lang="en-US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508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2629</TotalTime>
  <Words>3511</Words>
  <Application>Microsoft Macintosh PowerPoint</Application>
  <PresentationFormat>On-screen Show (4:3)</PresentationFormat>
  <Paragraphs>392</Paragraphs>
  <Slides>69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0" baseType="lpstr">
      <vt:lpstr>Office Theme</vt:lpstr>
      <vt:lpstr>Module 1: Advanced  Shell Features  Chapter 2: Introduction to  Shell Scripts</vt:lpstr>
      <vt:lpstr>Introduction to Shell Scripts</vt:lpstr>
      <vt:lpstr>Understanding Shell Scripts</vt:lpstr>
      <vt:lpstr>Shell Scripting Basics</vt:lpstr>
      <vt:lpstr>Shell Scripting Basics</vt:lpstr>
      <vt:lpstr>She-bang</vt:lpstr>
      <vt:lpstr>Script Example</vt:lpstr>
      <vt:lpstr>Script Example</vt:lpstr>
      <vt:lpstr>Script Placement</vt:lpstr>
      <vt:lpstr>Script Placement</vt:lpstr>
      <vt:lpstr>Script Placement</vt:lpstr>
      <vt:lpstr>Script Permissions</vt:lpstr>
      <vt:lpstr>Script Permissions</vt:lpstr>
      <vt:lpstr>Command Substitution</vt:lpstr>
      <vt:lpstr>Command Substitution</vt:lpstr>
      <vt:lpstr>Command Substitution</vt:lpstr>
      <vt:lpstr>Command Substitution</vt:lpstr>
      <vt:lpstr>Command Substitution</vt:lpstr>
      <vt:lpstr>Command Substitution</vt:lpstr>
      <vt:lpstr>The read Statement</vt:lpstr>
      <vt:lpstr>The read Statement</vt:lpstr>
      <vt:lpstr>Example using read Statement</vt:lpstr>
      <vt:lpstr>Conditional Statements</vt:lpstr>
      <vt:lpstr>The test Statement</vt:lpstr>
      <vt:lpstr>The test Statement</vt:lpstr>
      <vt:lpstr>The test Statement</vt:lpstr>
      <vt:lpstr>The if Statement</vt:lpstr>
      <vt:lpstr>The if Statement</vt:lpstr>
      <vt:lpstr>The if Statement</vt:lpstr>
      <vt:lpstr>The if Statement</vt:lpstr>
      <vt:lpstr>Examples of the if Statement</vt:lpstr>
      <vt:lpstr>Examples of the if Statement</vt:lpstr>
      <vt:lpstr>Examples of the if Statement</vt:lpstr>
      <vt:lpstr>Testing Return Values</vt:lpstr>
      <vt:lpstr>Testing Return Values</vt:lpstr>
      <vt:lpstr>Example Return Values</vt:lpstr>
      <vt:lpstr>Return Values</vt:lpstr>
      <vt:lpstr>Handling STDERR</vt:lpstr>
      <vt:lpstr>STDERR Scenario</vt:lpstr>
      <vt:lpstr>STDERR Solution #1</vt:lpstr>
      <vt:lpstr>STDERR Solution #1</vt:lpstr>
      <vt:lpstr>STDERR Solution #2</vt:lpstr>
      <vt:lpstr>STDERR Solution #2</vt:lpstr>
      <vt:lpstr>STDERR Solution #3</vt:lpstr>
      <vt:lpstr>STDERR Solution #3</vt:lpstr>
      <vt:lpstr>OR/NOT tests</vt:lpstr>
      <vt:lpstr>Verify User Input</vt:lpstr>
      <vt:lpstr>User Input Example</vt:lpstr>
      <vt:lpstr>Verify Integer Input</vt:lpstr>
      <vt:lpstr>Verify Integer Input</vt:lpstr>
      <vt:lpstr>Verify Zip Code Input</vt:lpstr>
      <vt:lpstr>Sending Mail to Superuser</vt:lpstr>
      <vt:lpstr>Sending Mail to Superuser</vt:lpstr>
      <vt:lpstr>The while Statement</vt:lpstr>
      <vt:lpstr>The while Statement</vt:lpstr>
      <vt:lpstr>The while Statement</vt:lpstr>
      <vt:lpstr>The while Statement</vt:lpstr>
      <vt:lpstr>The for Statement</vt:lpstr>
      <vt:lpstr>The for Statement</vt:lpstr>
      <vt:lpstr>The for Statement</vt:lpstr>
      <vt:lpstr>A for Statement Example</vt:lpstr>
      <vt:lpstr>A for Statement Example</vt:lpstr>
      <vt:lpstr>A flexible for Statement Example</vt:lpstr>
      <vt:lpstr>A flexible for Statement Example</vt:lpstr>
      <vt:lpstr>The seq Statement</vt:lpstr>
      <vt:lpstr>The seq Statement</vt:lpstr>
      <vt:lpstr>Combining seq and for Statements</vt:lpstr>
      <vt:lpstr>Stepping with the seq Statement</vt:lpstr>
      <vt:lpstr>Stepping with the seq Statement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1.1 Linux Evolution and Popular Operating Systems</dc:title>
  <dc:creator>Sean Walberg</dc:creator>
  <cp:lastModifiedBy>Grace Bixby</cp:lastModifiedBy>
  <cp:revision>121</cp:revision>
  <dcterms:created xsi:type="dcterms:W3CDTF">2013-10-05T00:15:43Z</dcterms:created>
  <dcterms:modified xsi:type="dcterms:W3CDTF">2015-10-20T18:13:02Z</dcterms:modified>
</cp:coreProperties>
</file>