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21"/>
  </p:notesMasterIdLst>
  <p:sldIdLst>
    <p:sldId id="275" r:id="rId2"/>
    <p:sldId id="256" r:id="rId3"/>
    <p:sldId id="258" r:id="rId4"/>
    <p:sldId id="280" r:id="rId5"/>
    <p:sldId id="300" r:id="rId6"/>
    <p:sldId id="283" r:id="rId7"/>
    <p:sldId id="301" r:id="rId8"/>
    <p:sldId id="284" r:id="rId9"/>
    <p:sldId id="285" r:id="rId10"/>
    <p:sldId id="297" r:id="rId11"/>
    <p:sldId id="286" r:id="rId12"/>
    <p:sldId id="287" r:id="rId13"/>
    <p:sldId id="298" r:id="rId14"/>
    <p:sldId id="302" r:id="rId15"/>
    <p:sldId id="288" r:id="rId16"/>
    <p:sldId id="289" r:id="rId17"/>
    <p:sldId id="290" r:id="rId18"/>
    <p:sldId id="299" r:id="rId19"/>
    <p:sldId id="303" r:id="rId2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61" autoAdjust="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1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6FC7-0E9F-46B2-BEC6-75A923BD3E95}" type="datetimeFigureOut">
              <a:rPr lang="en-US" smtClean="0"/>
              <a:t>10/20/15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F578E-024E-4526-8A0A-E7F64067A3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716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2229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222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F578E-024E-4526-8A0A-E7F64067A31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36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42345-F28C-4344-ADC2-AA5FEBC9CD90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00531-755C-43EC-B38B-BB89CED79E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F54B3-6EB2-4C42-BFDD-373B86CE7B3C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8B78-8A6B-4283-819D-D057771143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36F9-76C9-416C-B72B-2DC37ACB4AA4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5A7DF-5793-4ACC-8B00-63EB02E0AE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8205F-8A62-487F-97A1-D515E44D6960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0E3F2-0E43-4D58-B733-975D34D054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17657-D8C4-479C-8D72-C281738CE422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9774-6A1E-4E4E-AA6D-DBE513398A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E22FD-3CD4-4BB1-B742-6B5876BCCDD2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BDD19-E2A1-4CBB-9896-2367B45D8A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FC659-7438-4880-AC8C-D8C3BFDA75EF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B14A-0C0F-4288-81C0-31155D66F4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5B8A0-733B-4AB3-9A63-506A6C8AE288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2DBD8-B589-4D7F-95D4-A437C74481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35B75-A199-4547-882C-17AEF83AEBFA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09443-030E-4AA1-BEC6-E9F30E6C60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46DCE-7ECB-4EA1-B90D-201CD99C31FB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BBDC5-25EA-4DCF-8BAC-6F5BA42983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03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4A3914D-BF7E-4FA0-9328-0DD6E48689A3}" type="datetimeFigureOut">
              <a:rPr lang="en-US"/>
              <a:pPr>
                <a:defRPr/>
              </a:pPr>
              <a:t>10/20/15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0BB5DF6-456B-4760-B6CB-ECEE9B3A1B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Module 1: Advanced Shell Features</a:t>
            </a:r>
            <a:r>
              <a:rPr lang="en-US" dirty="0" smtClean="0">
                <a:latin typeface="Calibri" pitchFamily="34" charset="0"/>
              </a:rPr>
              <a:t/>
            </a:r>
            <a:br>
              <a:rPr lang="en-US" dirty="0" smtClean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>Chapter 3: </a:t>
            </a:r>
            <a:r>
              <a:rPr lang="en-US" dirty="0" smtClean="0">
                <a:latin typeface="Calibri" pitchFamily="34" charset="0"/>
              </a:rPr>
              <a:t>SQL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SELECT and FROM</a:t>
            </a:r>
          </a:p>
        </p:txBody>
      </p:sp>
      <p:sp>
        <p:nvSpPr>
          <p:cNvPr id="9830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Used to choose fields to view in conjunction with FROM statement which chooses the tables</a:t>
            </a:r>
          </a:p>
          <a:p>
            <a:r>
              <a:rPr lang="en-US" dirty="0" smtClean="0">
                <a:latin typeface="Calibri" pitchFamily="34" charset="0"/>
              </a:rPr>
              <a:t>E.g. To select all fields and all records:</a:t>
            </a:r>
          </a:p>
          <a:p>
            <a:pPr marL="457200" lvl="1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SELECT * FROM People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alibri" pitchFamily="34" charset="0"/>
              </a:rPr>
              <a:t>E.g. To view specific fields: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Project,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ProjectID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FROM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	Projects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72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WHERE Clause</a:t>
            </a:r>
          </a:p>
        </p:txBody>
      </p:sp>
      <p:sp>
        <p:nvSpPr>
          <p:cNvPr id="9933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Used with UPDATE, SELECT and DELETE statements so that only those records that exist with values that are true for the WHERE clause are operated on instead of all records</a:t>
            </a:r>
          </a:p>
          <a:p>
            <a:r>
              <a:rPr lang="en-US" dirty="0" smtClean="0">
                <a:latin typeface="Calibri" pitchFamily="34" charset="0"/>
              </a:rPr>
              <a:t>E.g. To select those projects with </a:t>
            </a:r>
            <a:r>
              <a:rPr lang="en-US" dirty="0" err="1" smtClean="0">
                <a:latin typeface="Calibri" pitchFamily="34" charset="0"/>
              </a:rPr>
              <a:t>ProjectID</a:t>
            </a:r>
            <a:r>
              <a:rPr lang="en-US" dirty="0" smtClean="0">
                <a:latin typeface="Calibri" pitchFamily="34" charset="0"/>
              </a:rPr>
              <a:t> starting with “PY”:</a:t>
            </a:r>
          </a:p>
          <a:p>
            <a:pPr marL="457200" lvl="1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SELECT * FROM Projects WHERE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ProjectID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LIKE "PY%";</a:t>
            </a:r>
          </a:p>
          <a:p>
            <a:pPr marL="457200" lvl="1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DELETE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Used to remove records from a table</a:t>
            </a:r>
          </a:p>
          <a:p>
            <a:r>
              <a:rPr lang="en-US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E.g. To delete all records in the People table:</a:t>
            </a:r>
          </a:p>
          <a:p>
            <a:pPr marL="0" indent="0">
              <a:buNone/>
            </a:pPr>
            <a:r>
              <a:rPr lang="en-US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DELETE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FROM People;</a:t>
            </a:r>
          </a:p>
          <a:p>
            <a:r>
              <a:rPr lang="en-US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E.g. To delete records for the Python Advanced project:</a:t>
            </a:r>
          </a:p>
          <a:p>
            <a:pPr marL="0" indent="0">
              <a:buNone/>
            </a:pPr>
            <a:r>
              <a:rPr lang="en-US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DELETE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FROM Projects WHERE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ProjectID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="PY3";</a:t>
            </a:r>
          </a:p>
          <a:p>
            <a:pPr marL="0" indent="0">
              <a:buNone/>
            </a:pPr>
            <a:endParaRPr lang="en-US" dirty="0" smtClean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JOIN Statement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Used with the SELECT, FROM and ON statements to specify which field in one table relates to field in another table </a:t>
            </a:r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Identical field names must be prefixed by the table name and a period so that reference to them can be resolved</a:t>
            </a:r>
          </a:p>
        </p:txBody>
      </p:sp>
    </p:spTree>
    <p:extLst>
      <p:ext uri="{BB962C8B-B14F-4D97-AF65-F5344CB8AC3E}">
        <p14:creationId xmlns:p14="http://schemas.microsoft.com/office/powerpoint/2010/main" val="3894207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JOIN Statement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E.g. To join fields from the People, </a:t>
            </a:r>
            <a:r>
              <a:rPr lang="en-US" dirty="0" err="1">
                <a:latin typeface="Calibri" pitchFamily="34" charset="0"/>
              </a:rPr>
              <a:t>PeopleProjects</a:t>
            </a:r>
            <a:r>
              <a:rPr lang="en-US" dirty="0">
                <a:latin typeface="Calibri" pitchFamily="34" charset="0"/>
              </a:rPr>
              <a:t>, and Projects tables:</a:t>
            </a:r>
          </a:p>
          <a:p>
            <a:pPr marL="400050" lvl="1" indent="0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People.PersonID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, First, Last,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Projects.ProjectID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, Project FROM People </a:t>
            </a:r>
          </a:p>
          <a:p>
            <a:pPr marL="400050" lvl="1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JOIN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PeopleProjects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ON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People.PersonID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PeopleProjects.PersonID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400050" lvl="1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JOIN Projects ON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PeopleProjects.ProjectID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Projects.ProjectID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sz="24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11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SUB-QUERIES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Nesting SELECT queries inside other queries</a:t>
            </a:r>
          </a:p>
          <a:p>
            <a:r>
              <a:rPr lang="en-US" dirty="0">
                <a:latin typeface="Calibri" pitchFamily="34" charset="0"/>
              </a:rPr>
              <a:t>E.g. To show the records from the Projects table that has a person assigned to it:</a:t>
            </a:r>
          </a:p>
          <a:p>
            <a:pPr marL="400050" lvl="1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* FROM Projects WHERE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ProjectID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400050" lvl="1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IN (SELECT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ProjectID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FROM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PeopleProjects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dirty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795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ORDER BY CLAUSE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Used to specify which fields to sort the records by </a:t>
            </a:r>
          </a:p>
          <a:p>
            <a:r>
              <a:rPr lang="en-US" dirty="0" smtClean="0">
                <a:latin typeface="Calibri" pitchFamily="34" charset="0"/>
              </a:rPr>
              <a:t>Used to specify whether the sorting should be in ascending or descending order using the ASC or DESC modifiers, with ascending being the default</a:t>
            </a:r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369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ORDER BY CLAUSE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E.g. To </a:t>
            </a:r>
            <a:r>
              <a:rPr lang="en-US" dirty="0">
                <a:latin typeface="Calibri" pitchFamily="34" charset="0"/>
              </a:rPr>
              <a:t>sort people by </a:t>
            </a:r>
            <a:r>
              <a:rPr lang="en-US" dirty="0" err="1">
                <a:latin typeface="Calibri" pitchFamily="34" charset="0"/>
              </a:rPr>
              <a:t>PersonID</a:t>
            </a:r>
            <a:r>
              <a:rPr lang="en-US" dirty="0">
                <a:latin typeface="Calibri" pitchFamily="34" charset="0"/>
              </a:rPr>
              <a:t> in an ascending order: 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* FROM People ORDER BY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PersonID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dirty="0" smtClean="0">
                <a:latin typeface="Calibri" pitchFamily="34" charset="0"/>
              </a:rPr>
              <a:t>E.g. To  </a:t>
            </a:r>
            <a:r>
              <a:rPr lang="en-US" dirty="0">
                <a:latin typeface="Calibri" pitchFamily="34" charset="0"/>
              </a:rPr>
              <a:t>sort the People table records in descending order by </a:t>
            </a:r>
            <a:r>
              <a:rPr lang="en-US" dirty="0" err="1">
                <a:latin typeface="Calibri" pitchFamily="34" charset="0"/>
              </a:rPr>
              <a:t>PersonID</a:t>
            </a:r>
            <a:r>
              <a:rPr lang="en-US" dirty="0">
                <a:latin typeface="Calibri" pitchFamily="34" charset="0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* FROM People ORDER BY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PersonID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	DESC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694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GROUP BY Clause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  <a:cs typeface="Courier New" pitchFamily="49" charset="0"/>
              </a:rPr>
              <a:t>Used with aggregate functions like AVG, COUNT, MIN, MAX or SUM to specify the group of records that will be aggregated by that function</a:t>
            </a:r>
          </a:p>
          <a:p>
            <a:r>
              <a:rPr lang="en-US" dirty="0" smtClean="0">
                <a:latin typeface="Calibri" pitchFamily="34" charset="0"/>
                <a:cs typeface="Courier New" pitchFamily="49" charset="0"/>
              </a:rPr>
              <a:t>Similar to order by clause if used without any aggregate function</a:t>
            </a:r>
          </a:p>
          <a:p>
            <a:r>
              <a:rPr lang="en-US" dirty="0" smtClean="0">
                <a:latin typeface="Calibri" pitchFamily="34" charset="0"/>
                <a:cs typeface="Courier New" pitchFamily="49" charset="0"/>
              </a:rPr>
              <a:t>E.g</a:t>
            </a:r>
            <a:r>
              <a:rPr lang="en-US" dirty="0">
                <a:latin typeface="Calibri" pitchFamily="34" charset="0"/>
                <a:cs typeface="Courier New" pitchFamily="49" charset="0"/>
              </a:rPr>
              <a:t>. To show an average and total of the cost for each </a:t>
            </a:r>
            <a:r>
              <a:rPr lang="en-US" dirty="0" smtClean="0">
                <a:latin typeface="Calibri" pitchFamily="34" charset="0"/>
                <a:cs typeface="Courier New" pitchFamily="49" charset="0"/>
              </a:rPr>
              <a:t>person:</a:t>
            </a:r>
            <a:endParaRPr lang="en-US" dirty="0">
              <a:latin typeface="Calibri" pitchFamily="34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202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GROUP BY Clause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People.PersonID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, First, Last, AVG(Cost), SUM(Cost) FROM People JOIN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PeopleProjects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400050" lvl="1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ON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People.PersonID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PeopleProjects.PersonID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 marL="400050" lvl="1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JOIN Projects ON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PeopleProjects.ProjectID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Projects.ProjectID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400050" lvl="1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GROUP BY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People.PersonID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406458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Structured Query Language (SQL)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6387" name="Content Placeholder 6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Programming language standardized by ANSI and ISO for manipulating data in a RDBMS</a:t>
            </a:r>
          </a:p>
          <a:p>
            <a:r>
              <a:rPr lang="en-US" dirty="0" smtClean="0">
                <a:latin typeface="Calibri" pitchFamily="34" charset="0"/>
              </a:rPr>
              <a:t>Can be used to create, modify and query databases</a:t>
            </a:r>
          </a:p>
          <a:p>
            <a:r>
              <a:rPr lang="en-US" dirty="0" smtClean="0">
                <a:latin typeface="Calibri" pitchFamily="34" charset="0"/>
              </a:rPr>
              <a:t>Data Definition Language : defines the schema for the database, tables and other structures</a:t>
            </a:r>
          </a:p>
          <a:p>
            <a:r>
              <a:rPr lang="en-US" dirty="0" smtClean="0">
                <a:latin typeface="Calibri" pitchFamily="34" charset="0"/>
              </a:rPr>
              <a:t>Data Manipulation Language : add, update, delete and view data from one or more tables</a:t>
            </a: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Structured Query Language (SQL)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Not a case sensitive language</a:t>
            </a:r>
          </a:p>
          <a:p>
            <a:r>
              <a:rPr lang="en-US" dirty="0" smtClean="0">
                <a:latin typeface="Calibri" pitchFamily="34" charset="0"/>
              </a:rPr>
              <a:t>SQL statements must be terminated with a semicolon (;)</a:t>
            </a:r>
          </a:p>
          <a:p>
            <a:r>
              <a:rPr lang="en-US" dirty="0" smtClean="0">
                <a:latin typeface="Calibri" pitchFamily="34" charset="0"/>
              </a:rPr>
              <a:t>System administrator needs to know SQL to maintain data</a:t>
            </a:r>
          </a:p>
          <a:p>
            <a:r>
              <a:rPr lang="en-US" dirty="0" smtClean="0">
                <a:latin typeface="Calibri" pitchFamily="34" charset="0"/>
              </a:rPr>
              <a:t>Linux open source database packages : MySQL, </a:t>
            </a:r>
            <a:r>
              <a:rPr lang="en-US" dirty="0" err="1" smtClean="0">
                <a:latin typeface="Calibri" pitchFamily="34" charset="0"/>
              </a:rPr>
              <a:t>Postgress</a:t>
            </a:r>
            <a:r>
              <a:rPr lang="en-US" dirty="0" smtClean="0">
                <a:latin typeface="Calibri" pitchFamily="34" charset="0"/>
              </a:rPr>
              <a:t> and SQLite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Database Terminology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b="1" dirty="0" smtClean="0">
                <a:latin typeface="Calibri" pitchFamily="34" charset="0"/>
              </a:rPr>
              <a:t>Databases</a:t>
            </a:r>
            <a:r>
              <a:rPr lang="en-US" dirty="0" smtClean="0">
                <a:latin typeface="Calibri" pitchFamily="34" charset="0"/>
              </a:rPr>
              <a:t> : Used to store data about related things e.g. employee database and student database</a:t>
            </a:r>
          </a:p>
          <a:p>
            <a:r>
              <a:rPr lang="en-US" b="1" dirty="0" smtClean="0">
                <a:latin typeface="Calibri" pitchFamily="34" charset="0"/>
              </a:rPr>
              <a:t>Tables</a:t>
            </a:r>
            <a:r>
              <a:rPr lang="en-US" dirty="0" smtClean="0">
                <a:latin typeface="Calibri" pitchFamily="34" charset="0"/>
              </a:rPr>
              <a:t> : Used to organize information about some entity. More than one table can also be created to store information about something depending on the logical relation</a:t>
            </a:r>
          </a:p>
          <a:p>
            <a:r>
              <a:rPr lang="en-US" b="1" dirty="0" smtClean="0">
                <a:latin typeface="Calibri" pitchFamily="34" charset="0"/>
              </a:rPr>
              <a:t>Record</a:t>
            </a:r>
            <a:r>
              <a:rPr lang="en-US" dirty="0" smtClean="0">
                <a:latin typeface="Calibri" pitchFamily="34" charset="0"/>
              </a:rPr>
              <a:t> : Group of information about a thing, represented by rows in a database table</a:t>
            </a:r>
          </a:p>
          <a:p>
            <a:pPr lvl="1"/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Database Terminology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b="1" dirty="0" smtClean="0">
                <a:latin typeface="Calibri" pitchFamily="34" charset="0"/>
              </a:rPr>
              <a:t>Fields</a:t>
            </a:r>
            <a:r>
              <a:rPr lang="en-US" dirty="0" smtClean="0">
                <a:latin typeface="Calibri" pitchFamily="34" charset="0"/>
              </a:rPr>
              <a:t> : Distinct piece of information in a database, represented a columns of a database table</a:t>
            </a: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001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Table Relationships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b="1" dirty="0" smtClean="0">
                <a:latin typeface="Calibri" pitchFamily="34" charset="0"/>
              </a:rPr>
              <a:t>One-to-one</a:t>
            </a:r>
            <a:r>
              <a:rPr lang="en-US" dirty="0" smtClean="0">
                <a:latin typeface="Calibri" pitchFamily="34" charset="0"/>
              </a:rPr>
              <a:t> : Each record in one table is related to at most one record in another table</a:t>
            </a:r>
          </a:p>
          <a:p>
            <a:pPr marL="0" indent="0">
              <a:buNone/>
            </a:pPr>
            <a:r>
              <a:rPr lang="en-US" dirty="0">
                <a:latin typeface="Calibri" pitchFamily="34" charset="0"/>
              </a:rPr>
              <a:t>	</a:t>
            </a:r>
            <a:r>
              <a:rPr lang="en-US" dirty="0" smtClean="0">
                <a:latin typeface="Calibri" pitchFamily="34" charset="0"/>
              </a:rPr>
              <a:t>e.g. each record in the employee table can be 	matched with the </a:t>
            </a:r>
            <a:r>
              <a:rPr lang="en-US" dirty="0" err="1" smtClean="0">
                <a:latin typeface="Calibri" pitchFamily="34" charset="0"/>
              </a:rPr>
              <a:t>emp_salary</a:t>
            </a:r>
            <a:r>
              <a:rPr lang="en-US" dirty="0" smtClean="0">
                <a:latin typeface="Calibri" pitchFamily="34" charset="0"/>
              </a:rPr>
              <a:t> table using the 	</a:t>
            </a:r>
            <a:r>
              <a:rPr lang="en-US" dirty="0" err="1" smtClean="0">
                <a:latin typeface="Calibri" pitchFamily="34" charset="0"/>
              </a:rPr>
              <a:t>EmpID</a:t>
            </a:r>
            <a:r>
              <a:rPr lang="en-US" dirty="0" smtClean="0">
                <a:latin typeface="Calibri" pitchFamily="34" charset="0"/>
              </a:rPr>
              <a:t> as the common key</a:t>
            </a:r>
          </a:p>
          <a:p>
            <a:r>
              <a:rPr lang="en-US" b="1" dirty="0" smtClean="0">
                <a:latin typeface="Calibri" pitchFamily="34" charset="0"/>
              </a:rPr>
              <a:t>One-to-many</a:t>
            </a:r>
            <a:r>
              <a:rPr lang="en-US" dirty="0" smtClean="0">
                <a:latin typeface="Calibri" pitchFamily="34" charset="0"/>
              </a:rPr>
              <a:t> : Each record in one table can be related to more than one record in another table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Table Relationships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alibri" pitchFamily="34" charset="0"/>
              </a:rPr>
              <a:t>	e.g. if each project could only be assigned to </a:t>
            </a:r>
            <a:r>
              <a:rPr lang="en-US" dirty="0" smtClean="0">
                <a:latin typeface="Calibri" pitchFamily="34" charset="0"/>
              </a:rPr>
              <a:t>	one </a:t>
            </a:r>
            <a:r>
              <a:rPr lang="en-US" dirty="0">
                <a:latin typeface="Calibri" pitchFamily="34" charset="0"/>
              </a:rPr>
              <a:t>person, but each person could be </a:t>
            </a:r>
            <a:r>
              <a:rPr lang="en-US" dirty="0" smtClean="0">
                <a:latin typeface="Calibri" pitchFamily="34" charset="0"/>
              </a:rPr>
              <a:t>	assigned </a:t>
            </a:r>
            <a:r>
              <a:rPr lang="en-US" dirty="0">
                <a:latin typeface="Calibri" pitchFamily="34" charset="0"/>
              </a:rPr>
              <a:t>to multiple projects, then the </a:t>
            </a:r>
            <a:r>
              <a:rPr lang="en-US" dirty="0" smtClean="0">
                <a:latin typeface="Calibri" pitchFamily="34" charset="0"/>
              </a:rPr>
              <a:t>	relationship </a:t>
            </a:r>
            <a:r>
              <a:rPr lang="en-US" dirty="0">
                <a:latin typeface="Calibri" pitchFamily="34" charset="0"/>
              </a:rPr>
              <a:t>between the People and Project </a:t>
            </a:r>
            <a:r>
              <a:rPr lang="en-US" dirty="0" smtClean="0">
                <a:latin typeface="Calibri" pitchFamily="34" charset="0"/>
              </a:rPr>
              <a:t>	tables </a:t>
            </a:r>
            <a:r>
              <a:rPr lang="en-US" dirty="0">
                <a:latin typeface="Calibri" pitchFamily="34" charset="0"/>
              </a:rPr>
              <a:t>would be </a:t>
            </a:r>
            <a:r>
              <a:rPr lang="en-US" dirty="0" smtClean="0">
                <a:latin typeface="Calibri" pitchFamily="34" charset="0"/>
              </a:rPr>
              <a:t>one-to-many</a:t>
            </a:r>
          </a:p>
          <a:p>
            <a:r>
              <a:rPr lang="en-US" dirty="0" smtClean="0">
                <a:latin typeface="Calibri" pitchFamily="34" charset="0"/>
              </a:rPr>
              <a:t>SELECT query in SQL will require a JOIN or a sub-query to extract information from more than one table</a:t>
            </a:r>
          </a:p>
        </p:txBody>
      </p:sp>
    </p:spTree>
    <p:extLst>
      <p:ext uri="{BB962C8B-B14F-4D97-AF65-F5344CB8AC3E}">
        <p14:creationId xmlns:p14="http://schemas.microsoft.com/office/powerpoint/2010/main" val="1078043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INSERT</a:t>
            </a:r>
          </a:p>
        </p:txBody>
      </p:sp>
      <p:sp>
        <p:nvSpPr>
          <p:cNvPr id="9728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ourier New" pitchFamily="49" charset="0"/>
              </a:rPr>
              <a:t>Used to add records to the tables</a:t>
            </a:r>
          </a:p>
          <a:p>
            <a:r>
              <a:rPr lang="en-US" dirty="0" smtClean="0">
                <a:latin typeface="Calibri" pitchFamily="34" charset="0"/>
                <a:cs typeface="Courier New" pitchFamily="49" charset="0"/>
              </a:rPr>
              <a:t>E.g. </a:t>
            </a:r>
          </a:p>
          <a:p>
            <a:pPr marL="400050" lvl="1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mysql&gt; INSERT INTO People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marL="400050" lvl="1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PersonId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, First, Last) VALUES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marL="400050" lvl="1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(1, "Susan", "Gomez"),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marL="400050" lvl="1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(2, "Hans", "Alvarez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");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UPDATE</a:t>
            </a:r>
          </a:p>
        </p:txBody>
      </p:sp>
      <p:sp>
        <p:nvSpPr>
          <p:cNvPr id="9830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Used to update values in existing records</a:t>
            </a:r>
          </a:p>
          <a:p>
            <a:r>
              <a:rPr lang="en-US" dirty="0" smtClean="0">
                <a:latin typeface="Calibri" pitchFamily="34" charset="0"/>
              </a:rPr>
              <a:t>Specify a where clause to apply update to selective records, otherwise update will be applied to all records in the table</a:t>
            </a:r>
          </a:p>
          <a:p>
            <a:r>
              <a:rPr lang="en-US" dirty="0" err="1" smtClean="0">
                <a:latin typeface="Calibri" pitchFamily="34" charset="0"/>
              </a:rPr>
              <a:t>E.g</a:t>
            </a:r>
            <a:r>
              <a:rPr lang="en-US" dirty="0" smtClean="0">
                <a:latin typeface="Calibri" pitchFamily="34" charset="0"/>
              </a:rPr>
              <a:t> To update the last name of person with </a:t>
            </a:r>
            <a:r>
              <a:rPr lang="en-US" dirty="0" err="1" smtClean="0">
                <a:latin typeface="Calibri" pitchFamily="34" charset="0"/>
              </a:rPr>
              <a:t>PersonID</a:t>
            </a:r>
            <a:r>
              <a:rPr lang="en-US" dirty="0" smtClean="0">
                <a:latin typeface="Calibri" pitchFamily="34" charset="0"/>
              </a:rPr>
              <a:t> 1: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UPDATE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People SET Last="Alvarez"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	WHERE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PersonID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=1;</a:t>
            </a:r>
          </a:p>
          <a:p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2250</TotalTime>
  <Words>706</Words>
  <Application>Microsoft Macintosh PowerPoint</Application>
  <PresentationFormat>On-screen Show (4:3)</PresentationFormat>
  <Paragraphs>93</Paragraphs>
  <Slides>19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Module 1: Advanced Shell Features Chapter 3: SQL</vt:lpstr>
      <vt:lpstr>Structured Query Language (SQL)</vt:lpstr>
      <vt:lpstr>Structured Query Language (SQL)</vt:lpstr>
      <vt:lpstr>Database Terminology</vt:lpstr>
      <vt:lpstr>Database Terminology</vt:lpstr>
      <vt:lpstr>Table Relationships</vt:lpstr>
      <vt:lpstr>Table Relationships</vt:lpstr>
      <vt:lpstr>INSERT</vt:lpstr>
      <vt:lpstr>UPDATE</vt:lpstr>
      <vt:lpstr>SELECT and FROM</vt:lpstr>
      <vt:lpstr>WHERE Clause</vt:lpstr>
      <vt:lpstr>DELETE</vt:lpstr>
      <vt:lpstr>JOIN Statement</vt:lpstr>
      <vt:lpstr>JOIN Statement</vt:lpstr>
      <vt:lpstr>SUB-QUERIES</vt:lpstr>
      <vt:lpstr>ORDER BY CLAUSE</vt:lpstr>
      <vt:lpstr>ORDER BY CLAUSE</vt:lpstr>
      <vt:lpstr>GROUP BY Clause</vt:lpstr>
      <vt:lpstr>GROUP BY Clause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1.1 Linux Evolution and Popular Operating Systems</dc:title>
  <dc:creator>Sean Walberg</dc:creator>
  <cp:lastModifiedBy>Grace Bixby</cp:lastModifiedBy>
  <cp:revision>198</cp:revision>
  <dcterms:created xsi:type="dcterms:W3CDTF">2013-10-05T00:15:43Z</dcterms:created>
  <dcterms:modified xsi:type="dcterms:W3CDTF">2015-10-20T18:15:06Z</dcterms:modified>
</cp:coreProperties>
</file>