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sldIdLst>
    <p:sldId id="275" r:id="rId2"/>
    <p:sldId id="256" r:id="rId3"/>
    <p:sldId id="258" r:id="rId4"/>
    <p:sldId id="280" r:id="rId5"/>
    <p:sldId id="329" r:id="rId6"/>
    <p:sldId id="393" r:id="rId7"/>
    <p:sldId id="330" r:id="rId8"/>
    <p:sldId id="331" r:id="rId9"/>
    <p:sldId id="394" r:id="rId10"/>
    <p:sldId id="333" r:id="rId11"/>
    <p:sldId id="395" r:id="rId12"/>
    <p:sldId id="396" r:id="rId13"/>
    <p:sldId id="397" r:id="rId14"/>
    <p:sldId id="334" r:id="rId15"/>
    <p:sldId id="398" r:id="rId16"/>
    <p:sldId id="399" r:id="rId17"/>
    <p:sldId id="338" r:id="rId18"/>
    <p:sldId id="406" r:id="rId19"/>
    <p:sldId id="407" r:id="rId20"/>
    <p:sldId id="408" r:id="rId21"/>
    <p:sldId id="335" r:id="rId22"/>
    <p:sldId id="339" r:id="rId23"/>
    <p:sldId id="409" r:id="rId24"/>
    <p:sldId id="340" r:id="rId25"/>
    <p:sldId id="341" r:id="rId26"/>
    <p:sldId id="410" r:id="rId27"/>
    <p:sldId id="411" r:id="rId28"/>
    <p:sldId id="412" r:id="rId29"/>
    <p:sldId id="413" r:id="rId30"/>
    <p:sldId id="414" r:id="rId31"/>
    <p:sldId id="342" r:id="rId32"/>
    <p:sldId id="415" r:id="rId33"/>
    <p:sldId id="416" r:id="rId34"/>
    <p:sldId id="417" r:id="rId35"/>
    <p:sldId id="418" r:id="rId36"/>
    <p:sldId id="419" r:id="rId37"/>
    <p:sldId id="343" r:id="rId38"/>
    <p:sldId id="420" r:id="rId39"/>
    <p:sldId id="421" r:id="rId40"/>
    <p:sldId id="344" r:id="rId41"/>
    <p:sldId id="422" r:id="rId42"/>
    <p:sldId id="423" r:id="rId43"/>
    <p:sldId id="345" r:id="rId44"/>
    <p:sldId id="346" r:id="rId45"/>
    <p:sldId id="424" r:id="rId46"/>
    <p:sldId id="347" r:id="rId47"/>
    <p:sldId id="425" r:id="rId48"/>
    <p:sldId id="348" r:id="rId49"/>
    <p:sldId id="426" r:id="rId50"/>
    <p:sldId id="427" r:id="rId51"/>
    <p:sldId id="428" r:id="rId52"/>
    <p:sldId id="429" r:id="rId53"/>
    <p:sldId id="430" r:id="rId54"/>
    <p:sldId id="431" r:id="rId55"/>
    <p:sldId id="432" r:id="rId56"/>
    <p:sldId id="283" r:id="rId57"/>
    <p:sldId id="351" r:id="rId58"/>
    <p:sldId id="433" r:id="rId59"/>
    <p:sldId id="352" r:id="rId60"/>
    <p:sldId id="434" r:id="rId61"/>
    <p:sldId id="353" r:id="rId62"/>
    <p:sldId id="354" r:id="rId63"/>
    <p:sldId id="435" r:id="rId64"/>
    <p:sldId id="436" r:id="rId65"/>
    <p:sldId id="437" r:id="rId66"/>
    <p:sldId id="438" r:id="rId67"/>
    <p:sldId id="454" r:id="rId68"/>
    <p:sldId id="455" r:id="rId69"/>
    <p:sldId id="456" r:id="rId70"/>
    <p:sldId id="457" r:id="rId71"/>
    <p:sldId id="458" r:id="rId72"/>
    <p:sldId id="459" r:id="rId73"/>
    <p:sldId id="460" r:id="rId74"/>
    <p:sldId id="461" r:id="rId75"/>
    <p:sldId id="355" r:id="rId76"/>
    <p:sldId id="439" r:id="rId77"/>
    <p:sldId id="440" r:id="rId78"/>
    <p:sldId id="441" r:id="rId79"/>
    <p:sldId id="442" r:id="rId80"/>
    <p:sldId id="443" r:id="rId81"/>
    <p:sldId id="445" r:id="rId82"/>
    <p:sldId id="446" r:id="rId83"/>
    <p:sldId id="444" r:id="rId84"/>
    <p:sldId id="447" r:id="rId85"/>
    <p:sldId id="448" r:id="rId86"/>
    <p:sldId id="449" r:id="rId87"/>
    <p:sldId id="356" r:id="rId88"/>
    <p:sldId id="450" r:id="rId89"/>
    <p:sldId id="451" r:id="rId90"/>
    <p:sldId id="452" r:id="rId91"/>
    <p:sldId id="357" r:id="rId92"/>
    <p:sldId id="453" r:id="rId9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1" autoAdjust="0"/>
    <p:restoredTop sz="94660"/>
  </p:normalViewPr>
  <p:slideViewPr>
    <p:cSldViewPr snapToGrid="0" snapToObjects="1">
      <p:cViewPr varScale="1">
        <p:scale>
          <a:sx n="87" d="100"/>
          <a:sy n="87" d="100"/>
        </p:scale>
        <p:origin x="-728" y="-10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printerSettings" Target="printerSettings/printerSettings1.bin"/><Relationship Id="rId95" Type="http://schemas.openxmlformats.org/officeDocument/2006/relationships/presProps" Target="presProps.xml"/><Relationship Id="rId96" Type="http://schemas.openxmlformats.org/officeDocument/2006/relationships/viewProps" Target="viewProps.xml"/><Relationship Id="rId97" Type="http://schemas.openxmlformats.org/officeDocument/2006/relationships/theme" Target="theme/theme1.xml"/><Relationship Id="rId9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10/20/15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10/20/15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10/20/15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10/20/15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 Module 3</a:t>
            </a:r>
            <a:r>
              <a:rPr lang="en-US" dirty="0" smtClean="0">
                <a:latin typeface="Calibri" pitchFamily="34" charset="0"/>
              </a:rPr>
              <a:t>: User and </a:t>
            </a:r>
            <a:r>
              <a:rPr lang="en-US" dirty="0" smtClean="0">
                <a:latin typeface="Calibri" pitchFamily="34" charset="0"/>
              </a:rPr>
              <a:t>System Administration </a:t>
            </a:r>
            <a:br>
              <a:rPr lang="en-US" dirty="0" smtClean="0">
                <a:latin typeface="Calibri" pitchFamily="34" charset="0"/>
              </a:rPr>
            </a:br>
            <a:r>
              <a:rPr lang="en-US" dirty="0" smtClean="0">
                <a:latin typeface="Calibri" pitchFamily="34" charset="0"/>
              </a:rPr>
              <a:t>Chapter 7: User and Group Accounts</a:t>
            </a:r>
            <a:endParaRPr lang="en-US"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Locking user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t>The root user can lock and unlock a user’s account by using the passwd command:</a:t>
            </a:r>
            <a:endParaRPr lang="en-US" b="1" dirty="0"/>
          </a:p>
          <a:p>
            <a:pPr marL="1257300" lvl="3" indent="0">
              <a:buNone/>
            </a:pPr>
            <a:r>
              <a:rPr lang="en-US" sz="3200" dirty="0">
                <a:latin typeface="Courier New" panose="02070309020205020404" pitchFamily="49" charset="0"/>
                <a:cs typeface="Courier New" panose="02070309020205020404" pitchFamily="49" charset="0"/>
              </a:rPr>
              <a:t>passwd –l </a:t>
            </a:r>
            <a:r>
              <a:rPr lang="en-US" sz="3200" dirty="0" err="1" smtClean="0">
                <a:latin typeface="Courier New" panose="02070309020205020404" pitchFamily="49" charset="0"/>
                <a:cs typeface="Courier New" panose="02070309020205020404" pitchFamily="49" charset="0"/>
              </a:rPr>
              <a:t>test_user</a:t>
            </a:r>
            <a:endParaRPr lang="en-US" sz="3200" b="1" dirty="0">
              <a:latin typeface="Courier New" panose="02070309020205020404" pitchFamily="49" charset="0"/>
              <a:cs typeface="Courier New" panose="02070309020205020404" pitchFamily="49" charset="0"/>
            </a:endParaRPr>
          </a:p>
          <a:p>
            <a:pPr marL="1257300" lvl="3" indent="0">
              <a:buNone/>
            </a:pPr>
            <a:r>
              <a:rPr lang="en-US" sz="3200" dirty="0">
                <a:latin typeface="Courier New" panose="02070309020205020404" pitchFamily="49" charset="0"/>
                <a:cs typeface="Courier New" panose="02070309020205020404" pitchFamily="49" charset="0"/>
              </a:rPr>
              <a:t>passwd –u </a:t>
            </a:r>
            <a:r>
              <a:rPr lang="en-US" sz="3200" dirty="0" err="1">
                <a:latin typeface="Courier New" panose="02070309020205020404" pitchFamily="49" charset="0"/>
                <a:cs typeface="Courier New" panose="02070309020205020404" pitchFamily="49" charset="0"/>
              </a:rPr>
              <a:t>test_user</a:t>
            </a:r>
            <a:endParaRPr lang="en-US" sz="3200" b="1" dirty="0">
              <a:latin typeface="Courier New" panose="02070309020205020404" pitchFamily="49" charset="0"/>
              <a:cs typeface="Courier New" panose="02070309020205020404" pitchFamily="49" charset="0"/>
            </a:endParaRPr>
          </a:p>
          <a:p>
            <a:r>
              <a:rPr lang="en-US" dirty="0"/>
              <a:t>When an account is locked, the password entry in /</a:t>
            </a:r>
            <a:r>
              <a:rPr lang="en-US" dirty="0" err="1"/>
              <a:t>etc</a:t>
            </a:r>
            <a:r>
              <a:rPr lang="en-US" dirty="0"/>
              <a:t>/shadow file is made invalid by prefixing a “!” or “!!” to the encrypted password to lock it.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55550886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Unlocking </a:t>
            </a:r>
            <a:r>
              <a:rPr lang="en-US" dirty="0"/>
              <a:t>user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t>To unlock the entry, the ! is removed from the encrypted password:</a:t>
            </a:r>
            <a:endParaRPr lang="en-US" b="1" dirty="0"/>
          </a:p>
        </p:txBody>
      </p:sp>
      <p:pic>
        <p:nvPicPr>
          <p:cNvPr id="2" name="Picture 1"/>
          <p:cNvPicPr>
            <a:picLocks noChangeAspect="1"/>
          </p:cNvPicPr>
          <p:nvPr/>
        </p:nvPicPr>
        <p:blipFill>
          <a:blip r:embed="rId2"/>
          <a:stretch>
            <a:fillRect/>
          </a:stretch>
        </p:blipFill>
        <p:spPr>
          <a:xfrm>
            <a:off x="907177" y="2456591"/>
            <a:ext cx="7377013" cy="3646431"/>
          </a:xfrm>
          <a:prstGeom prst="rect">
            <a:avLst/>
          </a:prstGeom>
        </p:spPr>
      </p:pic>
    </p:spTree>
    <p:extLst>
      <p:ext uri="{BB962C8B-B14F-4D97-AF65-F5344CB8AC3E}">
        <p14:creationId xmlns:p14="http://schemas.microsoft.com/office/powerpoint/2010/main" val="344111379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The password field</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If the password field is empty (::), then no password is required to login to this account</a:t>
            </a:r>
            <a:r>
              <a:rPr lang="en-US" dirty="0" smtClean="0">
                <a:latin typeface="Calibri" panose="020F0502020204030204" pitchFamily="34" charset="0"/>
              </a:rPr>
              <a:t>.</a:t>
            </a:r>
          </a:p>
          <a:p>
            <a:r>
              <a:rPr lang="en-US" dirty="0" smtClean="0">
                <a:latin typeface="Calibri" panose="020F0502020204030204" pitchFamily="34" charset="0"/>
              </a:rPr>
              <a:t>Typically </a:t>
            </a:r>
            <a:r>
              <a:rPr lang="en-US" dirty="0">
                <a:latin typeface="Calibri" panose="020F0502020204030204" pitchFamily="34" charset="0"/>
              </a:rPr>
              <a:t>this is bad for security reasons, but sometimes is allowed on systems that have no network access.  </a:t>
            </a:r>
            <a:endParaRPr lang="en-US" dirty="0" smtClean="0">
              <a:latin typeface="Calibri" panose="020F0502020204030204" pitchFamily="34" charset="0"/>
            </a:endParaRPr>
          </a:p>
          <a:p>
            <a:r>
              <a:rPr lang="en-US" dirty="0" smtClean="0">
                <a:latin typeface="Calibri" panose="020F0502020204030204" pitchFamily="34" charset="0"/>
              </a:rPr>
              <a:t>Some </a:t>
            </a:r>
            <a:r>
              <a:rPr lang="en-US" dirty="0">
                <a:latin typeface="Calibri" panose="020F0502020204030204" pitchFamily="34" charset="0"/>
              </a:rPr>
              <a:t>Linux distributions may have additional features (like PAM, Pluggable Authentication Modules) that prohibit accounts with no password.</a:t>
            </a:r>
            <a:endParaRPr lang="en-US" b="1" dirty="0">
              <a:latin typeface="Calibri" panose="020F0502020204030204" pitchFamily="34" charset="0"/>
            </a:endParaRPr>
          </a:p>
          <a:p>
            <a:endParaRPr lang="en-US" b="1" dirty="0"/>
          </a:p>
        </p:txBody>
      </p:sp>
    </p:spTree>
    <p:extLst>
      <p:ext uri="{BB962C8B-B14F-4D97-AF65-F5344CB8AC3E}">
        <p14:creationId xmlns:p14="http://schemas.microsoft.com/office/powerpoint/2010/main" val="370741274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The password field</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It the password field is empty when the unlock option is executed, then the passwd command will not complete successfully.  The –f (forceful) option can be used to override.</a:t>
            </a:r>
            <a:endParaRPr lang="en-US" b="1" dirty="0">
              <a:latin typeface="Calibri" panose="020F0502020204030204" pitchFamily="34" charset="0"/>
            </a:endParaRPr>
          </a:p>
          <a:p>
            <a:r>
              <a:rPr lang="en-US" dirty="0">
                <a:latin typeface="Calibri" panose="020F0502020204030204" pitchFamily="34" charset="0"/>
              </a:rPr>
              <a:t>The root user can make the password for a user account empty by running the following command</a:t>
            </a:r>
            <a:r>
              <a:rPr lang="en-US" dirty="0" smtClean="0">
                <a:latin typeface="Calibri" panose="020F0502020204030204" pitchFamily="34" charset="0"/>
              </a:rPr>
              <a:t>:</a:t>
            </a:r>
            <a:endParaRPr lang="en-US" b="1" dirty="0">
              <a:latin typeface="Calibri" panose="020F0502020204030204" pitchFamily="34" charset="0"/>
            </a:endParaRPr>
          </a:p>
          <a:p>
            <a:pPr marL="1257300" lvl="3" indent="0">
              <a:buNone/>
            </a:pPr>
            <a:r>
              <a:rPr lang="en-US" sz="3200" dirty="0">
                <a:latin typeface="Courier New" panose="02070309020205020404" pitchFamily="49" charset="0"/>
                <a:cs typeface="Courier New" panose="02070309020205020404" pitchFamily="49" charset="0"/>
              </a:rPr>
              <a:t>passwd –d </a:t>
            </a:r>
            <a:r>
              <a:rPr lang="en-US" sz="3200" dirty="0" err="1">
                <a:latin typeface="Courier New" panose="02070309020205020404" pitchFamily="49" charset="0"/>
                <a:cs typeface="Courier New" panose="02070309020205020404" pitchFamily="49" charset="0"/>
              </a:rPr>
              <a:t>test_user</a:t>
            </a:r>
            <a:endParaRPr lang="en-US" sz="3200" b="1" dirty="0">
              <a:latin typeface="Courier New" panose="02070309020205020404" pitchFamily="49" charset="0"/>
              <a:cs typeface="Courier New" panose="02070309020205020404" pitchFamily="49" charset="0"/>
            </a:endParaRPr>
          </a:p>
          <a:p>
            <a:endParaRPr lang="en-US" b="1" dirty="0"/>
          </a:p>
        </p:txBody>
      </p:sp>
    </p:spTree>
    <p:extLst>
      <p:ext uri="{BB962C8B-B14F-4D97-AF65-F5344CB8AC3E}">
        <p14:creationId xmlns:p14="http://schemas.microsoft.com/office/powerpoint/2010/main" val="30874329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Configuring shadow passwords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The /</a:t>
            </a:r>
            <a:r>
              <a:rPr lang="en-US" dirty="0" err="1">
                <a:latin typeface="Calibri" panose="020F0502020204030204" pitchFamily="34" charset="0"/>
              </a:rPr>
              <a:t>etc</a:t>
            </a:r>
            <a:r>
              <a:rPr lang="en-US" dirty="0">
                <a:latin typeface="Calibri" panose="020F0502020204030204" pitchFamily="34" charset="0"/>
              </a:rPr>
              <a:t>/</a:t>
            </a:r>
            <a:r>
              <a:rPr lang="en-US" dirty="0" err="1">
                <a:latin typeface="Calibri" panose="020F0502020204030204" pitchFamily="34" charset="0"/>
              </a:rPr>
              <a:t>login.defs</a:t>
            </a:r>
            <a:r>
              <a:rPr lang="en-US" dirty="0">
                <a:latin typeface="Calibri" panose="020F0502020204030204" pitchFamily="34" charset="0"/>
              </a:rPr>
              <a:t> file is used to define and manage the configuration of shadow passwords for new user accounts</a:t>
            </a:r>
            <a:r>
              <a:rPr lang="en-US" dirty="0" smtClean="0">
                <a:latin typeface="Calibri" panose="020F0502020204030204" pitchFamily="34" charset="0"/>
              </a:rPr>
              <a:t>.</a:t>
            </a:r>
          </a:p>
          <a:p>
            <a:r>
              <a:rPr lang="en-US" dirty="0">
                <a:latin typeface="Calibri" panose="020F0502020204030204" pitchFamily="34" charset="0"/>
                <a:cs typeface="Courier New" panose="02070309020205020404" pitchFamily="49" charset="0"/>
              </a:rPr>
              <a:t>This is a plain text file with one configuration parameter on each line.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There </a:t>
            </a:r>
            <a:r>
              <a:rPr lang="en-US" dirty="0">
                <a:latin typeface="Calibri" panose="020F0502020204030204" pitchFamily="34" charset="0"/>
                <a:cs typeface="Courier New" panose="02070309020205020404" pitchFamily="49" charset="0"/>
              </a:rPr>
              <a:t>are three types of parameters: </a:t>
            </a:r>
            <a:r>
              <a:rPr lang="en-US" dirty="0" err="1">
                <a:latin typeface="Calibri" panose="020F0502020204030204" pitchFamily="34" charset="0"/>
                <a:cs typeface="Courier New" panose="02070309020205020404" pitchFamily="49" charset="0"/>
              </a:rPr>
              <a:t>boolean</a:t>
            </a:r>
            <a:r>
              <a:rPr lang="en-US" dirty="0">
                <a:latin typeface="Calibri" panose="020F0502020204030204" pitchFamily="34" charset="0"/>
                <a:cs typeface="Courier New" panose="02070309020205020404" pitchFamily="49" charset="0"/>
              </a:rPr>
              <a:t>, number and strings</a:t>
            </a:r>
            <a:r>
              <a:rPr lang="en-US" dirty="0" smtClean="0">
                <a:latin typeface="Calibri" panose="020F0502020204030204" pitchFamily="34" charset="0"/>
                <a:cs typeface="Courier New" panose="02070309020205020404" pitchFamily="49" charset="0"/>
              </a:rPr>
              <a:t>.</a:t>
            </a:r>
          </a:p>
          <a:p>
            <a:r>
              <a:rPr lang="en-US" dirty="0" smtClean="0">
                <a:latin typeface="Calibri" panose="020F0502020204030204" pitchFamily="34" charset="0"/>
                <a:cs typeface="Courier New" panose="02070309020205020404" pitchFamily="49" charset="0"/>
              </a:rPr>
              <a:t>The following slide shows the configuration parameters that are available.</a:t>
            </a: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1949743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Configuring shadow passwords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pPr marL="0" indent="0">
              <a:buNone/>
            </a:pPr>
            <a:endParaRPr lang="en-US" dirty="0" smtClean="0">
              <a:latin typeface="Calibri" panose="020F0502020204030204" pitchFamily="34"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628894042"/>
              </p:ext>
            </p:extLst>
          </p:nvPr>
        </p:nvGraphicFramePr>
        <p:xfrm>
          <a:off x="457200" y="1424782"/>
          <a:ext cx="8229600" cy="4435661"/>
        </p:xfrm>
        <a:graphic>
          <a:graphicData uri="http://schemas.openxmlformats.org/drawingml/2006/table">
            <a:tbl>
              <a:tblPr firstRow="1" firstCol="1" bandRow="1">
                <a:tableStyleId>{5C22544A-7EE6-4342-B048-85BDC9FD1C3A}</a:tableStyleId>
              </a:tblPr>
              <a:tblGrid>
                <a:gridCol w="495972"/>
                <a:gridCol w="2423008"/>
                <a:gridCol w="1323243"/>
                <a:gridCol w="3987377"/>
              </a:tblGrid>
              <a:tr h="137244">
                <a:tc>
                  <a:txBody>
                    <a:bodyPr/>
                    <a:lstStyle/>
                    <a:p>
                      <a:pPr marL="0" marR="0">
                        <a:spcBef>
                          <a:spcPts val="0"/>
                        </a:spcBef>
                        <a:spcAft>
                          <a:spcPts val="0"/>
                        </a:spcAft>
                      </a:pPr>
                      <a:r>
                        <a:rPr lang="en-US" sz="1200" dirty="0">
                          <a:effectLst/>
                        </a:rPr>
                        <a:t>#</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Parameter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Type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Meaning</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657396">
                <a:tc>
                  <a:txBody>
                    <a:bodyPr/>
                    <a:lstStyle/>
                    <a:p>
                      <a:pPr marL="0" marR="0">
                        <a:spcBef>
                          <a:spcPts val="0"/>
                        </a:spcBef>
                        <a:spcAft>
                          <a:spcPts val="0"/>
                        </a:spcAft>
                      </a:pPr>
                      <a:r>
                        <a:rPr lang="en-US" sz="1200">
                          <a:effectLst/>
                        </a:rPr>
                        <a:t>1</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CHFN_AUTH</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boolean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If true, then the chfn and chsh commands will require authentication before making any updates.  This will not be applicable for root user or if PAM is being used.</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394437">
                <a:tc>
                  <a:txBody>
                    <a:bodyPr/>
                    <a:lstStyle/>
                    <a:p>
                      <a:pPr marL="0" marR="0">
                        <a:spcBef>
                          <a:spcPts val="0"/>
                        </a:spcBef>
                        <a:spcAft>
                          <a:spcPts val="0"/>
                        </a:spcAft>
                      </a:pPr>
                      <a:r>
                        <a:rPr lang="en-US" sz="1200">
                          <a:effectLst/>
                        </a:rPr>
                        <a:t>2</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CHFN_RESTRICT</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string</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Specifies which field of the GECOS field in /etc/passwd file may be updated by users.  </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525917">
                <a:tc>
                  <a:txBody>
                    <a:bodyPr/>
                    <a:lstStyle/>
                    <a:p>
                      <a:pPr marL="0" marR="0">
                        <a:spcBef>
                          <a:spcPts val="0"/>
                        </a:spcBef>
                        <a:spcAft>
                          <a:spcPts val="0"/>
                        </a:spcAft>
                      </a:pPr>
                      <a:r>
                        <a:rPr lang="en-US" sz="1200">
                          <a:effectLst/>
                        </a:rPr>
                        <a:t>3</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CREATE_HOME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dirty="0" err="1">
                          <a:effectLst/>
                        </a:rPr>
                        <a:t>boolean</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Indicates whether useradd command should create the home directories by default during user creation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137244">
                <a:tc>
                  <a:txBody>
                    <a:bodyPr/>
                    <a:lstStyle/>
                    <a:p>
                      <a:pPr marL="0" marR="0">
                        <a:spcBef>
                          <a:spcPts val="0"/>
                        </a:spcBef>
                        <a:spcAft>
                          <a:spcPts val="0"/>
                        </a:spcAft>
                      </a:pPr>
                      <a:r>
                        <a:rPr lang="en-US" sz="1200">
                          <a:effectLst/>
                        </a:rPr>
                        <a:t>4</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GID_MAX</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Maximum number in the GID range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137244">
                <a:tc>
                  <a:txBody>
                    <a:bodyPr/>
                    <a:lstStyle/>
                    <a:p>
                      <a:pPr marL="0" marR="0">
                        <a:spcBef>
                          <a:spcPts val="0"/>
                        </a:spcBef>
                        <a:spcAft>
                          <a:spcPts val="0"/>
                        </a:spcAft>
                      </a:pPr>
                      <a:r>
                        <a:rPr lang="en-US" sz="1200">
                          <a:effectLst/>
                        </a:rPr>
                        <a:t>5</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GID_MIN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Minimum number in the GID range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262959">
                <a:tc>
                  <a:txBody>
                    <a:bodyPr/>
                    <a:lstStyle/>
                    <a:p>
                      <a:pPr marL="0" marR="0">
                        <a:spcBef>
                          <a:spcPts val="0"/>
                        </a:spcBef>
                        <a:spcAft>
                          <a:spcPts val="0"/>
                        </a:spcAft>
                      </a:pPr>
                      <a:r>
                        <a:rPr lang="en-US" sz="1200">
                          <a:effectLst/>
                        </a:rPr>
                        <a:t>6</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MAIL_DIR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string</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Mail spool directory, used while configuring the user’s mailbox</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394437">
                <a:tc>
                  <a:txBody>
                    <a:bodyPr/>
                    <a:lstStyle/>
                    <a:p>
                      <a:pPr marL="0" marR="0">
                        <a:spcBef>
                          <a:spcPts val="0"/>
                        </a:spcBef>
                        <a:spcAft>
                          <a:spcPts val="0"/>
                        </a:spcAft>
                      </a:pPr>
                      <a:r>
                        <a:rPr lang="en-US" sz="1200">
                          <a:effectLst/>
                        </a:rPr>
                        <a:t>7</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PASS_MAX_DAYS</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Maximum number of days a password is valid; a value of 99999 means “no maximum password age”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394437">
                <a:tc>
                  <a:txBody>
                    <a:bodyPr/>
                    <a:lstStyle/>
                    <a:p>
                      <a:pPr marL="0" marR="0">
                        <a:spcBef>
                          <a:spcPts val="0"/>
                        </a:spcBef>
                        <a:spcAft>
                          <a:spcPts val="0"/>
                        </a:spcAft>
                      </a:pPr>
                      <a:r>
                        <a:rPr lang="en-US" sz="1200">
                          <a:effectLst/>
                        </a:rPr>
                        <a:t>8</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PASS_MIN_DAYS</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Minimum number of days a password is valid; a value of 0 means “no minimum password age”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274488">
                <a:tc>
                  <a:txBody>
                    <a:bodyPr/>
                    <a:lstStyle/>
                    <a:p>
                      <a:pPr marL="0" marR="0">
                        <a:spcBef>
                          <a:spcPts val="0"/>
                        </a:spcBef>
                        <a:spcAft>
                          <a:spcPts val="0"/>
                        </a:spcAft>
                      </a:pPr>
                      <a:r>
                        <a:rPr lang="en-US" sz="1200">
                          <a:effectLst/>
                        </a:rPr>
                        <a:t>9</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PASS_WARN_AGE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 of days before password expiry that a warning message is given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137244">
                <a:tc>
                  <a:txBody>
                    <a:bodyPr/>
                    <a:lstStyle/>
                    <a:p>
                      <a:pPr marL="0" marR="0">
                        <a:spcBef>
                          <a:spcPts val="0"/>
                        </a:spcBef>
                        <a:spcAft>
                          <a:spcPts val="0"/>
                        </a:spcAft>
                      </a:pPr>
                      <a:r>
                        <a:rPr lang="en-US" sz="1200">
                          <a:effectLst/>
                        </a:rPr>
                        <a:t>10</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UID_MAX</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Maximum number in the UID range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137244">
                <a:tc>
                  <a:txBody>
                    <a:bodyPr/>
                    <a:lstStyle/>
                    <a:p>
                      <a:pPr marL="0" marR="0">
                        <a:spcBef>
                          <a:spcPts val="0"/>
                        </a:spcBef>
                        <a:spcAft>
                          <a:spcPts val="0"/>
                        </a:spcAft>
                      </a:pPr>
                      <a:r>
                        <a:rPr lang="en-US" sz="1200">
                          <a:effectLst/>
                        </a:rPr>
                        <a:t>11</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UID_MIN</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Minimum number in the UID range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262959">
                <a:tc>
                  <a:txBody>
                    <a:bodyPr/>
                    <a:lstStyle/>
                    <a:p>
                      <a:pPr marL="0" marR="0">
                        <a:spcBef>
                          <a:spcPts val="0"/>
                        </a:spcBef>
                        <a:spcAft>
                          <a:spcPts val="0"/>
                        </a:spcAft>
                      </a:pPr>
                      <a:r>
                        <a:rPr lang="en-US" sz="1200">
                          <a:effectLst/>
                        </a:rPr>
                        <a:t>12</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UMASK</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number</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Initialize the permission mask using this value</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r h="262959">
                <a:tc>
                  <a:txBody>
                    <a:bodyPr/>
                    <a:lstStyle/>
                    <a:p>
                      <a:pPr marL="0" marR="0">
                        <a:spcBef>
                          <a:spcPts val="0"/>
                        </a:spcBef>
                        <a:spcAft>
                          <a:spcPts val="0"/>
                        </a:spcAft>
                      </a:pPr>
                      <a:r>
                        <a:rPr lang="en-US" sz="1200">
                          <a:effectLst/>
                        </a:rPr>
                        <a:t>13</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USER_DEL_COMMAND</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a:effectLst/>
                        </a:rPr>
                        <a:t>string</a:t>
                      </a:r>
                      <a:endParaRPr lang="en-US" sz="12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c>
                  <a:txBody>
                    <a:bodyPr/>
                    <a:lstStyle/>
                    <a:p>
                      <a:pPr marL="0" marR="0">
                        <a:spcBef>
                          <a:spcPts val="0"/>
                        </a:spcBef>
                        <a:spcAft>
                          <a:spcPts val="0"/>
                        </a:spcAft>
                      </a:pPr>
                      <a:r>
                        <a:rPr lang="en-US" sz="1200" dirty="0">
                          <a:effectLst/>
                        </a:rPr>
                        <a:t>Command to execute while deleting a user</a:t>
                      </a:r>
                      <a:endParaRPr lang="en-US" sz="12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54750" marR="54750" marT="0" marB="0"/>
                </a:tc>
              </a:tr>
            </a:tbl>
          </a:graphicData>
        </a:graphic>
      </p:graphicFrame>
    </p:spTree>
    <p:extLst>
      <p:ext uri="{BB962C8B-B14F-4D97-AF65-F5344CB8AC3E}">
        <p14:creationId xmlns:p14="http://schemas.microsoft.com/office/powerpoint/2010/main" val="296614560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Configuring shadow passwords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smtClean="0">
                <a:latin typeface="Calibri" panose="020F0502020204030204" pitchFamily="34" charset="0"/>
                <a:cs typeface="Courier New" panose="02070309020205020404" pitchFamily="49" charset="0"/>
              </a:rPr>
              <a:t>Changing the values of the parameters in the /</a:t>
            </a:r>
            <a:r>
              <a:rPr lang="en-US" dirty="0" err="1" smtClean="0">
                <a:latin typeface="Calibri" panose="020F0502020204030204" pitchFamily="34" charset="0"/>
                <a:cs typeface="Courier New" panose="02070309020205020404" pitchFamily="49" charset="0"/>
              </a:rPr>
              <a:t>etc</a:t>
            </a:r>
            <a:r>
              <a:rPr lang="en-US" dirty="0" smtClean="0">
                <a:latin typeface="Calibri" panose="020F0502020204030204" pitchFamily="34" charset="0"/>
                <a:cs typeface="Courier New" panose="02070309020205020404" pitchFamily="49" charset="0"/>
              </a:rPr>
              <a:t>/</a:t>
            </a:r>
            <a:r>
              <a:rPr lang="en-US" dirty="0" err="1" smtClean="0">
                <a:latin typeface="Calibri" panose="020F0502020204030204" pitchFamily="34" charset="0"/>
                <a:cs typeface="Courier New" panose="02070309020205020404" pitchFamily="49" charset="0"/>
              </a:rPr>
              <a:t>login.defs</a:t>
            </a:r>
            <a:r>
              <a:rPr lang="en-US" dirty="0" smtClean="0">
                <a:latin typeface="Calibri" panose="020F0502020204030204" pitchFamily="34" charset="0"/>
                <a:cs typeface="Courier New" panose="02070309020205020404" pitchFamily="49" charset="0"/>
              </a:rPr>
              <a:t> file will only affect new user accounts created after the update</a:t>
            </a:r>
          </a:p>
          <a:p>
            <a:r>
              <a:rPr lang="en-US" dirty="0" smtClean="0">
                <a:latin typeface="Calibri" panose="020F0502020204030204" pitchFamily="34" charset="0"/>
                <a:cs typeface="Courier New" panose="02070309020205020404" pitchFamily="49" charset="0"/>
              </a:rPr>
              <a:t>The values for existing user accounts will not be affected by updating the /</a:t>
            </a:r>
            <a:r>
              <a:rPr lang="en-US" dirty="0" err="1" smtClean="0">
                <a:latin typeface="Calibri" panose="020F0502020204030204" pitchFamily="34" charset="0"/>
                <a:cs typeface="Courier New" panose="02070309020205020404" pitchFamily="49" charset="0"/>
              </a:rPr>
              <a:t>etc</a:t>
            </a:r>
            <a:r>
              <a:rPr lang="en-US" dirty="0" smtClean="0">
                <a:latin typeface="Calibri" panose="020F0502020204030204" pitchFamily="34" charset="0"/>
                <a:cs typeface="Courier New" panose="02070309020205020404" pitchFamily="49" charset="0"/>
              </a:rPr>
              <a:t>/</a:t>
            </a:r>
            <a:r>
              <a:rPr lang="en-US" dirty="0" err="1" smtClean="0">
                <a:latin typeface="Calibri" panose="020F0502020204030204" pitchFamily="34" charset="0"/>
                <a:cs typeface="Courier New" panose="02070309020205020404" pitchFamily="49" charset="0"/>
              </a:rPr>
              <a:t>login.defs</a:t>
            </a:r>
            <a:r>
              <a:rPr lang="en-US" dirty="0" smtClean="0">
                <a:latin typeface="Calibri" panose="020F0502020204030204" pitchFamily="34" charset="0"/>
                <a:cs typeface="Courier New" panose="02070309020205020404" pitchFamily="49" charset="0"/>
              </a:rPr>
              <a:t> file</a:t>
            </a:r>
          </a:p>
          <a:p>
            <a:r>
              <a:rPr lang="en-US" dirty="0" smtClean="0">
                <a:latin typeface="Calibri" panose="020F0502020204030204" pitchFamily="34" charset="0"/>
                <a:cs typeface="Courier New" panose="02070309020205020404" pitchFamily="49" charset="0"/>
              </a:rPr>
              <a:t>To update existing user accounts, the administrator can use the </a:t>
            </a:r>
            <a:r>
              <a:rPr lang="en-US" dirty="0" err="1" smtClean="0">
                <a:latin typeface="Courier New" panose="02070309020205020404" pitchFamily="49" charset="0"/>
                <a:cs typeface="Courier New" panose="02070309020205020404" pitchFamily="49" charset="0"/>
              </a:rPr>
              <a:t>chage</a:t>
            </a:r>
            <a:r>
              <a:rPr lang="en-US" dirty="0" smtClean="0">
                <a:latin typeface="Calibri" panose="020F0502020204030204" pitchFamily="34" charset="0"/>
                <a:cs typeface="Courier New" panose="02070309020205020404" pitchFamily="49" charset="0"/>
              </a:rPr>
              <a:t> command</a:t>
            </a:r>
          </a:p>
        </p:txBody>
      </p:sp>
    </p:spTree>
    <p:extLst>
      <p:ext uri="{BB962C8B-B14F-4D97-AF65-F5344CB8AC3E}">
        <p14:creationId xmlns:p14="http://schemas.microsoft.com/office/powerpoint/2010/main" val="245224794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Special Purpose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t>There are special purpose accounts on Linux </a:t>
            </a:r>
            <a:r>
              <a:rPr lang="en-US" dirty="0" smtClean="0"/>
              <a:t>like apache, ftp, </a:t>
            </a:r>
            <a:r>
              <a:rPr lang="en-US" dirty="0"/>
              <a:t>mail, news and </a:t>
            </a:r>
            <a:r>
              <a:rPr lang="en-US" dirty="0" smtClean="0"/>
              <a:t>others.  </a:t>
            </a:r>
          </a:p>
          <a:p>
            <a:r>
              <a:rPr lang="en-US" dirty="0" smtClean="0"/>
              <a:t>These </a:t>
            </a:r>
            <a:r>
              <a:rPr lang="en-US" dirty="0"/>
              <a:t>accounts are defined in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/passwd</a:t>
            </a:r>
            <a:r>
              <a:rPr lang="en-US" dirty="0"/>
              <a:t> </a:t>
            </a:r>
            <a:r>
              <a:rPr lang="en-US" dirty="0" smtClean="0"/>
              <a:t>but are </a:t>
            </a:r>
            <a:r>
              <a:rPr lang="en-US" dirty="0"/>
              <a:t>not accessible to regular users.  </a:t>
            </a:r>
            <a:endParaRPr lang="en-US" dirty="0" smtClean="0"/>
          </a:p>
          <a:p>
            <a:r>
              <a:rPr lang="en-US" dirty="0">
                <a:latin typeface="Calibri" panose="020F0502020204030204" pitchFamily="34" charset="0"/>
              </a:rPr>
              <a:t>These accounts are used </a:t>
            </a:r>
            <a:r>
              <a:rPr lang="en-US" dirty="0" smtClean="0">
                <a:latin typeface="Calibri" panose="020F0502020204030204" pitchFamily="34" charset="0"/>
              </a:rPr>
              <a:t>primarily for </a:t>
            </a:r>
            <a:r>
              <a:rPr lang="en-US" dirty="0">
                <a:latin typeface="Calibri" panose="020F0502020204030204" pitchFamily="34" charset="0"/>
              </a:rPr>
              <a:t>running </a:t>
            </a:r>
            <a:r>
              <a:rPr lang="en-US" dirty="0" smtClean="0">
                <a:latin typeface="Calibri" panose="020F0502020204030204" pitchFamily="34" charset="0"/>
              </a:rPr>
              <a:t>services, so these services don't have to run as the root user</a:t>
            </a:r>
            <a:endParaRPr lang="en-US" dirty="0">
              <a:latin typeface="Calibri" panose="020F0502020204030204" pitchFamily="34" charset="0"/>
            </a:endParaRPr>
          </a:p>
        </p:txBody>
      </p:sp>
    </p:spTree>
    <p:extLst>
      <p:ext uri="{BB962C8B-B14F-4D97-AF65-F5344CB8AC3E}">
        <p14:creationId xmlns:p14="http://schemas.microsoft.com/office/powerpoint/2010/main" val="40869875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Special Purpose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smtClean="0">
                <a:latin typeface="Calibri" panose="020F0502020204030204" pitchFamily="34" charset="0"/>
              </a:rPr>
              <a:t>In traditional UNIX operating systems, accounts with UID numbers under 100 were reserved for system accounts.</a:t>
            </a:r>
          </a:p>
          <a:p>
            <a:r>
              <a:rPr lang="en-US" dirty="0" smtClean="0">
                <a:latin typeface="Calibri" panose="020F0502020204030204" pitchFamily="34" charset="0"/>
              </a:rPr>
              <a:t>In most Linux distributions, the reserved range of system accounts is from 0 to 499.</a:t>
            </a:r>
          </a:p>
          <a:p>
            <a:r>
              <a:rPr lang="en-US" dirty="0" smtClean="0">
                <a:latin typeface="Calibri" panose="020F0502020204030204" pitchFamily="34" charset="0"/>
              </a:rPr>
              <a:t>On some newer Linux distributions, the range has been increased to be from 0 to 999.</a:t>
            </a:r>
            <a:endParaRPr lang="en-US" dirty="0">
              <a:latin typeface="Calibri" panose="020F0502020204030204" pitchFamily="34" charset="0"/>
            </a:endParaRPr>
          </a:p>
        </p:txBody>
      </p:sp>
    </p:spTree>
    <p:extLst>
      <p:ext uri="{BB962C8B-B14F-4D97-AF65-F5344CB8AC3E}">
        <p14:creationId xmlns:p14="http://schemas.microsoft.com/office/powerpoint/2010/main" val="32140722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Special Purpose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smtClean="0">
                <a:latin typeface="Calibri" panose="020F0502020204030204" pitchFamily="34" charset="0"/>
              </a:rPr>
              <a:t>The /</a:t>
            </a:r>
            <a:r>
              <a:rPr lang="en-US" dirty="0" err="1" smtClean="0">
                <a:latin typeface="Calibri" panose="020F0502020204030204" pitchFamily="34" charset="0"/>
              </a:rPr>
              <a:t>etc</a:t>
            </a:r>
            <a:r>
              <a:rPr lang="en-US" dirty="0" smtClean="0">
                <a:latin typeface="Calibri" panose="020F0502020204030204" pitchFamily="34" charset="0"/>
              </a:rPr>
              <a:t>/</a:t>
            </a:r>
            <a:r>
              <a:rPr lang="en-US" dirty="0" err="1" smtClean="0">
                <a:latin typeface="Calibri" panose="020F0502020204030204" pitchFamily="34" charset="0"/>
              </a:rPr>
              <a:t>login.defs</a:t>
            </a:r>
            <a:r>
              <a:rPr lang="en-US" dirty="0" smtClean="0">
                <a:latin typeface="Calibri" panose="020F0502020204030204" pitchFamily="34" charset="0"/>
              </a:rPr>
              <a:t> file allows an administrator to specify which number the regular user accounts start from:</a:t>
            </a:r>
          </a:p>
          <a:p>
            <a:pPr marL="1257300" lvl="3" indent="0">
              <a:buNone/>
            </a:pPr>
            <a:r>
              <a:rPr lang="en-US" sz="3200" dirty="0"/>
              <a:t>UID_MIN			  500</a:t>
            </a:r>
            <a:endParaRPr lang="en-US" sz="3200" b="1" dirty="0"/>
          </a:p>
          <a:p>
            <a:r>
              <a:rPr lang="en-US" dirty="0">
                <a:latin typeface="Calibri" panose="020F0502020204030204" pitchFamily="34" charset="0"/>
              </a:rPr>
              <a:t>This setting means that when creating a new user account, the </a:t>
            </a:r>
            <a:r>
              <a:rPr lang="en-US" dirty="0" smtClean="0">
                <a:latin typeface="Calibri" panose="020F0502020204030204" pitchFamily="34" charset="0"/>
              </a:rPr>
              <a:t>lowest </a:t>
            </a:r>
            <a:r>
              <a:rPr lang="en-US" dirty="0">
                <a:latin typeface="Calibri" panose="020F0502020204030204" pitchFamily="34" charset="0"/>
              </a:rPr>
              <a:t>possible UID number that will be automatically assigned to the account will be 500.  </a:t>
            </a:r>
            <a:endParaRPr lang="en-US" b="1" dirty="0">
              <a:latin typeface="Calibri" panose="020F0502020204030204" pitchFamily="34" charset="0"/>
            </a:endParaRPr>
          </a:p>
          <a:p>
            <a:endParaRPr lang="en-US" dirty="0">
              <a:latin typeface="Calibri" panose="020F0502020204030204" pitchFamily="34" charset="0"/>
            </a:endParaRPr>
          </a:p>
        </p:txBody>
      </p:sp>
    </p:spTree>
    <p:extLst>
      <p:ext uri="{BB962C8B-B14F-4D97-AF65-F5344CB8AC3E}">
        <p14:creationId xmlns:p14="http://schemas.microsoft.com/office/powerpoint/2010/main" val="20703291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idx="4294967295"/>
          </p:nvPr>
        </p:nvSpPr>
        <p:spPr/>
        <p:txBody>
          <a:bodyPr/>
          <a:lstStyle/>
          <a:p>
            <a:r>
              <a:rPr lang="en-US" dirty="0" smtClean="0"/>
              <a:t>User and Group Accounts</a:t>
            </a:r>
            <a:endParaRPr lang="en-US" dirty="0" smtClean="0">
              <a:latin typeface="Calibri" pitchFamily="34" charset="0"/>
            </a:endParaRPr>
          </a:p>
        </p:txBody>
      </p:sp>
      <p:sp>
        <p:nvSpPr>
          <p:cNvPr id="16387" name="Content Placeholder 6"/>
          <p:cNvSpPr>
            <a:spLocks noGrp="1"/>
          </p:cNvSpPr>
          <p:nvPr>
            <p:ph idx="4294967295"/>
          </p:nvPr>
        </p:nvSpPr>
        <p:spPr/>
        <p:txBody>
          <a:bodyPr/>
          <a:lstStyle/>
          <a:p>
            <a:r>
              <a:rPr lang="en-US" dirty="0">
                <a:latin typeface="Calibri" panose="020F0502020204030204" pitchFamily="34" charset="0"/>
              </a:rPr>
              <a:t>Linux is a multiuser operating system, allowing multiple users to access the system simultaneously.  </a:t>
            </a:r>
            <a:endParaRPr lang="en-US" dirty="0" smtClean="0">
              <a:latin typeface="Calibri" panose="020F0502020204030204" pitchFamily="34" charset="0"/>
            </a:endParaRPr>
          </a:p>
          <a:p>
            <a:r>
              <a:rPr lang="en-US" dirty="0" smtClean="0">
                <a:latin typeface="Calibri" panose="020F0502020204030204" pitchFamily="34" charset="0"/>
              </a:rPr>
              <a:t>User </a:t>
            </a:r>
            <a:r>
              <a:rPr lang="en-US" dirty="0">
                <a:latin typeface="Calibri" panose="020F0502020204030204" pitchFamily="34" charset="0"/>
              </a:rPr>
              <a:t>and group accounts facilitate this by controlling the access allowed for different types of users</a:t>
            </a:r>
            <a:r>
              <a:rPr lang="en-US" dirty="0" smtClean="0">
                <a:latin typeface="Calibri" panose="020F0502020204030204" pitchFamily="34" charset="0"/>
              </a:rPr>
              <a:t>.</a:t>
            </a:r>
          </a:p>
          <a:p>
            <a:r>
              <a:rPr lang="en-US" dirty="0">
                <a:latin typeface="Calibri" panose="020F0502020204030204" pitchFamily="34" charset="0"/>
              </a:rPr>
              <a:t>To execute the commands in this section, root privileges are required.</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Special Purpose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t>This concept applied to group accounts as well.  As a result, the following line from the /</a:t>
            </a:r>
            <a:r>
              <a:rPr lang="en-US" dirty="0" err="1"/>
              <a:t>etc</a:t>
            </a:r>
            <a:r>
              <a:rPr lang="en-US" dirty="0"/>
              <a:t>/logins.def file indicated the lowest possible GID number for regular group accounts:</a:t>
            </a:r>
            <a:endParaRPr lang="en-US" b="1" dirty="0"/>
          </a:p>
          <a:p>
            <a:endParaRPr lang="en-US" b="1" dirty="0"/>
          </a:p>
          <a:p>
            <a:pPr marL="1257300" lvl="3" indent="0">
              <a:buNone/>
            </a:pPr>
            <a:r>
              <a:rPr lang="en-US" sz="3200" dirty="0"/>
              <a:t>GID_MIN			  500</a:t>
            </a:r>
            <a:endParaRPr lang="en-US" sz="3200" b="1" dirty="0"/>
          </a:p>
          <a:p>
            <a:endParaRPr lang="en-US" dirty="0">
              <a:latin typeface="Calibri" panose="020F0502020204030204" pitchFamily="34" charset="0"/>
            </a:endParaRPr>
          </a:p>
        </p:txBody>
      </p:sp>
    </p:spTree>
    <p:extLst>
      <p:ext uri="{BB962C8B-B14F-4D97-AF65-F5344CB8AC3E}">
        <p14:creationId xmlns:p14="http://schemas.microsoft.com/office/powerpoint/2010/main" val="223424223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Group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Users are organized in groups to facilitate management, monitoring and control of users and resources.  Some examples of using a group</a:t>
            </a:r>
            <a:r>
              <a:rPr lang="en-US" dirty="0" smtClean="0">
                <a:latin typeface="Calibri" panose="020F0502020204030204" pitchFamily="34" charset="0"/>
              </a:rPr>
              <a:t>:</a:t>
            </a:r>
            <a:endParaRPr lang="en-US" b="1" dirty="0">
              <a:latin typeface="Calibri" panose="020F0502020204030204" pitchFamily="34" charset="0"/>
            </a:endParaRPr>
          </a:p>
          <a:p>
            <a:pPr lvl="0"/>
            <a:r>
              <a:rPr lang="en-US" dirty="0" smtClean="0">
                <a:latin typeface="Calibri" panose="020F0502020204030204" pitchFamily="34" charset="0"/>
              </a:rPr>
              <a:t>An admin </a:t>
            </a:r>
            <a:r>
              <a:rPr lang="en-US" dirty="0">
                <a:latin typeface="Calibri" panose="020F0502020204030204" pitchFamily="34" charset="0"/>
              </a:rPr>
              <a:t>group </a:t>
            </a:r>
            <a:r>
              <a:rPr lang="en-US" dirty="0" smtClean="0">
                <a:latin typeface="Calibri" panose="020F0502020204030204" pitchFamily="34" charset="0"/>
              </a:rPr>
              <a:t>can </a:t>
            </a:r>
            <a:r>
              <a:rPr lang="en-US" dirty="0">
                <a:latin typeface="Calibri" panose="020F0502020204030204" pitchFamily="34" charset="0"/>
              </a:rPr>
              <a:t>be configured to allow group members the rights to execute administration-based tasks</a:t>
            </a:r>
            <a:r>
              <a:rPr lang="en-US" dirty="0" smtClean="0">
                <a:latin typeface="Calibri" panose="020F0502020204030204" pitchFamily="34" charset="0"/>
              </a:rPr>
              <a:t>.</a:t>
            </a:r>
          </a:p>
          <a:p>
            <a:pPr lvl="0"/>
            <a:r>
              <a:rPr lang="en-US" dirty="0" smtClean="0">
                <a:latin typeface="Calibri" panose="020F0502020204030204" pitchFamily="34" charset="0"/>
              </a:rPr>
              <a:t>The wheel group has been historically used for granting administrative privileges</a:t>
            </a:r>
            <a:endParaRPr lang="en-US" dirty="0">
              <a:latin typeface="Calibri" panose="020F0502020204030204" pitchFamily="34" charset="0"/>
            </a:endParaRPr>
          </a:p>
        </p:txBody>
      </p:sp>
    </p:spTree>
    <p:extLst>
      <p:ext uri="{BB962C8B-B14F-4D97-AF65-F5344CB8AC3E}">
        <p14:creationId xmlns:p14="http://schemas.microsoft.com/office/powerpoint/2010/main" val="251513403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Creating a new user </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useradd</a:t>
            </a:r>
            <a:r>
              <a:rPr lang="en-US" dirty="0">
                <a:latin typeface="Calibri" panose="020F0502020204030204" pitchFamily="34" charset="0"/>
              </a:rPr>
              <a:t> command is used to create a new user account.  To add a new user named “</a:t>
            </a:r>
            <a:r>
              <a:rPr lang="en-US" dirty="0" err="1">
                <a:latin typeface="Calibri" panose="020F0502020204030204" pitchFamily="34" charset="0"/>
              </a:rPr>
              <a:t>test_user</a:t>
            </a:r>
            <a:r>
              <a:rPr lang="en-US" dirty="0">
                <a:latin typeface="Calibri" panose="020F0502020204030204" pitchFamily="34" charset="0"/>
              </a:rPr>
              <a:t>”, run the following command</a:t>
            </a:r>
            <a:r>
              <a:rPr lang="en-US" dirty="0" smtClean="0">
                <a:latin typeface="Calibri" panose="020F0502020204030204" pitchFamily="34" charset="0"/>
              </a:rPr>
              <a:t>:</a:t>
            </a:r>
          </a:p>
          <a:p>
            <a:endParaRPr lang="en-US" b="1" dirty="0">
              <a:latin typeface="Calibri" panose="020F0502020204030204" pitchFamily="34" charset="0"/>
            </a:endParaRPr>
          </a:p>
          <a:p>
            <a:endParaRPr lang="en-US" b="1" dirty="0" smtClean="0">
              <a:latin typeface="Calibri" panose="020F0502020204030204" pitchFamily="34" charset="0"/>
            </a:endParaRPr>
          </a:p>
          <a:p>
            <a:endParaRPr lang="en-US" dirty="0">
              <a:latin typeface="Calibri" panose="020F0502020204030204" pitchFamily="34" charset="0"/>
            </a:endParaRPr>
          </a:p>
          <a:p>
            <a:r>
              <a:rPr lang="en-US" dirty="0" smtClean="0">
                <a:latin typeface="Calibri" panose="020F0502020204030204" pitchFamily="34" charset="0"/>
              </a:rPr>
              <a:t>The </a:t>
            </a:r>
            <a:r>
              <a:rPr lang="en-US" dirty="0">
                <a:latin typeface="Calibri" panose="020F0502020204030204" pitchFamily="34" charset="0"/>
              </a:rPr>
              <a:t>password for the new </a:t>
            </a:r>
            <a:r>
              <a:rPr lang="en-US" dirty="0" smtClean="0">
                <a:latin typeface="Calibri" panose="020F0502020204030204" pitchFamily="34" charset="0"/>
              </a:rPr>
              <a:t>user is </a:t>
            </a:r>
            <a:r>
              <a:rPr lang="en-US" dirty="0">
                <a:latin typeface="Calibri" panose="020F0502020204030204" pitchFamily="34" charset="0"/>
              </a:rPr>
              <a:t>set to </a:t>
            </a:r>
            <a:r>
              <a:rPr lang="en-US" dirty="0" smtClean="0">
                <a:latin typeface="Calibri" panose="020F0502020204030204" pitchFamily="34" charset="0"/>
              </a:rPr>
              <a:t>“!!”, but the </a:t>
            </a:r>
            <a:r>
              <a:rPr lang="en-US" dirty="0">
                <a:latin typeface="Courier New" panose="02070309020205020404" pitchFamily="49" charset="0"/>
                <a:cs typeface="Courier New" panose="02070309020205020404" pitchFamily="49" charset="0"/>
              </a:rPr>
              <a:t>passwd</a:t>
            </a:r>
            <a:r>
              <a:rPr lang="en-US" dirty="0">
                <a:latin typeface="Calibri" panose="020F0502020204030204" pitchFamily="34" charset="0"/>
              </a:rPr>
              <a:t> command </a:t>
            </a:r>
            <a:r>
              <a:rPr lang="en-US" dirty="0" smtClean="0">
                <a:latin typeface="Calibri" panose="020F0502020204030204" pitchFamily="34" charset="0"/>
              </a:rPr>
              <a:t>can be used </a:t>
            </a:r>
            <a:r>
              <a:rPr lang="en-US" dirty="0">
                <a:latin typeface="Calibri" panose="020F0502020204030204" pitchFamily="34" charset="0"/>
              </a:rPr>
              <a:t>to assign a password for the user.</a:t>
            </a:r>
          </a:p>
          <a:p>
            <a:pPr marL="0" indent="0">
              <a:buNone/>
            </a:pPr>
            <a:endParaRPr lang="en-US" dirty="0" smtClean="0">
              <a:latin typeface="Courier New" panose="02070309020205020404" pitchFamily="49" charset="0"/>
              <a:cs typeface="Courier New" panose="02070309020205020404" pitchFamily="49" charset="0"/>
            </a:endParaRPr>
          </a:p>
        </p:txBody>
      </p:sp>
      <p:pic>
        <p:nvPicPr>
          <p:cNvPr id="1024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737" y="2917443"/>
            <a:ext cx="7519385" cy="172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949379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Creating a new user </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smtClean="0">
                <a:latin typeface="Calibri" panose="020F0502020204030204" pitchFamily="34" charset="0"/>
              </a:rPr>
              <a:t>The </a:t>
            </a:r>
            <a:r>
              <a:rPr lang="en-US" dirty="0" err="1" smtClean="0">
                <a:latin typeface="Calibri" panose="020F0502020204030204" pitchFamily="34" charset="0"/>
              </a:rPr>
              <a:t>useradd</a:t>
            </a:r>
            <a:r>
              <a:rPr lang="en-US" dirty="0" smtClean="0">
                <a:latin typeface="Calibri" panose="020F0502020204030204" pitchFamily="34" charset="0"/>
              </a:rPr>
              <a:t> command uses default options stored in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/default/</a:t>
            </a:r>
            <a:r>
              <a:rPr lang="en-US" dirty="0" err="1" smtClean="0">
                <a:latin typeface="Courier New" panose="02070309020205020404" pitchFamily="49" charset="0"/>
                <a:cs typeface="Courier New" panose="02070309020205020404" pitchFamily="49" charset="0"/>
              </a:rPr>
              <a:t>useradd</a:t>
            </a:r>
            <a:r>
              <a:rPr lang="en-US" dirty="0" smtClean="0">
                <a:latin typeface="Calibri" panose="020F0502020204030204" pitchFamily="34" charset="0"/>
              </a:rPr>
              <a:t> and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login.defs</a:t>
            </a:r>
            <a:r>
              <a:rPr lang="en-US" dirty="0" smtClean="0">
                <a:latin typeface="Calibri" panose="020F0502020204030204" pitchFamily="34" charset="0"/>
              </a:rPr>
              <a:t>.</a:t>
            </a:r>
          </a:p>
          <a:p>
            <a:r>
              <a:rPr lang="en-US" dirty="0" smtClean="0">
                <a:latin typeface="Calibri" panose="020F0502020204030204" pitchFamily="34" charset="0"/>
              </a:rPr>
              <a:t>The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/default/</a:t>
            </a:r>
            <a:r>
              <a:rPr lang="en-US" dirty="0" err="1" smtClean="0">
                <a:latin typeface="Courier New" panose="02070309020205020404" pitchFamily="49" charset="0"/>
                <a:cs typeface="Courier New" panose="02070309020205020404" pitchFamily="49" charset="0"/>
              </a:rPr>
              <a:t>useradd</a:t>
            </a:r>
            <a:r>
              <a:rPr lang="en-US" dirty="0" smtClean="0">
                <a:latin typeface="Calibri" panose="020F0502020204030204" pitchFamily="34" charset="0"/>
              </a:rPr>
              <a:t> options can be viewed or set by using the </a:t>
            </a:r>
            <a:r>
              <a:rPr lang="en-US" dirty="0" smtClean="0">
                <a:latin typeface="Courier New" panose="02070309020205020404" pitchFamily="49" charset="0"/>
                <a:cs typeface="Courier New" panose="02070309020205020404" pitchFamily="49" charset="0"/>
              </a:rPr>
              <a:t>-D </a:t>
            </a:r>
            <a:r>
              <a:rPr lang="en-US" dirty="0" smtClean="0">
                <a:latin typeface="Calibri" panose="020F0502020204030204" pitchFamily="34" charset="0"/>
              </a:rPr>
              <a:t>option.</a:t>
            </a:r>
          </a:p>
          <a:p>
            <a:pPr marL="0" indent="0">
              <a:buNone/>
            </a:pPr>
            <a:endParaRPr lang="en-US" dirty="0" smtClean="0">
              <a:latin typeface="Courier New" panose="02070309020205020404" pitchFamily="49" charset="0"/>
              <a:cs typeface="Courier New" panose="02070309020205020404" pitchFamily="49" charset="0"/>
            </a:endParaRPr>
          </a:p>
        </p:txBody>
      </p:sp>
      <p:pic>
        <p:nvPicPr>
          <p:cNvPr id="1126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9114" y="3907922"/>
            <a:ext cx="6624259" cy="2247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543326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The </a:t>
            </a:r>
            <a:r>
              <a:rPr lang="en-US" dirty="0" err="1" smtClean="0">
                <a:latin typeface="Calibri" pitchFamily="34" charset="0"/>
              </a:rPr>
              <a:t>useradd</a:t>
            </a:r>
            <a:r>
              <a:rPr lang="en-US" dirty="0" smtClean="0">
                <a:latin typeface="Calibri" pitchFamily="34" charset="0"/>
              </a:rPr>
              <a:t> command</a:t>
            </a:r>
          </a:p>
        </p:txBody>
      </p:sp>
      <p:sp>
        <p:nvSpPr>
          <p:cNvPr id="93187" name="Content Placeholder 2"/>
          <p:cNvSpPr>
            <a:spLocks noGrp="1"/>
          </p:cNvSpPr>
          <p:nvPr>
            <p:ph idx="4294967295"/>
          </p:nvPr>
        </p:nvSpPr>
        <p:spPr>
          <a:xfrm>
            <a:off x="457200" y="1313592"/>
            <a:ext cx="8229600" cy="4525963"/>
          </a:xfrm>
        </p:spPr>
        <p:txBody>
          <a:bodyPr/>
          <a:lstStyle/>
          <a:p>
            <a:pPr marL="0" indent="0">
              <a:buNone/>
            </a:pPr>
            <a:r>
              <a:rPr lang="en-US" dirty="0">
                <a:latin typeface="Calibri" panose="020F0502020204030204" pitchFamily="34" charset="0"/>
              </a:rPr>
              <a:t>Some </a:t>
            </a:r>
            <a:r>
              <a:rPr lang="en-US" dirty="0" smtClean="0">
                <a:latin typeface="Calibri" panose="020F0502020204030204" pitchFamily="34" charset="0"/>
              </a:rPr>
              <a:t>key </a:t>
            </a:r>
            <a:r>
              <a:rPr lang="en-US" dirty="0">
                <a:latin typeface="Calibri" panose="020F0502020204030204" pitchFamily="34" charset="0"/>
              </a:rPr>
              <a:t>options of </a:t>
            </a:r>
            <a:r>
              <a:rPr lang="en-US" dirty="0" err="1">
                <a:latin typeface="Courier New" panose="02070309020205020404" pitchFamily="49" charset="0"/>
                <a:cs typeface="Courier New" panose="02070309020205020404" pitchFamily="49" charset="0"/>
              </a:rPr>
              <a:t>useradd</a:t>
            </a:r>
            <a:r>
              <a:rPr lang="en-US" dirty="0">
                <a:latin typeface="Calibri" panose="020F0502020204030204" pitchFamily="34" charset="0"/>
              </a:rPr>
              <a:t> command:</a:t>
            </a:r>
            <a:endParaRPr lang="en-US" b="1" dirty="0">
              <a:latin typeface="Calibri" panose="020F0502020204030204" pitchFamily="34" charset="0"/>
            </a:endParaRPr>
          </a:p>
          <a:p>
            <a:pPr marL="0" indent="0">
              <a:buNone/>
            </a:pPr>
            <a:endParaRPr lang="en-US" dirty="0" smtClean="0">
              <a:latin typeface="Courier New" panose="02070309020205020404" pitchFamily="49"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37522812"/>
              </p:ext>
            </p:extLst>
          </p:nvPr>
        </p:nvGraphicFramePr>
        <p:xfrm>
          <a:off x="1119116" y="2019869"/>
          <a:ext cx="6223380" cy="3566521"/>
        </p:xfrm>
        <a:graphic>
          <a:graphicData uri="http://schemas.openxmlformats.org/drawingml/2006/table">
            <a:tbl>
              <a:tblPr firstRow="1" firstCol="1" bandRow="1">
                <a:tableStyleId>{5C22544A-7EE6-4342-B048-85BDC9FD1C3A}</a:tableStyleId>
              </a:tblPr>
              <a:tblGrid>
                <a:gridCol w="452875"/>
                <a:gridCol w="843663"/>
                <a:gridCol w="4926842"/>
              </a:tblGrid>
              <a:tr h="218077">
                <a:tc>
                  <a:txBody>
                    <a:bodyPr/>
                    <a:lstStyle/>
                    <a:p>
                      <a:pPr marL="0" marR="0">
                        <a:spcBef>
                          <a:spcPts val="0"/>
                        </a:spcBef>
                        <a:spcAft>
                          <a:spcPts val="0"/>
                        </a:spcAft>
                      </a:pPr>
                      <a:r>
                        <a:rPr lang="en-US" sz="1600">
                          <a:effectLst/>
                        </a:rPr>
                        <a:t>#</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Option</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Meaning</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r>
              <a:tr h="654231">
                <a:tc>
                  <a:txBody>
                    <a:bodyPr/>
                    <a:lstStyle/>
                    <a:p>
                      <a:pPr marL="0" marR="0">
                        <a:spcBef>
                          <a:spcPts val="0"/>
                        </a:spcBef>
                        <a:spcAft>
                          <a:spcPts val="0"/>
                        </a:spcAft>
                      </a:pPr>
                      <a:r>
                        <a:rPr lang="en-US" sz="1600">
                          <a:effectLst/>
                        </a:rPr>
                        <a:t>1</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-d</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The login directory for the new user will be set to the directory specified with the –d option</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r>
              <a:tr h="654231">
                <a:tc>
                  <a:txBody>
                    <a:bodyPr/>
                    <a:lstStyle/>
                    <a:p>
                      <a:pPr marL="0" marR="0">
                        <a:spcBef>
                          <a:spcPts val="0"/>
                        </a:spcBef>
                        <a:spcAft>
                          <a:spcPts val="0"/>
                        </a:spcAft>
                      </a:pPr>
                      <a:r>
                        <a:rPr lang="en-US" sz="1600">
                          <a:effectLst/>
                        </a:rPr>
                        <a:t>2</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-e</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The expiry date of the user account (should be specified in YYYY-MM-DD format).</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r>
              <a:tr h="654231">
                <a:tc>
                  <a:txBody>
                    <a:bodyPr/>
                    <a:lstStyle/>
                    <a:p>
                      <a:pPr marL="0" marR="0">
                        <a:spcBef>
                          <a:spcPts val="0"/>
                        </a:spcBef>
                        <a:spcAft>
                          <a:spcPts val="0"/>
                        </a:spcAft>
                      </a:pPr>
                      <a:r>
                        <a:rPr lang="en-US" sz="1600">
                          <a:effectLst/>
                        </a:rPr>
                        <a:t>3</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-f</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The number of days after password expiry that the user account will be disabled.</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r>
              <a:tr h="218077">
                <a:tc>
                  <a:txBody>
                    <a:bodyPr/>
                    <a:lstStyle/>
                    <a:p>
                      <a:pPr marL="0" marR="0">
                        <a:spcBef>
                          <a:spcPts val="0"/>
                        </a:spcBef>
                        <a:spcAft>
                          <a:spcPts val="0"/>
                        </a:spcAft>
                      </a:pPr>
                      <a:r>
                        <a:rPr lang="en-US" sz="1600">
                          <a:effectLst/>
                        </a:rPr>
                        <a:t>4</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-m</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Creates the home directory for the user.  </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r>
              <a:tr h="872308">
                <a:tc>
                  <a:txBody>
                    <a:bodyPr/>
                    <a:lstStyle/>
                    <a:p>
                      <a:pPr marL="0" marR="0">
                        <a:spcBef>
                          <a:spcPts val="0"/>
                        </a:spcBef>
                        <a:spcAft>
                          <a:spcPts val="0"/>
                        </a:spcAft>
                      </a:pPr>
                      <a:r>
                        <a:rPr lang="en-US" sz="1600">
                          <a:effectLst/>
                        </a:rPr>
                        <a:t>5</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-N</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Avoids creation of a group with the same name as the user name (see User Private Groups).  An alternative group should be specified with the –g option.</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r>
              <a:tr h="218077">
                <a:tc>
                  <a:txBody>
                    <a:bodyPr/>
                    <a:lstStyle/>
                    <a:p>
                      <a:pPr marL="0" marR="0">
                        <a:spcBef>
                          <a:spcPts val="0"/>
                        </a:spcBef>
                        <a:spcAft>
                          <a:spcPts val="0"/>
                        </a:spcAft>
                      </a:pPr>
                      <a:r>
                        <a:rPr lang="en-US" sz="1600">
                          <a:effectLst/>
                        </a:rPr>
                        <a:t>6</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a:effectLst/>
                        </a:rPr>
                        <a:t>-s</a:t>
                      </a:r>
                      <a:endParaRPr lang="en-US" sz="16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600" dirty="0">
                          <a:effectLst/>
                        </a:rPr>
                        <a:t>Specify the shell to be started at login</a:t>
                      </a:r>
                      <a:endParaRPr lang="en-US" sz="16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95957271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Private Groups (UPG)</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err="1"/>
              <a:t>RedHat</a:t>
            </a:r>
            <a:r>
              <a:rPr lang="en-US" dirty="0"/>
              <a:t> uses a private group </a:t>
            </a:r>
            <a:r>
              <a:rPr lang="en-US" dirty="0" smtClean="0"/>
              <a:t>policy.</a:t>
            </a:r>
          </a:p>
          <a:p>
            <a:r>
              <a:rPr lang="en-US" dirty="0" smtClean="0"/>
              <a:t>When </a:t>
            </a:r>
            <a:r>
              <a:rPr lang="en-US" dirty="0"/>
              <a:t>a new user is created with the </a:t>
            </a:r>
            <a:r>
              <a:rPr lang="en-US" dirty="0" err="1"/>
              <a:t>useradd</a:t>
            </a:r>
            <a:r>
              <a:rPr lang="en-US" dirty="0"/>
              <a:t> command, a group with the same name will also be created.  </a:t>
            </a:r>
            <a:endParaRPr lang="en-US" dirty="0" smtClean="0"/>
          </a:p>
          <a:p>
            <a:r>
              <a:rPr lang="en-US" dirty="0" smtClean="0"/>
              <a:t>The </a:t>
            </a:r>
            <a:r>
              <a:rPr lang="en-US" dirty="0"/>
              <a:t>user will be added as the only member of this private group.  </a:t>
            </a: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3893004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Private Groups (UPG)</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For example, if the following command is run on a </a:t>
            </a:r>
            <a:r>
              <a:rPr lang="en-US" dirty="0" err="1">
                <a:latin typeface="Calibri" panose="020F0502020204030204" pitchFamily="34" charset="0"/>
              </a:rPr>
              <a:t>RedHat</a:t>
            </a:r>
            <a:r>
              <a:rPr lang="en-US" dirty="0">
                <a:latin typeface="Calibri" panose="020F0502020204030204" pitchFamily="34" charset="0"/>
              </a:rPr>
              <a:t>-based system</a:t>
            </a:r>
            <a:r>
              <a:rPr lang="en-US" dirty="0" smtClean="0">
                <a:latin typeface="Calibri" panose="020F0502020204030204" pitchFamily="34" charset="0"/>
              </a:rPr>
              <a:t>:</a:t>
            </a:r>
          </a:p>
          <a:p>
            <a:pPr marL="1714500" lvl="4" indent="0">
              <a:buNone/>
            </a:pPr>
            <a:r>
              <a:rPr lang="en-US" sz="3200" dirty="0" err="1">
                <a:latin typeface="Courier New" panose="02070309020205020404" pitchFamily="49" charset="0"/>
                <a:cs typeface="Courier New" panose="02070309020205020404" pitchFamily="49" charset="0"/>
              </a:rPr>
              <a:t>useradd</a:t>
            </a:r>
            <a:r>
              <a:rPr lang="en-US" sz="3200" dirty="0">
                <a:latin typeface="Courier New" panose="02070309020205020404" pitchFamily="49" charset="0"/>
                <a:cs typeface="Courier New" panose="02070309020205020404" pitchFamily="49" charset="0"/>
              </a:rPr>
              <a:t> </a:t>
            </a:r>
            <a:r>
              <a:rPr lang="en-US" sz="3200" dirty="0" err="1">
                <a:latin typeface="Courier New" panose="02070309020205020404" pitchFamily="49" charset="0"/>
                <a:cs typeface="Courier New" panose="02070309020205020404" pitchFamily="49" charset="0"/>
              </a:rPr>
              <a:t>test_user</a:t>
            </a:r>
            <a:endParaRPr lang="en-US" sz="3200" b="1" dirty="0">
              <a:latin typeface="Courier New" panose="02070309020205020404" pitchFamily="49" charset="0"/>
              <a:cs typeface="Courier New" panose="02070309020205020404" pitchFamily="49" charset="0"/>
            </a:endParaRPr>
          </a:p>
          <a:p>
            <a:r>
              <a:rPr lang="en-US" dirty="0">
                <a:latin typeface="Calibri" panose="020F0502020204030204" pitchFamily="34" charset="0"/>
              </a:rPr>
              <a:t> </a:t>
            </a:r>
            <a:r>
              <a:rPr lang="en-US" dirty="0" smtClean="0">
                <a:latin typeface="Calibri" panose="020F0502020204030204" pitchFamily="34" charset="0"/>
              </a:rPr>
              <a:t>…then </a:t>
            </a:r>
            <a:r>
              <a:rPr lang="en-US" dirty="0">
                <a:latin typeface="Calibri" panose="020F0502020204030204" pitchFamily="34" charset="0"/>
              </a:rPr>
              <a:t>not only will a new user be created, but a group named “</a:t>
            </a:r>
            <a:r>
              <a:rPr lang="en-US" dirty="0" err="1">
                <a:latin typeface="Calibri" panose="020F0502020204030204" pitchFamily="34" charset="0"/>
              </a:rPr>
              <a:t>test_user</a:t>
            </a:r>
            <a:r>
              <a:rPr lang="en-US" dirty="0">
                <a:latin typeface="Calibri" panose="020F0502020204030204" pitchFamily="34" charset="0"/>
              </a:rPr>
              <a:t>” will also be created</a:t>
            </a:r>
            <a:r>
              <a:rPr lang="en-US" dirty="0" smtClean="0">
                <a:latin typeface="Calibri" panose="020F0502020204030204" pitchFamily="34" charset="0"/>
              </a:rPr>
              <a:t>.</a:t>
            </a:r>
          </a:p>
          <a:p>
            <a:r>
              <a:rPr lang="en-US" dirty="0">
                <a:latin typeface="Calibri" panose="020F0502020204030204" pitchFamily="34" charset="0"/>
              </a:rPr>
              <a:t>The UPG feature can be overridden by running </a:t>
            </a:r>
            <a:r>
              <a:rPr lang="en-US" dirty="0" err="1">
                <a:latin typeface="Courier New" panose="02070309020205020404" pitchFamily="49" charset="0"/>
                <a:cs typeface="Courier New" panose="02070309020205020404" pitchFamily="49" charset="0"/>
              </a:rPr>
              <a:t>useradd</a:t>
            </a:r>
            <a:r>
              <a:rPr lang="en-US" dirty="0">
                <a:latin typeface="Calibri" panose="020F0502020204030204" pitchFamily="34" charset="0"/>
              </a:rPr>
              <a:t> command with </a:t>
            </a:r>
            <a:r>
              <a:rPr lang="en-US" dirty="0">
                <a:latin typeface="Courier New" panose="02070309020205020404" pitchFamily="49" charset="0"/>
                <a:cs typeface="Courier New" panose="02070309020205020404" pitchFamily="49" charset="0"/>
              </a:rPr>
              <a:t>–N</a:t>
            </a:r>
            <a:r>
              <a:rPr lang="en-US" dirty="0">
                <a:latin typeface="Calibri" panose="020F0502020204030204" pitchFamily="34" charset="0"/>
              </a:rPr>
              <a:t> and </a:t>
            </a:r>
            <a:r>
              <a:rPr lang="en-US" dirty="0">
                <a:latin typeface="Courier New" panose="02070309020205020404" pitchFamily="49" charset="0"/>
                <a:cs typeface="Courier New" panose="02070309020205020404" pitchFamily="49" charset="0"/>
              </a:rPr>
              <a:t>–g</a:t>
            </a:r>
            <a:r>
              <a:rPr lang="en-US" dirty="0">
                <a:latin typeface="Calibri" panose="020F0502020204030204" pitchFamily="34" charset="0"/>
              </a:rPr>
              <a:t> options</a:t>
            </a:r>
          </a:p>
        </p:txBody>
      </p:sp>
    </p:spTree>
    <p:extLst>
      <p:ext uri="{BB962C8B-B14F-4D97-AF65-F5344CB8AC3E}">
        <p14:creationId xmlns:p14="http://schemas.microsoft.com/office/powerpoint/2010/main" val="267991828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Private Groups (UPG)</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The purpose of UPG is often confused, even by experienced </a:t>
            </a:r>
            <a:r>
              <a:rPr lang="en-US" dirty="0" smtClean="0">
                <a:latin typeface="Calibri" panose="020F0502020204030204" pitchFamily="34" charset="0"/>
              </a:rPr>
              <a:t>administrators.</a:t>
            </a:r>
          </a:p>
          <a:p>
            <a:r>
              <a:rPr lang="en-US" dirty="0">
                <a:latin typeface="Calibri" panose="020F0502020204030204" pitchFamily="34" charset="0"/>
              </a:rPr>
              <a:t>Prior to UPG, it was a common (and bad) habit for administrators to place all new users into a default group called “staff” (“users” on some Linux distributions). </a:t>
            </a:r>
            <a:endParaRPr lang="en-US" dirty="0" smtClean="0">
              <a:latin typeface="Calibri" panose="020F0502020204030204" pitchFamily="34" charset="0"/>
            </a:endParaRPr>
          </a:p>
          <a:p>
            <a:r>
              <a:rPr lang="en-US" dirty="0" smtClean="0">
                <a:latin typeface="Calibri" panose="020F0502020204030204" pitchFamily="34" charset="0"/>
              </a:rPr>
              <a:t>With </a:t>
            </a:r>
            <a:r>
              <a:rPr lang="en-US" dirty="0">
                <a:latin typeface="Calibri" panose="020F0502020204030204" pitchFamily="34" charset="0"/>
              </a:rPr>
              <a:t>everyone in the same group, the group permissions were essentially the same as the “others” permission </a:t>
            </a:r>
            <a:r>
              <a:rPr lang="en-US" dirty="0" smtClean="0">
                <a:latin typeface="Calibri" panose="020F0502020204030204" pitchFamily="34" charset="0"/>
              </a:rPr>
              <a:t>set.</a:t>
            </a:r>
            <a:endParaRPr lang="en-US" dirty="0">
              <a:latin typeface="Calibri" panose="020F0502020204030204" pitchFamily="34" charset="0"/>
            </a:endParaRPr>
          </a:p>
        </p:txBody>
      </p:sp>
    </p:spTree>
    <p:extLst>
      <p:ext uri="{BB962C8B-B14F-4D97-AF65-F5344CB8AC3E}">
        <p14:creationId xmlns:p14="http://schemas.microsoft.com/office/powerpoint/2010/main" val="285156959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Private Groups (UPG)</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UPG was designed to counter this problem.  </a:t>
            </a:r>
            <a:endParaRPr lang="en-US" dirty="0" smtClean="0">
              <a:latin typeface="Calibri" panose="020F0502020204030204" pitchFamily="34" charset="0"/>
            </a:endParaRPr>
          </a:p>
          <a:p>
            <a:r>
              <a:rPr lang="en-US" dirty="0" smtClean="0">
                <a:latin typeface="Calibri" panose="020F0502020204030204" pitchFamily="34" charset="0"/>
              </a:rPr>
              <a:t>By </a:t>
            </a:r>
            <a:r>
              <a:rPr lang="en-US" dirty="0">
                <a:latin typeface="Calibri" panose="020F0502020204030204" pitchFamily="34" charset="0"/>
              </a:rPr>
              <a:t>giving all users their own private group by default, the group permissions only applied to one person: the owner of the file. </a:t>
            </a:r>
            <a:endParaRPr lang="en-US" dirty="0" smtClean="0">
              <a:latin typeface="Calibri" panose="020F0502020204030204" pitchFamily="34" charset="0"/>
            </a:endParaRPr>
          </a:p>
          <a:p>
            <a:r>
              <a:rPr lang="en-US" dirty="0" smtClean="0">
                <a:latin typeface="Calibri" panose="020F0502020204030204" pitchFamily="34" charset="0"/>
              </a:rPr>
              <a:t>This had </a:t>
            </a:r>
            <a:r>
              <a:rPr lang="en-US" dirty="0">
                <a:latin typeface="Calibri" panose="020F0502020204030204" pitchFamily="34" charset="0"/>
              </a:rPr>
              <a:t>the unintended side effect of regular users getting into the bad habit of changing the “others” permissions to share access to a file for one person, which in turn give access to everyone! </a:t>
            </a:r>
          </a:p>
        </p:txBody>
      </p:sp>
    </p:spTree>
    <p:extLst>
      <p:ext uri="{BB962C8B-B14F-4D97-AF65-F5344CB8AC3E}">
        <p14:creationId xmlns:p14="http://schemas.microsoft.com/office/powerpoint/2010/main" val="215902276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Private Groups (UPG)</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pPr marL="0" indent="0">
              <a:buNone/>
            </a:pPr>
            <a:r>
              <a:rPr lang="x-none" dirty="0">
                <a:latin typeface="Calibri" panose="020F0502020204030204" pitchFamily="34" charset="0"/>
              </a:rPr>
              <a:t>If you do decide to use UPG, then consider making each user an administrator of their own group.  This can be accomplished by using the </a:t>
            </a:r>
            <a:r>
              <a:rPr lang="x-none" dirty="0">
                <a:latin typeface="Courier New" panose="02070309020205020404" pitchFamily="49" charset="0"/>
                <a:cs typeface="Courier New" panose="02070309020205020404" pitchFamily="49" charset="0"/>
              </a:rPr>
              <a:t>gpasswd –A </a:t>
            </a:r>
            <a:r>
              <a:rPr lang="x-none" dirty="0">
                <a:latin typeface="Calibri" panose="020F0502020204030204" pitchFamily="34" charset="0"/>
              </a:rPr>
              <a:t>command.  For example, to make the test_user account a group administrator of the test_user group, use the following command</a:t>
            </a:r>
            <a:r>
              <a:rPr lang="x-none" dirty="0" smtClean="0">
                <a:latin typeface="Calibri" panose="020F0502020204030204" pitchFamily="34" charset="0"/>
              </a:rPr>
              <a:t>:</a:t>
            </a:r>
            <a:endParaRPr lang="en-US" dirty="0">
              <a:latin typeface="Calibri" panose="020F0502020204030204" pitchFamily="34" charset="0"/>
            </a:endParaRPr>
          </a:p>
          <a:p>
            <a:pPr marL="0" indent="0">
              <a:buNone/>
            </a:pPr>
            <a:r>
              <a:rPr lang="x-none" dirty="0">
                <a:latin typeface="Courier New" panose="02070309020205020404" pitchFamily="49" charset="0"/>
                <a:cs typeface="Courier New" panose="02070309020205020404" pitchFamily="49" charset="0"/>
              </a:rPr>
              <a:t>gpasswd –A test_user test_user</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807529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r>
              <a:rPr lang="en-US" dirty="0" smtClean="0"/>
              <a:t>The /</a:t>
            </a:r>
            <a:r>
              <a:rPr lang="en-US" dirty="0" err="1" smtClean="0"/>
              <a:t>etc</a:t>
            </a:r>
            <a:r>
              <a:rPr lang="en-US" dirty="0" smtClean="0"/>
              <a:t>/passwd file</a:t>
            </a:r>
          </a:p>
        </p:txBody>
      </p:sp>
      <p:sp>
        <p:nvSpPr>
          <p:cNvPr id="17411" name="Content Placeholder 2"/>
          <p:cNvSpPr>
            <a:spLocks noGrp="1"/>
          </p:cNvSpPr>
          <p:nvPr>
            <p:ph idx="4294967295"/>
          </p:nvPr>
        </p:nvSpPr>
        <p:spPr/>
        <p:txBody>
          <a:bodyPr/>
          <a:lstStyle/>
          <a:p>
            <a:r>
              <a:rPr lang="en-US" dirty="0">
                <a:latin typeface="Calibri" panose="020F0502020204030204" pitchFamily="34" charset="0"/>
              </a:rPr>
              <a:t>The /</a:t>
            </a:r>
            <a:r>
              <a:rPr lang="en-US" dirty="0" err="1">
                <a:latin typeface="Calibri" panose="020F0502020204030204" pitchFamily="34" charset="0"/>
              </a:rPr>
              <a:t>etc</a:t>
            </a:r>
            <a:r>
              <a:rPr lang="en-US" dirty="0">
                <a:latin typeface="Calibri" panose="020F0502020204030204" pitchFamily="34" charset="0"/>
              </a:rPr>
              <a:t>/passwd file contains the details of the user accounts on the system</a:t>
            </a:r>
            <a:r>
              <a:rPr lang="en-US" dirty="0" smtClean="0">
                <a:latin typeface="Calibri" panose="020F0502020204030204" pitchFamily="34" charset="0"/>
              </a:rPr>
              <a:t>.</a:t>
            </a:r>
          </a:p>
          <a:p>
            <a:r>
              <a:rPr lang="en-US" dirty="0">
                <a:latin typeface="Calibri" panose="020F0502020204030204" pitchFamily="34" charset="0"/>
              </a:rPr>
              <a:t>This file has read access for all users, but write access </a:t>
            </a:r>
            <a:r>
              <a:rPr lang="en-US" dirty="0" smtClean="0">
                <a:latin typeface="Calibri" panose="020F0502020204030204" pitchFamily="34" charset="0"/>
              </a:rPr>
              <a:t>will </a:t>
            </a:r>
            <a:r>
              <a:rPr lang="en-US" dirty="0">
                <a:latin typeface="Calibri" panose="020F0502020204030204" pitchFamily="34" charset="0"/>
              </a:rPr>
              <a:t>be limited to the root </a:t>
            </a:r>
            <a:r>
              <a:rPr lang="en-US" dirty="0" smtClean="0">
                <a:latin typeface="Calibri" panose="020F0502020204030204" pitchFamily="34" charset="0"/>
              </a:rPr>
              <a:t>user.</a:t>
            </a:r>
          </a:p>
          <a:p>
            <a:r>
              <a:rPr lang="en-US" dirty="0">
                <a:latin typeface="Calibri" panose="020F0502020204030204" pitchFamily="34" charset="0"/>
              </a:rPr>
              <a:t>Each row in this file describes one user account.  A colon is used to separate account data. </a:t>
            </a:r>
            <a:endParaRPr lang="en-US" dirty="0" smtClean="0">
              <a:latin typeface="Calibri" panose="020F050202020403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Private Groups (UPG)</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pPr marL="0" indent="0">
              <a:buNone/>
            </a:pPr>
            <a:r>
              <a:rPr lang="x-none" dirty="0">
                <a:latin typeface="Calibri" panose="020F0502020204030204" pitchFamily="34" charset="0"/>
              </a:rPr>
              <a:t>After a user had been assigned to be a group administrator, they can add new members to their own group with the</a:t>
            </a:r>
            <a:r>
              <a:rPr lang="x-none" dirty="0">
                <a:latin typeface="Courier New" panose="02070309020205020404" pitchFamily="49" charset="0"/>
                <a:cs typeface="Courier New" panose="02070309020205020404" pitchFamily="49" charset="0"/>
              </a:rPr>
              <a:t> –a </a:t>
            </a:r>
            <a:r>
              <a:rPr lang="x-none" dirty="0">
                <a:latin typeface="Calibri" panose="020F0502020204030204" pitchFamily="34" charset="0"/>
              </a:rPr>
              <a:t>option to the </a:t>
            </a:r>
            <a:r>
              <a:rPr lang="x-none" dirty="0">
                <a:latin typeface="Courier New" panose="02070309020205020404" pitchFamily="49" charset="0"/>
                <a:cs typeface="Courier New" panose="02070309020205020404" pitchFamily="49" charset="0"/>
              </a:rPr>
              <a:t>gpasswd</a:t>
            </a:r>
            <a:r>
              <a:rPr lang="x-none" dirty="0">
                <a:latin typeface="Calibri" panose="020F0502020204030204" pitchFamily="34" charset="0"/>
              </a:rPr>
              <a:t> command:</a:t>
            </a:r>
            <a:endParaRPr lang="en-US" dirty="0">
              <a:latin typeface="Calibri" panose="020F0502020204030204" pitchFamily="34" charset="0"/>
            </a:endParaRPr>
          </a:p>
          <a:p>
            <a:pPr marL="0" indent="0">
              <a:buNone/>
            </a:pPr>
            <a:r>
              <a:rPr lang="x-none" dirty="0">
                <a:latin typeface="Calibri" panose="020F0502020204030204" pitchFamily="34" charset="0"/>
              </a:rPr>
              <a:t> </a:t>
            </a:r>
            <a:endParaRPr lang="en-US" dirty="0">
              <a:latin typeface="Calibri" panose="020F0502020204030204" pitchFamily="34" charset="0"/>
            </a:endParaRPr>
          </a:p>
          <a:p>
            <a:pPr marL="0" indent="0">
              <a:buNone/>
            </a:pPr>
            <a:r>
              <a:rPr lang="x-none" dirty="0">
                <a:latin typeface="Courier New" panose="02070309020205020404" pitchFamily="49" charset="0"/>
                <a:cs typeface="Courier New" panose="02070309020205020404" pitchFamily="49" charset="0"/>
              </a:rPr>
              <a:t>gpasswd –a joe test_user</a:t>
            </a:r>
            <a:endParaRPr lang="en-US" dirty="0">
              <a:latin typeface="Courier New" panose="02070309020205020404" pitchFamily="49" charset="0"/>
              <a:cs typeface="Courier New" panose="02070309020205020404" pitchFamily="49" charset="0"/>
            </a:endParaRPr>
          </a:p>
          <a:p>
            <a:pPr marL="0" indent="0">
              <a:buNone/>
            </a:pP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4627076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Directory Structure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skel</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 contains the set of files and directories which will be copied by default to the home directory of a user when a new user is created with the </a:t>
            </a:r>
            <a:r>
              <a:rPr lang="en-US" dirty="0" err="1">
                <a:latin typeface="Courier New" panose="02070309020205020404" pitchFamily="49" charset="0"/>
                <a:cs typeface="Courier New" panose="02070309020205020404" pitchFamily="49" charset="0"/>
              </a:rPr>
              <a:t>useradd</a:t>
            </a:r>
            <a:r>
              <a:rPr lang="en-US" dirty="0">
                <a:latin typeface="Calibri" panose="020F0502020204030204" pitchFamily="34" charset="0"/>
              </a:rPr>
              <a:t> command. </a:t>
            </a:r>
            <a:endParaRPr lang="en-US" dirty="0" smtClean="0">
              <a:latin typeface="Calibri" panose="020F0502020204030204" pitchFamily="34" charset="0"/>
            </a:endParaRPr>
          </a:p>
          <a:p>
            <a:pPr lvl="0"/>
            <a:r>
              <a:rPr lang="en-US" dirty="0">
                <a:latin typeface="Calibri" panose="020F0502020204030204" pitchFamily="34" charset="0"/>
              </a:rPr>
              <a:t>If </a:t>
            </a:r>
            <a:r>
              <a:rPr lang="en-US" dirty="0" smtClean="0">
                <a:latin typeface="Calibri" panose="020F0502020204030204" pitchFamily="34" charset="0"/>
              </a:rPr>
              <a:t>the administrator adds </a:t>
            </a:r>
            <a:r>
              <a:rPr lang="en-US" dirty="0">
                <a:latin typeface="Calibri" panose="020F0502020204030204" pitchFamily="34" charset="0"/>
              </a:rPr>
              <a:t>files to the /</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skel</a:t>
            </a:r>
            <a:r>
              <a:rPr lang="en-US" dirty="0">
                <a:latin typeface="Calibri" panose="020F0502020204030204" pitchFamily="34" charset="0"/>
              </a:rPr>
              <a:t> directory, then these files are not automatically added to </a:t>
            </a:r>
            <a:r>
              <a:rPr lang="en-US" i="1" dirty="0">
                <a:latin typeface="Calibri" panose="020F0502020204030204" pitchFamily="34" charset="0"/>
              </a:rPr>
              <a:t>existing</a:t>
            </a:r>
            <a:r>
              <a:rPr lang="en-US" dirty="0">
                <a:latin typeface="Calibri" panose="020F0502020204030204" pitchFamily="34" charset="0"/>
              </a:rPr>
              <a:t> user’s home directories</a:t>
            </a:r>
            <a:endParaRPr lang="en-US" b="1"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691138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Directory Structure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pPr marL="0" indent="0">
              <a:buNone/>
            </a:pPr>
            <a:r>
              <a:rPr lang="en-US" dirty="0">
                <a:latin typeface="Calibri" panose="020F0502020204030204" pitchFamily="34" charset="0"/>
              </a:rPr>
              <a:t>•	After the files </a:t>
            </a:r>
            <a:r>
              <a:rPr lang="en-US" dirty="0" smtClean="0">
                <a:latin typeface="Calibri" panose="020F0502020204030204" pitchFamily="34" charset="0"/>
              </a:rPr>
              <a:t>from /</a:t>
            </a:r>
            <a:r>
              <a:rPr lang="en-US" dirty="0" err="1" smtClean="0">
                <a:latin typeface="Calibri" panose="020F0502020204030204" pitchFamily="34" charset="0"/>
              </a:rPr>
              <a:t>etc</a:t>
            </a:r>
            <a:r>
              <a:rPr lang="en-US" dirty="0" smtClean="0">
                <a:latin typeface="Calibri" panose="020F0502020204030204" pitchFamily="34" charset="0"/>
              </a:rPr>
              <a:t>/</a:t>
            </a:r>
            <a:r>
              <a:rPr lang="en-US" dirty="0" err="1" smtClean="0">
                <a:latin typeface="Calibri" panose="020F0502020204030204" pitchFamily="34" charset="0"/>
              </a:rPr>
              <a:t>skel</a:t>
            </a:r>
            <a:r>
              <a:rPr lang="en-US" dirty="0" smtClean="0">
                <a:latin typeface="Calibri" panose="020F0502020204030204" pitchFamily="34" charset="0"/>
              </a:rPr>
              <a:t> are </a:t>
            </a:r>
            <a:r>
              <a:rPr lang="en-US" dirty="0">
                <a:latin typeface="Calibri" panose="020F0502020204030204" pitchFamily="34" charset="0"/>
              </a:rPr>
              <a:t>copied into the user’s home directories, the ownership of these new files is changed to the new user account. </a:t>
            </a:r>
            <a:endParaRPr lang="en-US" dirty="0" smtClean="0">
              <a:latin typeface="Calibri" panose="020F0502020204030204" pitchFamily="34" charset="0"/>
            </a:endParaRPr>
          </a:p>
          <a:p>
            <a:r>
              <a:rPr lang="en-US" dirty="0" smtClean="0">
                <a:latin typeface="Calibri" panose="020F0502020204030204" pitchFamily="34" charset="0"/>
                <a:cs typeface="Courier New" panose="02070309020205020404" pitchFamily="49" charset="0"/>
              </a:rPr>
              <a:t>As the user owner of these files, the user is free to modify and delete them.</a:t>
            </a:r>
          </a:p>
          <a:p>
            <a:r>
              <a:rPr lang="en-US" dirty="0" smtClean="0">
                <a:latin typeface="Calibri" panose="020F0502020204030204" pitchFamily="34" charset="0"/>
                <a:cs typeface="Courier New" panose="02070309020205020404" pitchFamily="49" charset="0"/>
              </a:rPr>
              <a:t>Common files include: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bashrc</a:t>
            </a:r>
            <a:r>
              <a:rPr lang="en-US" dirty="0" smtClean="0">
                <a:latin typeface="Calibri" panose="020F0502020204030204" pitchFamily="34"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bash_profile</a:t>
            </a:r>
            <a:r>
              <a:rPr lang="en-US" dirty="0" smtClean="0">
                <a:latin typeface="Calibri" panose="020F0502020204030204" pitchFamily="34" charset="0"/>
                <a:cs typeface="Courier New" panose="02070309020205020404" pitchFamily="49" charset="0"/>
              </a:rPr>
              <a:t>, and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bash_logout</a:t>
            </a:r>
            <a:r>
              <a:rPr lang="en-US" dirty="0" smtClean="0">
                <a:latin typeface="Calibri" panose="020F0502020204030204" pitchFamily="34" charset="0"/>
                <a:cs typeface="Courier New" panose="02070309020205020404" pitchFamily="49" charset="0"/>
              </a:rPr>
              <a:t>.</a:t>
            </a: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01701239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User Directory Structure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smtClean="0">
                <a:latin typeface="Calibri" panose="020F0502020204030204" pitchFamily="34" charset="0"/>
              </a:rPr>
              <a:t>Typically </a:t>
            </a:r>
            <a:r>
              <a:rPr lang="en-US" dirty="0">
                <a:latin typeface="Calibri" panose="020F0502020204030204" pitchFamily="34" charset="0"/>
              </a:rPr>
              <a:t>an administrator will use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skel</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 to generate a custom environment for new user accounts. </a:t>
            </a:r>
            <a:endParaRPr lang="en-US" dirty="0" smtClean="0">
              <a:latin typeface="Calibri" panose="020F0502020204030204" pitchFamily="34" charset="0"/>
            </a:endParaRPr>
          </a:p>
          <a:p>
            <a:r>
              <a:rPr lang="en-US" dirty="0">
                <a:latin typeface="Calibri" panose="020F0502020204030204" pitchFamily="34" charset="0"/>
              </a:rPr>
              <a:t>For example, suppose you want to make the Firefox web browser contains default bookmarks for each new user.  </a:t>
            </a:r>
          </a:p>
          <a:p>
            <a:r>
              <a:rPr lang="en-US" dirty="0" smtClean="0">
                <a:latin typeface="Calibri" panose="020F0502020204030204" pitchFamily="34" charset="0"/>
              </a:rPr>
              <a:t>The steps on the following slide could be used to ensure new users already have specific bookmarks in Firefox.</a:t>
            </a:r>
            <a:endParaRPr lang="en-US" b="1" dirty="0">
              <a:latin typeface="Calibri" panose="020F0502020204030204" pitchFamily="34" charset="0"/>
            </a:endParaRPr>
          </a:p>
          <a:p>
            <a:pPr marL="0" indent="0">
              <a:buNone/>
            </a:pPr>
            <a:endParaRPr lang="en-US" dirty="0" smtClean="0">
              <a:latin typeface="Calibri" panose="020F0502020204030204" pitchFamily="34"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6010911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Custom Bookmarks Example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pPr marL="514350" lvl="0" indent="-514350">
              <a:buFont typeface="+mj-lt"/>
              <a:buAutoNum type="arabicPeriod"/>
            </a:pPr>
            <a:r>
              <a:rPr lang="en-US" dirty="0">
                <a:latin typeface="Calibri" panose="020F0502020204030204" pitchFamily="34" charset="0"/>
              </a:rPr>
              <a:t>Create a temporary user account that will be used to generate the Firefox bookmarks.</a:t>
            </a:r>
            <a:endParaRPr lang="en-US" b="1" dirty="0">
              <a:latin typeface="Calibri" panose="020F0502020204030204" pitchFamily="34" charset="0"/>
            </a:endParaRPr>
          </a:p>
          <a:p>
            <a:pPr marL="514350" lvl="0" indent="-514350">
              <a:buFont typeface="+mj-lt"/>
              <a:buAutoNum type="arabicPeriod"/>
            </a:pPr>
            <a:r>
              <a:rPr lang="en-US" dirty="0">
                <a:latin typeface="Calibri" panose="020F0502020204030204" pitchFamily="34" charset="0"/>
              </a:rPr>
              <a:t>Log into the temporary user account.</a:t>
            </a:r>
            <a:endParaRPr lang="en-US" b="1" dirty="0">
              <a:latin typeface="Calibri" panose="020F0502020204030204" pitchFamily="34" charset="0"/>
            </a:endParaRPr>
          </a:p>
          <a:p>
            <a:pPr marL="514350" lvl="0" indent="-514350">
              <a:buFont typeface="+mj-lt"/>
              <a:buAutoNum type="arabicPeriod"/>
            </a:pPr>
            <a:r>
              <a:rPr lang="en-US" dirty="0">
                <a:latin typeface="Calibri" panose="020F0502020204030204" pitchFamily="34" charset="0"/>
              </a:rPr>
              <a:t>Launch Firefox and establish the bookmarks.</a:t>
            </a:r>
            <a:endParaRPr lang="en-US" b="1" dirty="0">
              <a:latin typeface="Calibri" panose="020F0502020204030204" pitchFamily="34" charset="0"/>
            </a:endParaRPr>
          </a:p>
          <a:p>
            <a:pPr marL="514350" lvl="0" indent="-514350">
              <a:buFont typeface="+mj-lt"/>
              <a:buAutoNum type="arabicPeriod"/>
            </a:pPr>
            <a:r>
              <a:rPr lang="en-US" dirty="0">
                <a:latin typeface="Calibri" panose="020F0502020204030204" pitchFamily="34" charset="0"/>
              </a:rPr>
              <a:t>Log out of the temporary user account.</a:t>
            </a:r>
            <a:endParaRPr lang="en-US" b="1" dirty="0">
              <a:latin typeface="Calibri" panose="020F0502020204030204" pitchFamily="34" charset="0"/>
            </a:endParaRPr>
          </a:p>
          <a:p>
            <a:pPr marL="514350" lvl="0" indent="-514350">
              <a:buFont typeface="+mj-lt"/>
              <a:buAutoNum type="arabicPeriod"/>
            </a:pPr>
            <a:r>
              <a:rPr lang="en-US" dirty="0">
                <a:latin typeface="Calibri" panose="020F0502020204030204" pitchFamily="34" charset="0"/>
              </a:rPr>
              <a:t>Copy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mozilla</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 structure from the temporary user account’s home directory to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skel</a:t>
            </a:r>
            <a:r>
              <a:rPr lang="en-US" dirty="0">
                <a:latin typeface="Courier New" panose="02070309020205020404" pitchFamily="49" charset="0"/>
                <a:cs typeface="Courier New" panose="02070309020205020404" pitchFamily="49" charset="0"/>
              </a:rPr>
              <a:t> </a:t>
            </a:r>
            <a:r>
              <a:rPr lang="en-US" dirty="0">
                <a:latin typeface="Calibri" panose="020F0502020204030204" pitchFamily="34" charset="0"/>
              </a:rPr>
              <a:t>directory</a:t>
            </a:r>
            <a:r>
              <a:rPr lang="en-US" dirty="0" smtClean="0">
                <a:latin typeface="Calibri" panose="020F0502020204030204" pitchFamily="34" charset="0"/>
              </a:rPr>
              <a:t>.</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64007699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Custom </a:t>
            </a:r>
            <a:r>
              <a:rPr lang="en-US" dirty="0" err="1" smtClean="0"/>
              <a:t>Skel</a:t>
            </a:r>
            <a:r>
              <a:rPr lang="en-US" dirty="0" smtClean="0"/>
              <a:t> Directories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cs typeface="Courier New" panose="02070309020205020404" pitchFamily="49" charset="0"/>
              </a:rPr>
              <a:t>You can also create different “</a:t>
            </a:r>
            <a:r>
              <a:rPr lang="en-US" dirty="0" err="1">
                <a:latin typeface="Calibri" panose="020F0502020204030204" pitchFamily="34" charset="0"/>
                <a:cs typeface="Courier New" panose="02070309020205020404" pitchFamily="49" charset="0"/>
              </a:rPr>
              <a:t>skel</a:t>
            </a:r>
            <a:r>
              <a:rPr lang="en-US" dirty="0">
                <a:latin typeface="Calibri" panose="020F0502020204030204" pitchFamily="34" charset="0"/>
                <a:cs typeface="Courier New" panose="02070309020205020404" pitchFamily="49" charset="0"/>
              </a:rPr>
              <a:t>” directories for different types of user accounts</a:t>
            </a:r>
            <a:r>
              <a:rPr lang="en-US" dirty="0" smtClean="0">
                <a:latin typeface="Calibri" panose="020F0502020204030204" pitchFamily="34" charset="0"/>
                <a:cs typeface="Courier New" panose="02070309020205020404" pitchFamily="49" charset="0"/>
              </a:rPr>
              <a:t>.</a:t>
            </a:r>
          </a:p>
          <a:p>
            <a:r>
              <a:rPr lang="en-US" dirty="0" smtClean="0">
                <a:latin typeface="Calibri" panose="020F0502020204030204" pitchFamily="34" charset="0"/>
                <a:cs typeface="Courier New" panose="02070309020205020404" pitchFamily="49" charset="0"/>
              </a:rPr>
              <a:t>Consider </a:t>
            </a:r>
            <a:r>
              <a:rPr lang="en-US" dirty="0">
                <a:latin typeface="Calibri" panose="020F0502020204030204" pitchFamily="34" charset="0"/>
                <a:cs typeface="Courier New" panose="02070309020205020404" pitchFamily="49" charset="0"/>
              </a:rPr>
              <a:t>a situation in which you want different </a:t>
            </a:r>
            <a:r>
              <a:rPr lang="en-US" dirty="0" smtClean="0">
                <a:latin typeface="Calibri" panose="020F0502020204030204" pitchFamily="34" charset="0"/>
                <a:cs typeface="Courier New" panose="02070309020205020404" pitchFamily="49" charset="0"/>
              </a:rPr>
              <a:t>files </a:t>
            </a:r>
            <a:r>
              <a:rPr lang="en-US" dirty="0">
                <a:latin typeface="Calibri" panose="020F0502020204030204" pitchFamily="34" charset="0"/>
                <a:cs typeface="Courier New" panose="02070309020205020404" pitchFamily="49" charset="0"/>
              </a:rPr>
              <a:t>for three groups of users: the developers group, the clerks group and the admin group.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You could create </a:t>
            </a:r>
            <a:r>
              <a:rPr lang="en-US" dirty="0">
                <a:latin typeface="Calibri" panose="020F0502020204030204" pitchFamily="34" charset="0"/>
                <a:cs typeface="Courier New" panose="02070309020205020404" pitchFamily="49" charset="0"/>
              </a:rPr>
              <a:t>three different directories </a:t>
            </a:r>
            <a:r>
              <a:rPr lang="en-US" dirty="0" smtClean="0">
                <a:latin typeface="Calibri" panose="020F0502020204030204" pitchFamily="34" charset="0"/>
                <a:cs typeface="Courier New" panose="02070309020205020404" pitchFamily="49" charset="0"/>
              </a:rPr>
              <a:t>and </a:t>
            </a:r>
            <a:r>
              <a:rPr lang="en-US" dirty="0">
                <a:latin typeface="Calibri" panose="020F0502020204030204" pitchFamily="34" charset="0"/>
                <a:cs typeface="Courier New" panose="02070309020205020404" pitchFamily="49" charset="0"/>
              </a:rPr>
              <a:t>populate each directory with different </a:t>
            </a:r>
            <a:r>
              <a:rPr lang="en-US" dirty="0" smtClean="0">
                <a:latin typeface="Calibri" panose="020F0502020204030204" pitchFamily="34" charset="0"/>
                <a:cs typeface="Courier New" panose="02070309020205020404" pitchFamily="49" charset="0"/>
              </a:rPr>
              <a:t>files</a:t>
            </a:r>
            <a:r>
              <a:rPr lang="en-US" dirty="0">
                <a:latin typeface="Calibri" panose="020F0502020204030204" pitchFamily="34" charset="0"/>
                <a:cs typeface="Courier New" panose="02070309020205020404" pitchFamily="49" charset="0"/>
              </a:rPr>
              <a:t>. </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39316442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Custom </a:t>
            </a:r>
            <a:r>
              <a:rPr lang="en-US" dirty="0" err="1" smtClean="0"/>
              <a:t>Skel</a:t>
            </a:r>
            <a:r>
              <a:rPr lang="en-US" dirty="0" smtClean="0"/>
              <a:t> Directories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smtClean="0">
                <a:latin typeface="Calibri" panose="020F0502020204030204" pitchFamily="34" charset="0"/>
                <a:cs typeface="Courier New" panose="02070309020205020404" pitchFamily="49" charset="0"/>
              </a:rPr>
              <a:t>If you had created </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skel_dev</a:t>
            </a:r>
            <a:r>
              <a:rPr lang="en-US" dirty="0">
                <a:latin typeface="Calibri" panose="020F0502020204030204" pitchFamily="34" charset="0"/>
                <a:cs typeface="Courier New" panose="02070309020205020404" pitchFamily="49" charset="0"/>
              </a:rPr>
              <a:t>, </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skel_clerk</a:t>
            </a:r>
            <a:r>
              <a:rPr lang="en-US" dirty="0">
                <a:latin typeface="Calibri" panose="020F0502020204030204" pitchFamily="34" charset="0"/>
                <a:cs typeface="Courier New" panose="02070309020205020404" pitchFamily="49" charset="0"/>
              </a:rPr>
              <a:t> and </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skel_admin</a:t>
            </a:r>
            <a:r>
              <a:rPr lang="en-US" sz="2800" dirty="0">
                <a:latin typeface="Courier New" panose="02070309020205020404" pitchFamily="49" charset="0"/>
                <a:cs typeface="Courier New" panose="02070309020205020404" pitchFamily="49" charset="0"/>
              </a:rPr>
              <a:t> </a:t>
            </a:r>
            <a:r>
              <a:rPr lang="en-US" dirty="0" smtClean="0">
                <a:latin typeface="Calibri" panose="020F0502020204030204" pitchFamily="34" charset="0"/>
                <a:cs typeface="Courier New" panose="02070309020205020404" pitchFamily="49" charset="0"/>
              </a:rPr>
              <a:t>and populated them with different files then you could use them for three new users:</a:t>
            </a:r>
          </a:p>
          <a:p>
            <a:pPr marL="0" indent="0">
              <a:buNone/>
            </a:pPr>
            <a:endParaRPr lang="en-US" dirty="0" smtClean="0">
              <a:latin typeface="Calibri" panose="020F0502020204030204" pitchFamily="34" charset="0"/>
              <a:cs typeface="Courier New" panose="02070309020205020404" pitchFamily="49" charset="0"/>
            </a:endParaRPr>
          </a:p>
          <a:p>
            <a:pPr marL="0" indent="0">
              <a:buNone/>
            </a:pPr>
            <a:r>
              <a:rPr lang="en-US" sz="2800" dirty="0" err="1">
                <a:latin typeface="Courier New" panose="02070309020205020404" pitchFamily="49" charset="0"/>
                <a:cs typeface="Courier New" panose="02070309020205020404" pitchFamily="49" charset="0"/>
              </a:rPr>
              <a:t>useradd</a:t>
            </a:r>
            <a:r>
              <a:rPr lang="en-US" sz="2800" dirty="0">
                <a:latin typeface="Courier New" panose="02070309020205020404" pitchFamily="49" charset="0"/>
                <a:cs typeface="Courier New" panose="02070309020205020404" pitchFamily="49" charset="0"/>
              </a:rPr>
              <a:t> -m –k /</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skel_admin</a:t>
            </a:r>
            <a:r>
              <a:rPr lang="en-US" sz="2800" dirty="0">
                <a:latin typeface="Courier New" panose="02070309020205020404" pitchFamily="49" charset="0"/>
                <a:cs typeface="Courier New" panose="02070309020205020404" pitchFamily="49" charset="0"/>
              </a:rPr>
              <a:t> bob</a:t>
            </a:r>
            <a:endParaRPr lang="en-US" sz="2800" b="1" dirty="0">
              <a:latin typeface="Courier New" panose="02070309020205020404" pitchFamily="49" charset="0"/>
              <a:cs typeface="Courier New" panose="02070309020205020404" pitchFamily="49" charset="0"/>
            </a:endParaRPr>
          </a:p>
          <a:p>
            <a:pPr marL="0" indent="0">
              <a:buNone/>
            </a:pPr>
            <a:r>
              <a:rPr lang="en-US" sz="2800" dirty="0" err="1">
                <a:latin typeface="Courier New" panose="02070309020205020404" pitchFamily="49" charset="0"/>
                <a:cs typeface="Courier New" panose="02070309020205020404" pitchFamily="49" charset="0"/>
              </a:rPr>
              <a:t>useradd</a:t>
            </a:r>
            <a:r>
              <a:rPr lang="en-US" sz="2800" dirty="0">
                <a:latin typeface="Courier New" panose="02070309020205020404" pitchFamily="49" charset="0"/>
                <a:cs typeface="Courier New" panose="02070309020205020404" pitchFamily="49" charset="0"/>
              </a:rPr>
              <a:t> -m –k /</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skel_dev</a:t>
            </a:r>
            <a:r>
              <a:rPr lang="en-US" sz="2800" dirty="0">
                <a:latin typeface="Courier New" panose="02070309020205020404" pitchFamily="49" charset="0"/>
                <a:cs typeface="Courier New" panose="02070309020205020404" pitchFamily="49" charset="0"/>
              </a:rPr>
              <a:t> sue</a:t>
            </a:r>
            <a:endParaRPr lang="en-US" sz="2800" b="1" dirty="0">
              <a:latin typeface="Courier New" panose="02070309020205020404" pitchFamily="49" charset="0"/>
              <a:cs typeface="Courier New" panose="02070309020205020404" pitchFamily="49" charset="0"/>
            </a:endParaRPr>
          </a:p>
          <a:p>
            <a:pPr marL="0" indent="0">
              <a:buNone/>
            </a:pPr>
            <a:r>
              <a:rPr lang="en-US" sz="2800" dirty="0" err="1">
                <a:latin typeface="Courier New" panose="02070309020205020404" pitchFamily="49" charset="0"/>
                <a:cs typeface="Courier New" panose="02070309020205020404" pitchFamily="49" charset="0"/>
              </a:rPr>
              <a:t>useradd</a:t>
            </a:r>
            <a:r>
              <a:rPr lang="en-US" sz="2800" dirty="0">
                <a:latin typeface="Courier New" panose="02070309020205020404" pitchFamily="49" charset="0"/>
                <a:cs typeface="Courier New" panose="02070309020205020404" pitchFamily="49" charset="0"/>
              </a:rPr>
              <a:t> -m –k /</a:t>
            </a:r>
            <a:r>
              <a:rPr lang="en-US" sz="2800" dirty="0" err="1">
                <a:latin typeface="Courier New" panose="02070309020205020404" pitchFamily="49" charset="0"/>
                <a:cs typeface="Courier New" panose="02070309020205020404" pitchFamily="49" charset="0"/>
              </a:rPr>
              <a:t>etc</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skel_clerk</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tim</a:t>
            </a:r>
            <a:endParaRPr lang="en-US" sz="2800"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93383498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Updating user passwords</a:t>
            </a:r>
            <a:endParaRPr lang="en-US" dirty="0" smtClean="0">
              <a:latin typeface="Calibri" pitchFamily="34" charset="0"/>
            </a:endParaRPr>
          </a:p>
        </p:txBody>
      </p:sp>
      <p:sp>
        <p:nvSpPr>
          <p:cNvPr id="93187" name="Content Placeholder 2"/>
          <p:cNvSpPr>
            <a:spLocks noGrp="1"/>
          </p:cNvSpPr>
          <p:nvPr>
            <p:ph idx="4294967295"/>
          </p:nvPr>
        </p:nvSpPr>
        <p:spPr>
          <a:xfrm>
            <a:off x="457200" y="1245352"/>
            <a:ext cx="8229600" cy="4525963"/>
          </a:xfrm>
        </p:spPr>
        <p:txBody>
          <a:bodyPr/>
          <a:lstStyle/>
          <a:p>
            <a:r>
              <a:rPr lang="en-US" dirty="0">
                <a:latin typeface="Calibri" panose="020F0502020204030204" pitchFamily="34" charset="0"/>
                <a:cs typeface="Courier New" panose="02070309020205020404" pitchFamily="49" charset="0"/>
              </a:rPr>
              <a:t>The </a:t>
            </a:r>
            <a:r>
              <a:rPr lang="en-US" dirty="0">
                <a:latin typeface="Courier New" panose="02070309020205020404" pitchFamily="49" charset="0"/>
                <a:cs typeface="Courier New" panose="02070309020205020404" pitchFamily="49" charset="0"/>
              </a:rPr>
              <a:t>passwd</a:t>
            </a:r>
            <a:r>
              <a:rPr lang="en-US" dirty="0">
                <a:latin typeface="Calibri" panose="020F0502020204030204" pitchFamily="34" charset="0"/>
                <a:cs typeface="Courier New" panose="02070309020205020404" pitchFamily="49" charset="0"/>
              </a:rPr>
              <a:t> command is used to update a user’s password.  </a:t>
            </a:r>
            <a:endParaRPr lang="en-US" dirty="0" smtClean="0">
              <a:latin typeface="Calibri" panose="020F0502020204030204" pitchFamily="34" charset="0"/>
              <a:cs typeface="Courier New" panose="02070309020205020404" pitchFamily="49" charset="0"/>
            </a:endParaRPr>
          </a:p>
          <a:p>
            <a:r>
              <a:rPr lang="en-US" dirty="0" smtClean="0">
                <a:latin typeface="Calibri" panose="020F0502020204030204" pitchFamily="34" charset="0"/>
                <a:cs typeface="Courier New" panose="02070309020205020404" pitchFamily="49" charset="0"/>
              </a:rPr>
              <a:t>Users </a:t>
            </a:r>
            <a:r>
              <a:rPr lang="en-US" dirty="0">
                <a:latin typeface="Calibri" panose="020F0502020204030204" pitchFamily="34" charset="0"/>
                <a:cs typeface="Courier New" panose="02070309020205020404" pitchFamily="49" charset="0"/>
              </a:rPr>
              <a:t>can only change their own </a:t>
            </a:r>
            <a:r>
              <a:rPr lang="en-US" dirty="0" smtClean="0">
                <a:latin typeface="Calibri" panose="020F0502020204030204" pitchFamily="34" charset="0"/>
                <a:cs typeface="Courier New" panose="02070309020205020404" pitchFamily="49" charset="0"/>
              </a:rPr>
              <a:t>passwords</a:t>
            </a:r>
          </a:p>
          <a:p>
            <a:r>
              <a:rPr lang="en-US" dirty="0" smtClean="0">
                <a:latin typeface="Calibri" panose="020F0502020204030204" pitchFamily="34" charset="0"/>
                <a:cs typeface="Courier New" panose="02070309020205020404" pitchFamily="49" charset="0"/>
              </a:rPr>
              <a:t>The </a:t>
            </a:r>
            <a:r>
              <a:rPr lang="en-US" dirty="0">
                <a:latin typeface="Calibri" panose="020F0502020204030204" pitchFamily="34" charset="0"/>
                <a:cs typeface="Courier New" panose="02070309020205020404" pitchFamily="49" charset="0"/>
              </a:rPr>
              <a:t>root user can update </a:t>
            </a:r>
            <a:r>
              <a:rPr lang="en-US" dirty="0" smtClean="0">
                <a:latin typeface="Calibri" panose="020F0502020204030204" pitchFamily="34" charset="0"/>
                <a:cs typeface="Courier New" panose="02070309020205020404" pitchFamily="49" charset="0"/>
              </a:rPr>
              <a:t>any password </a:t>
            </a:r>
          </a:p>
          <a:p>
            <a:r>
              <a:rPr lang="en-US" dirty="0" smtClean="0">
                <a:latin typeface="Calibri" panose="020F0502020204030204" pitchFamily="34" charset="0"/>
                <a:cs typeface="Courier New" panose="02070309020205020404" pitchFamily="49" charset="0"/>
              </a:rPr>
              <a:t>To change your own password, execute:</a:t>
            </a:r>
          </a:p>
          <a:p>
            <a:pPr marL="1257300" lvl="3" indent="0">
              <a:buNone/>
            </a:pPr>
            <a:r>
              <a:rPr lang="en-US" sz="3200" dirty="0" smtClean="0">
                <a:latin typeface="Courier New" panose="02070309020205020404" pitchFamily="49" charset="0"/>
                <a:cs typeface="Courier New" panose="02070309020205020404" pitchFamily="49" charset="0"/>
              </a:rPr>
              <a:t>passwd</a:t>
            </a:r>
            <a:endParaRPr lang="en-US" sz="3200" dirty="0">
              <a:latin typeface="Courier New" panose="02070309020205020404" pitchFamily="49"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1597046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Updating </a:t>
            </a:r>
            <a:r>
              <a:rPr lang="en-US" dirty="0" smtClean="0"/>
              <a:t>your password</a:t>
            </a:r>
            <a:endParaRPr lang="en-US" dirty="0" smtClean="0">
              <a:latin typeface="Calibri" pitchFamily="34" charset="0"/>
            </a:endParaRPr>
          </a:p>
        </p:txBody>
      </p:sp>
      <p:sp>
        <p:nvSpPr>
          <p:cNvPr id="93187" name="Content Placeholder 2"/>
          <p:cNvSpPr>
            <a:spLocks noGrp="1"/>
          </p:cNvSpPr>
          <p:nvPr>
            <p:ph idx="4294967295"/>
          </p:nvPr>
        </p:nvSpPr>
        <p:spPr>
          <a:xfrm>
            <a:off x="457200" y="1245352"/>
            <a:ext cx="8229600" cy="4525963"/>
          </a:xfrm>
        </p:spPr>
        <p:txBody>
          <a:bodyPr/>
          <a:lstStyle/>
          <a:p>
            <a:r>
              <a:rPr lang="en-US" dirty="0" smtClean="0">
                <a:latin typeface="Calibri" panose="020F0502020204030204" pitchFamily="34" charset="0"/>
                <a:cs typeface="Courier New" panose="02070309020205020404" pitchFamily="49" charset="0"/>
              </a:rPr>
              <a:t>If you start to change your own password, you will be prompted for your existing password, and the new password twice.  For example:</a:t>
            </a:r>
          </a:p>
          <a:p>
            <a:pPr marL="0" indent="0">
              <a:buNone/>
            </a:pPr>
            <a:r>
              <a:rPr lang="en-US" sz="2800" dirty="0">
                <a:latin typeface="Courier New" panose="02070309020205020404" pitchFamily="49" charset="0"/>
                <a:cs typeface="Courier New" panose="02070309020205020404" pitchFamily="49" charset="0"/>
              </a:rPr>
              <a:t>$ passwd </a:t>
            </a:r>
          </a:p>
          <a:p>
            <a:pPr marL="0" indent="0">
              <a:buNone/>
            </a:pPr>
            <a:r>
              <a:rPr lang="en-US" sz="2800" dirty="0">
                <a:latin typeface="Courier New" panose="02070309020205020404" pitchFamily="49" charset="0"/>
                <a:cs typeface="Courier New" panose="02070309020205020404" pitchFamily="49" charset="0"/>
              </a:rPr>
              <a:t>Changing password for </a:t>
            </a:r>
            <a:r>
              <a:rPr lang="en-US" sz="2800" dirty="0" err="1">
                <a:latin typeface="Courier New" panose="02070309020205020404" pitchFamily="49" charset="0"/>
                <a:cs typeface="Courier New" panose="02070309020205020404" pitchFamily="49" charset="0"/>
              </a:rPr>
              <a:t>test_user</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(current) UNIX password</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Enter new UNIX password:</a:t>
            </a:r>
          </a:p>
          <a:p>
            <a:pPr marL="0" indent="0">
              <a:buNone/>
            </a:pPr>
            <a:r>
              <a:rPr lang="en-US" sz="2800" dirty="0">
                <a:latin typeface="Courier New" panose="02070309020205020404" pitchFamily="49" charset="0"/>
                <a:cs typeface="Courier New" panose="02070309020205020404" pitchFamily="49" charset="0"/>
              </a:rPr>
              <a:t>Retype new UNIX password:</a:t>
            </a:r>
          </a:p>
          <a:p>
            <a:pPr marL="0" indent="0">
              <a:buNone/>
            </a:pPr>
            <a:r>
              <a:rPr lang="en-US" sz="2800" dirty="0">
                <a:latin typeface="Courier New" panose="02070309020205020404" pitchFamily="49" charset="0"/>
                <a:cs typeface="Courier New" panose="02070309020205020404" pitchFamily="49" charset="0"/>
              </a:rPr>
              <a:t>passwd: password updated successfully</a:t>
            </a:r>
          </a:p>
          <a:p>
            <a:endParaRPr lang="en-US" sz="3200" dirty="0">
              <a:latin typeface="Courier New" panose="02070309020205020404" pitchFamily="49"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88622524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Updating </a:t>
            </a:r>
            <a:r>
              <a:rPr lang="en-US" dirty="0" smtClean="0"/>
              <a:t>a user's password</a:t>
            </a:r>
            <a:endParaRPr lang="en-US" dirty="0" smtClean="0">
              <a:latin typeface="Calibri" pitchFamily="34" charset="0"/>
            </a:endParaRPr>
          </a:p>
        </p:txBody>
      </p:sp>
      <p:sp>
        <p:nvSpPr>
          <p:cNvPr id="93187" name="Content Placeholder 2"/>
          <p:cNvSpPr>
            <a:spLocks noGrp="1"/>
          </p:cNvSpPr>
          <p:nvPr>
            <p:ph idx="4294967295"/>
          </p:nvPr>
        </p:nvSpPr>
        <p:spPr>
          <a:xfrm>
            <a:off x="457200" y="1245352"/>
            <a:ext cx="8229600" cy="4525963"/>
          </a:xfrm>
        </p:spPr>
        <p:txBody>
          <a:bodyPr/>
          <a:lstStyle/>
          <a:p>
            <a:r>
              <a:rPr lang="en-US" dirty="0">
                <a:latin typeface="Calibri" panose="020F0502020204030204" pitchFamily="34" charset="0"/>
              </a:rPr>
              <a:t>If the root user wants to change the password for “</a:t>
            </a:r>
            <a:r>
              <a:rPr lang="en-US" dirty="0" err="1">
                <a:latin typeface="Calibri" panose="020F0502020204030204" pitchFamily="34" charset="0"/>
              </a:rPr>
              <a:t>test_user</a:t>
            </a:r>
            <a:r>
              <a:rPr lang="en-US" dirty="0">
                <a:latin typeface="Calibri" panose="020F0502020204030204" pitchFamily="34" charset="0"/>
              </a:rPr>
              <a:t>”, then he can change it by executing the following command:</a:t>
            </a:r>
            <a:endParaRPr lang="en-US" b="1" dirty="0">
              <a:latin typeface="Calibri" panose="020F0502020204030204" pitchFamily="34" charset="0"/>
            </a:endParaRPr>
          </a:p>
          <a:p>
            <a:pPr marL="0" indent="0">
              <a:buNone/>
            </a:pPr>
            <a:r>
              <a:rPr lang="en-US" dirty="0">
                <a:latin typeface="Courier New" panose="02070309020205020404" pitchFamily="49" charset="0"/>
                <a:cs typeface="Courier New" panose="02070309020205020404" pitchFamily="49" charset="0"/>
              </a:rPr>
              <a:t> </a:t>
            </a:r>
            <a:endParaRPr lang="en-US" b="1" dirty="0">
              <a:latin typeface="Courier New" panose="02070309020205020404" pitchFamily="49" charset="0"/>
              <a:cs typeface="Courier New" panose="02070309020205020404" pitchFamily="49" charset="0"/>
            </a:endParaRPr>
          </a:p>
          <a:p>
            <a:pPr marL="1257300" lvl="3" indent="0">
              <a:buNone/>
            </a:pPr>
            <a:r>
              <a:rPr lang="en-US" sz="3200" dirty="0">
                <a:latin typeface="Courier New" panose="02070309020205020404" pitchFamily="49" charset="0"/>
                <a:cs typeface="Courier New" panose="02070309020205020404" pitchFamily="49" charset="0"/>
              </a:rPr>
              <a:t>passwd </a:t>
            </a:r>
            <a:r>
              <a:rPr lang="en-US" sz="3200" dirty="0" err="1">
                <a:latin typeface="Courier New" panose="02070309020205020404" pitchFamily="49" charset="0"/>
                <a:cs typeface="Courier New" panose="02070309020205020404" pitchFamily="49" charset="0"/>
              </a:rPr>
              <a:t>test_user</a:t>
            </a:r>
            <a:endParaRPr lang="en-US" sz="3200" b="1" dirty="0">
              <a:latin typeface="Courier New" panose="02070309020205020404" pitchFamily="49" charset="0"/>
              <a:cs typeface="Courier New" panose="02070309020205020404" pitchFamily="49" charset="0"/>
            </a:endParaRPr>
          </a:p>
          <a:p>
            <a:endParaRPr lang="en-US" sz="3200" dirty="0">
              <a:latin typeface="Courier New" panose="02070309020205020404" pitchFamily="49"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232002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A sample /</a:t>
            </a:r>
            <a:r>
              <a:rPr lang="en-US" dirty="0" err="1" smtClean="0">
                <a:latin typeface="Calibri" pitchFamily="34" charset="0"/>
              </a:rPr>
              <a:t>etc</a:t>
            </a:r>
            <a:r>
              <a:rPr lang="en-US" dirty="0" smtClean="0">
                <a:latin typeface="Calibri" pitchFamily="34" charset="0"/>
              </a:rPr>
              <a:t>/passwd entry</a:t>
            </a:r>
          </a:p>
        </p:txBody>
      </p:sp>
      <p:sp>
        <p:nvSpPr>
          <p:cNvPr id="93187" name="Content Placeholder 2"/>
          <p:cNvSpPr>
            <a:spLocks noGrp="1"/>
          </p:cNvSpPr>
          <p:nvPr>
            <p:ph idx="4294967295"/>
          </p:nvPr>
        </p:nvSpPr>
        <p:spPr>
          <a:xfrm>
            <a:off x="457200" y="1395480"/>
            <a:ext cx="8229600" cy="4525963"/>
          </a:xfrm>
        </p:spPr>
        <p:txBody>
          <a:bodyPr/>
          <a:lstStyle/>
          <a:p>
            <a:pPr marL="0" indent="0" algn="ctr">
              <a:buNone/>
            </a:pPr>
            <a:r>
              <a:rPr lang="en-US" sz="1600" dirty="0">
                <a:latin typeface="Courier New" panose="02070309020205020404" pitchFamily="49" charset="0"/>
                <a:cs typeface="Courier New" panose="02070309020205020404" pitchFamily="49" charset="0"/>
              </a:rPr>
              <a:t>test_user:x:1021:1020:Test User:/home/</a:t>
            </a:r>
            <a:r>
              <a:rPr lang="en-US" sz="1600" dirty="0" err="1">
                <a:latin typeface="Courier New" panose="02070309020205020404" pitchFamily="49" charset="0"/>
                <a:cs typeface="Courier New" panose="02070309020205020404" pitchFamily="49" charset="0"/>
              </a:rPr>
              <a:t>usr</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test_user</a:t>
            </a:r>
            <a:r>
              <a:rPr lang="en-US" sz="1600" dirty="0">
                <a:latin typeface="Courier New" panose="02070309020205020404" pitchFamily="49" charset="0"/>
                <a:cs typeface="Courier New" panose="02070309020205020404" pitchFamily="49" charset="0"/>
              </a:rPr>
              <a:t>:/bin/bash</a:t>
            </a:r>
            <a:endParaRPr lang="en-US" sz="1600" dirty="0" smtClean="0">
              <a:latin typeface="Courier New" panose="02070309020205020404" pitchFamily="49"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045940511"/>
              </p:ext>
            </p:extLst>
          </p:nvPr>
        </p:nvGraphicFramePr>
        <p:xfrm>
          <a:off x="832514" y="1883389"/>
          <a:ext cx="7492621" cy="3807730"/>
        </p:xfrm>
        <a:graphic>
          <a:graphicData uri="http://schemas.openxmlformats.org/drawingml/2006/table">
            <a:tbl>
              <a:tblPr firstRow="1" firstCol="1" bandRow="1">
                <a:tableStyleId>{5C22544A-7EE6-4342-B048-85BDC9FD1C3A}</a:tableStyleId>
              </a:tblPr>
              <a:tblGrid>
                <a:gridCol w="482895"/>
                <a:gridCol w="1246023"/>
                <a:gridCol w="5763703"/>
              </a:tblGrid>
              <a:tr h="291346">
                <a:tc>
                  <a:txBody>
                    <a:bodyPr/>
                    <a:lstStyle/>
                    <a:p>
                      <a:pPr marL="0" marR="0">
                        <a:spcBef>
                          <a:spcPts val="0"/>
                        </a:spcBef>
                        <a:spcAft>
                          <a:spcPts val="0"/>
                        </a:spcAft>
                      </a:pPr>
                      <a:r>
                        <a:rPr lang="en-US" sz="1800" dirty="0">
                          <a:effectLst/>
                        </a:rPr>
                        <a:t>#</a:t>
                      </a:r>
                      <a:endParaRPr lang="en-US" sz="18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Field</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Significance</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582692">
                <a:tc>
                  <a:txBody>
                    <a:bodyPr/>
                    <a:lstStyle/>
                    <a:p>
                      <a:pPr marL="0" marR="0">
                        <a:spcBef>
                          <a:spcPts val="0"/>
                        </a:spcBef>
                        <a:spcAft>
                          <a:spcPts val="0"/>
                        </a:spcAft>
                      </a:pPr>
                      <a:r>
                        <a:rPr lang="en-US" sz="1800">
                          <a:effectLst/>
                        </a:rPr>
                        <a:t>1</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Username</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Login name of the user</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582692">
                <a:tc>
                  <a:txBody>
                    <a:bodyPr/>
                    <a:lstStyle/>
                    <a:p>
                      <a:pPr marL="0" marR="0">
                        <a:spcBef>
                          <a:spcPts val="0"/>
                        </a:spcBef>
                        <a:spcAft>
                          <a:spcPts val="0"/>
                        </a:spcAft>
                      </a:pPr>
                      <a:r>
                        <a:rPr lang="en-US" sz="1800">
                          <a:effectLst/>
                        </a:rPr>
                        <a:t>2</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Password</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‘x’ indicates that the encrypted password has been stored in /</a:t>
                      </a:r>
                      <a:r>
                        <a:rPr lang="en-US" sz="1800" dirty="0" err="1">
                          <a:effectLst/>
                        </a:rPr>
                        <a:t>etc</a:t>
                      </a:r>
                      <a:r>
                        <a:rPr lang="en-US" sz="1800" dirty="0">
                          <a:effectLst/>
                        </a:rPr>
                        <a:t>/shadow file</a:t>
                      </a:r>
                      <a:endParaRPr lang="en-US" sz="18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592808">
                <a:tc>
                  <a:txBody>
                    <a:bodyPr/>
                    <a:lstStyle/>
                    <a:p>
                      <a:pPr marL="0" marR="0">
                        <a:spcBef>
                          <a:spcPts val="0"/>
                        </a:spcBef>
                        <a:spcAft>
                          <a:spcPts val="0"/>
                        </a:spcAft>
                      </a:pPr>
                      <a:r>
                        <a:rPr lang="en-US" sz="1800">
                          <a:effectLst/>
                        </a:rPr>
                        <a:t>3</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UID </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User ID assigned by the system (This is a non-zero value for regular users since root always has UID 0)</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291346">
                <a:tc>
                  <a:txBody>
                    <a:bodyPr/>
                    <a:lstStyle/>
                    <a:p>
                      <a:pPr marL="0" marR="0">
                        <a:spcBef>
                          <a:spcPts val="0"/>
                        </a:spcBef>
                        <a:spcAft>
                          <a:spcPts val="0"/>
                        </a:spcAft>
                      </a:pPr>
                      <a:r>
                        <a:rPr lang="en-US" sz="1800">
                          <a:effectLst/>
                        </a:rPr>
                        <a:t>4</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GID </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Primary Group ID</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582692">
                <a:tc>
                  <a:txBody>
                    <a:bodyPr/>
                    <a:lstStyle/>
                    <a:p>
                      <a:pPr marL="0" marR="0">
                        <a:spcBef>
                          <a:spcPts val="0"/>
                        </a:spcBef>
                        <a:spcAft>
                          <a:spcPts val="0"/>
                        </a:spcAft>
                      </a:pPr>
                      <a:r>
                        <a:rPr lang="en-US" sz="1800">
                          <a:effectLst/>
                        </a:rPr>
                        <a:t>5</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GECOS</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Used for the full name of the user.  At one time, this filed was also used for comments  </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592808">
                <a:tc>
                  <a:txBody>
                    <a:bodyPr/>
                    <a:lstStyle/>
                    <a:p>
                      <a:pPr marL="0" marR="0">
                        <a:spcBef>
                          <a:spcPts val="0"/>
                        </a:spcBef>
                        <a:spcAft>
                          <a:spcPts val="0"/>
                        </a:spcAft>
                      </a:pPr>
                      <a:r>
                        <a:rPr lang="en-US" sz="1800">
                          <a:effectLst/>
                        </a:rPr>
                        <a:t>6</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Home Directory</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Absolute path of the default home directory of the user</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291346">
                <a:tc>
                  <a:txBody>
                    <a:bodyPr/>
                    <a:lstStyle/>
                    <a:p>
                      <a:pPr marL="0" marR="0">
                        <a:spcBef>
                          <a:spcPts val="0"/>
                        </a:spcBef>
                        <a:spcAft>
                          <a:spcPts val="0"/>
                        </a:spcAft>
                      </a:pPr>
                      <a:r>
                        <a:rPr lang="en-US" sz="1800">
                          <a:effectLst/>
                        </a:rPr>
                        <a:t>7</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Shell</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Absolute path of the user’s login shell</a:t>
                      </a:r>
                      <a:endParaRPr lang="en-US" sz="18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Viewing Password Status</a:t>
            </a:r>
          </a:p>
        </p:txBody>
      </p:sp>
      <p:sp>
        <p:nvSpPr>
          <p:cNvPr id="93187" name="Content Placeholder 2"/>
          <p:cNvSpPr>
            <a:spLocks noGrp="1"/>
          </p:cNvSpPr>
          <p:nvPr>
            <p:ph idx="4294967295"/>
          </p:nvPr>
        </p:nvSpPr>
        <p:spPr>
          <a:xfrm>
            <a:off x="457200" y="1245352"/>
            <a:ext cx="8229600" cy="4525963"/>
          </a:xfrm>
        </p:spPr>
        <p:txBody>
          <a:bodyPr/>
          <a:lstStyle/>
          <a:p>
            <a:pPr marL="0" indent="0">
              <a:spcAft>
                <a:spcPts val="1200"/>
              </a:spcAft>
              <a:buNone/>
            </a:pPr>
            <a:r>
              <a:rPr lang="en-US" dirty="0">
                <a:latin typeface="Calibri" panose="020F0502020204030204" pitchFamily="34" charset="0"/>
                <a:cs typeface="Courier New" panose="02070309020205020404" pitchFamily="49" charset="0"/>
              </a:rPr>
              <a:t>If the user wants to view status information about his password, then he can execute the following command</a:t>
            </a:r>
            <a:r>
              <a:rPr lang="en-US" dirty="0" smtClean="0">
                <a:latin typeface="Calibri" panose="020F0502020204030204" pitchFamily="34" charset="0"/>
                <a:cs typeface="Courier New" panose="02070309020205020404" pitchFamily="49" charset="0"/>
              </a:rPr>
              <a:t>:</a:t>
            </a:r>
            <a:endParaRPr lang="en-US" dirty="0">
              <a:latin typeface="Calibri" panose="020F0502020204030204" pitchFamily="34" charset="0"/>
              <a:cs typeface="Courier New" panose="02070309020205020404" pitchFamily="49" charset="0"/>
            </a:endParaRPr>
          </a:p>
          <a:p>
            <a:pPr marL="1257300" lvl="3" indent="0">
              <a:buNone/>
            </a:pPr>
            <a:r>
              <a:rPr lang="en-US" sz="2800" dirty="0">
                <a:latin typeface="Courier New" panose="02070309020205020404" pitchFamily="49" charset="0"/>
                <a:cs typeface="Courier New" panose="02070309020205020404" pitchFamily="49" charset="0"/>
              </a:rPr>
              <a:t>passwd –s </a:t>
            </a:r>
            <a:r>
              <a:rPr lang="en-US" sz="2800" dirty="0" err="1" smtClean="0">
                <a:latin typeface="Courier New" panose="02070309020205020404" pitchFamily="49" charset="0"/>
                <a:cs typeface="Courier New" panose="02070309020205020404" pitchFamily="49" charset="0"/>
              </a:rPr>
              <a:t>test_user</a:t>
            </a:r>
            <a:endParaRPr lang="en-US" sz="2800" dirty="0" smtClean="0">
              <a:latin typeface="Courier New" panose="02070309020205020404" pitchFamily="49" charset="0"/>
              <a:cs typeface="Courier New" panose="02070309020205020404" pitchFamily="49" charset="0"/>
            </a:endParaRPr>
          </a:p>
          <a:p>
            <a:pPr marL="0" indent="0">
              <a:spcBef>
                <a:spcPts val="1200"/>
              </a:spcBef>
              <a:buNone/>
            </a:pPr>
            <a:r>
              <a:rPr lang="en-US" dirty="0" smtClean="0">
                <a:latin typeface="Calibri" panose="020F0502020204030204" pitchFamily="34" charset="0"/>
                <a:cs typeface="Courier New" panose="02070309020205020404" pitchFamily="49" charset="0"/>
              </a:rPr>
              <a:t>The </a:t>
            </a:r>
            <a:r>
              <a:rPr lang="en-US" dirty="0">
                <a:latin typeface="Calibri" panose="020F0502020204030204" pitchFamily="34" charset="0"/>
                <a:cs typeface="Courier New" panose="02070309020205020404" pitchFamily="49" charset="0"/>
              </a:rPr>
              <a:t>output is shown as follows</a:t>
            </a:r>
            <a:r>
              <a:rPr lang="en-US" dirty="0" smtClean="0">
                <a:latin typeface="Calibri" panose="020F0502020204030204" pitchFamily="34" charset="0"/>
                <a:cs typeface="Courier New" panose="02070309020205020404" pitchFamily="49" charset="0"/>
              </a:rPr>
              <a:t>:</a:t>
            </a:r>
            <a:endParaRPr lang="en-US" dirty="0">
              <a:latin typeface="Calibri" panose="020F0502020204030204" pitchFamily="34" charset="0"/>
              <a:cs typeface="Courier New" panose="02070309020205020404" pitchFamily="49" charset="0"/>
            </a:endParaRPr>
          </a:p>
          <a:p>
            <a:pPr marL="0" indent="0">
              <a:buNone/>
            </a:pPr>
            <a:r>
              <a:rPr lang="en-US" sz="2800" dirty="0" err="1">
                <a:latin typeface="Courier New" panose="02070309020205020404" pitchFamily="49" charset="0"/>
                <a:cs typeface="Courier New" panose="02070309020205020404" pitchFamily="49" charset="0"/>
              </a:rPr>
              <a:t>test_user</a:t>
            </a:r>
            <a:r>
              <a:rPr lang="en-US" sz="2800" dirty="0">
                <a:latin typeface="Courier New" panose="02070309020205020404" pitchFamily="49" charset="0"/>
                <a:cs typeface="Courier New" panose="02070309020205020404" pitchFamily="49" charset="0"/>
              </a:rPr>
              <a:t> P 03/28/2014 0 99999 7 -</a:t>
            </a:r>
            <a:r>
              <a:rPr lang="en-US" sz="2800" dirty="0" smtClean="0">
                <a:latin typeface="Courier New" panose="02070309020205020404" pitchFamily="49" charset="0"/>
                <a:cs typeface="Courier New" panose="02070309020205020404" pitchFamily="49" charset="0"/>
              </a:rPr>
              <a:t>1</a:t>
            </a:r>
          </a:p>
        </p:txBody>
      </p:sp>
    </p:spTree>
    <p:extLst>
      <p:ext uri="{BB962C8B-B14F-4D97-AF65-F5344CB8AC3E}">
        <p14:creationId xmlns:p14="http://schemas.microsoft.com/office/powerpoint/2010/main" val="419354993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a:xfrm>
            <a:off x="457200" y="260990"/>
            <a:ext cx="8229600" cy="1143000"/>
          </a:xfrm>
        </p:spPr>
        <p:txBody>
          <a:bodyPr/>
          <a:lstStyle/>
          <a:p>
            <a:r>
              <a:rPr lang="en-US" dirty="0" smtClean="0">
                <a:latin typeface="Calibri" pitchFamily="34" charset="0"/>
              </a:rPr>
              <a:t>Viewing Password Status</a:t>
            </a:r>
          </a:p>
        </p:txBody>
      </p:sp>
      <p:graphicFrame>
        <p:nvGraphicFramePr>
          <p:cNvPr id="2" name="Content Placeholder 1"/>
          <p:cNvGraphicFramePr>
            <a:graphicFrameLocks noGrp="1"/>
          </p:cNvGraphicFramePr>
          <p:nvPr>
            <p:ph idx="4294967295"/>
            <p:extLst>
              <p:ext uri="{D42A27DB-BD31-4B8C-83A1-F6EECF244321}">
                <p14:modId xmlns:p14="http://schemas.microsoft.com/office/powerpoint/2010/main" val="3158798513"/>
              </p:ext>
            </p:extLst>
          </p:nvPr>
        </p:nvGraphicFramePr>
        <p:xfrm>
          <a:off x="1105468" y="2224692"/>
          <a:ext cx="7028597" cy="2773679"/>
        </p:xfrm>
        <a:graphic>
          <a:graphicData uri="http://schemas.openxmlformats.org/drawingml/2006/table">
            <a:tbl>
              <a:tblPr firstRow="1" firstCol="1" bandRow="1">
                <a:tableStyleId>{5C22544A-7EE6-4342-B048-85BDC9FD1C3A}</a:tableStyleId>
              </a:tblPr>
              <a:tblGrid>
                <a:gridCol w="572715"/>
                <a:gridCol w="2457089"/>
                <a:gridCol w="3998793"/>
              </a:tblGrid>
              <a:tr h="0">
                <a:tc>
                  <a:txBody>
                    <a:bodyPr/>
                    <a:lstStyle/>
                    <a:p>
                      <a:pPr marL="0" marR="0">
                        <a:spcBef>
                          <a:spcPts val="0"/>
                        </a:spcBef>
                        <a:spcAft>
                          <a:spcPts val="0"/>
                        </a:spcAft>
                      </a:pPr>
                      <a:r>
                        <a:rPr lang="en-US" sz="1400" dirty="0">
                          <a:effectLst/>
                        </a:rPr>
                        <a:t>#</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Field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Meaning</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1</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User Name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Name of the user</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2</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Password status</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Can be either ‘P’, ‘L’ or ‘NP’ where P: usable password, L: locked password and NP: no password</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3</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Last password change date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Date when the password was last changed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4</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Minimum</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Minimum number of  days that the current password can be changed by the user</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5</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Maximum</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Maximum number of days remaining for the password to expire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6</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Warn</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Number of days prior to password expiry that the user is warned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0">
                <a:tc>
                  <a:txBody>
                    <a:bodyPr/>
                    <a:lstStyle/>
                    <a:p>
                      <a:pPr marL="0" marR="0">
                        <a:spcBef>
                          <a:spcPts val="0"/>
                        </a:spcBef>
                        <a:spcAft>
                          <a:spcPts val="0"/>
                        </a:spcAft>
                      </a:pPr>
                      <a:r>
                        <a:rPr lang="en-US" sz="1400">
                          <a:effectLst/>
                        </a:rPr>
                        <a:t>7</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Inactive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Number of days after password expiry that the user account remains active</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bl>
          </a:graphicData>
        </a:graphic>
      </p:graphicFrame>
      <p:sp>
        <p:nvSpPr>
          <p:cNvPr id="3" name="Rectangle 1"/>
          <p:cNvSpPr>
            <a:spLocks noChangeArrowheads="1"/>
          </p:cNvSpPr>
          <p:nvPr/>
        </p:nvSpPr>
        <p:spPr bwMode="auto">
          <a:xfrm>
            <a:off x="1105469" y="1215351"/>
            <a:ext cx="7144713"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1143000" algn="l"/>
                <a:tab pos="2171700" algn="l"/>
                <a:tab pos="3314700" algn="l"/>
                <a:tab pos="4800600" algn="l"/>
              </a:tabLst>
              <a:defRPr>
                <a:solidFill>
                  <a:schemeClr val="tx1"/>
                </a:solidFill>
                <a:latin typeface="Arial" panose="020B0604020202020204" pitchFamily="34" charset="0"/>
              </a:defRPr>
            </a:lvl1pPr>
            <a:lvl2pPr eaLnBrk="0" hangingPunct="0">
              <a:tabLst>
                <a:tab pos="1143000" algn="l"/>
                <a:tab pos="2171700" algn="l"/>
                <a:tab pos="3314700" algn="l"/>
                <a:tab pos="4800600" algn="l"/>
              </a:tabLst>
              <a:defRPr>
                <a:solidFill>
                  <a:schemeClr val="tx1"/>
                </a:solidFill>
                <a:latin typeface="Arial" panose="020B0604020202020204" pitchFamily="34" charset="0"/>
              </a:defRPr>
            </a:lvl2pPr>
            <a:lvl3pPr eaLnBrk="0" hangingPunct="0">
              <a:tabLst>
                <a:tab pos="1143000" algn="l"/>
                <a:tab pos="2171700" algn="l"/>
                <a:tab pos="3314700" algn="l"/>
                <a:tab pos="4800600" algn="l"/>
              </a:tabLst>
              <a:defRPr>
                <a:solidFill>
                  <a:schemeClr val="tx1"/>
                </a:solidFill>
                <a:latin typeface="Arial" panose="020B0604020202020204" pitchFamily="34" charset="0"/>
              </a:defRPr>
            </a:lvl3pPr>
            <a:lvl4pPr eaLnBrk="0" hangingPunct="0">
              <a:tabLst>
                <a:tab pos="1143000" algn="l"/>
                <a:tab pos="2171700" algn="l"/>
                <a:tab pos="3314700" algn="l"/>
                <a:tab pos="4800600" algn="l"/>
              </a:tabLst>
              <a:defRPr>
                <a:solidFill>
                  <a:schemeClr val="tx1"/>
                </a:solidFill>
                <a:latin typeface="Arial" panose="020B0604020202020204" pitchFamily="34" charset="0"/>
              </a:defRPr>
            </a:lvl4pPr>
            <a:lvl5pPr eaLnBrk="0" hangingPunct="0">
              <a:tabLst>
                <a:tab pos="1143000" algn="l"/>
                <a:tab pos="2171700" algn="l"/>
                <a:tab pos="3314700" algn="l"/>
                <a:tab pos="4800600" algn="l"/>
              </a:tabLst>
              <a:defRPr>
                <a:solidFill>
                  <a:schemeClr val="tx1"/>
                </a:solidFill>
                <a:latin typeface="Arial" panose="020B0604020202020204" pitchFamily="34" charset="0"/>
              </a:defRPr>
            </a:lvl5pPr>
            <a:lvl6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6pPr>
            <a:lvl7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7pPr>
            <a:lvl8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8pPr>
            <a:lvl9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143000" algn="l"/>
                <a:tab pos="2171700" algn="l"/>
                <a:tab pos="3314700" algn="l"/>
                <a:tab pos="4800600" algn="l"/>
              </a:tabLst>
            </a:pPr>
            <a:r>
              <a:rPr kumimoji="0" lang="en-US" altLang="ja-JP" sz="3200" b="0" i="0" u="none" strike="noStrike" cap="none" normalizeH="0" baseline="0" dirty="0"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The output of</a:t>
            </a:r>
            <a:r>
              <a:rPr kumimoji="0" lang="en-US" altLang="ja-JP" sz="3200" b="0" i="0" u="none" strike="noStrike" cap="none" normalizeH="0" dirty="0"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 passwd -s </a:t>
            </a:r>
            <a:r>
              <a:rPr kumimoji="0" lang="en-US" altLang="ja-JP" sz="3200" b="0" i="0" u="none" strike="noStrike" cap="none" normalizeH="0" dirty="0" err="1"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test_user</a:t>
            </a:r>
            <a:r>
              <a:rPr lang="en-US" altLang="ja-JP"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 </a:t>
            </a:r>
            <a:r>
              <a:rPr lang="en-US" altLang="ja-JP" sz="3200" dirty="0" smtClean="0">
                <a:solidFill>
                  <a:srgbClr val="000000"/>
                </a:solidFill>
                <a:latin typeface="Calibri" panose="020F0502020204030204" pitchFamily="34" charset="0"/>
                <a:ea typeface="MS Mincho" panose="02020609040205080304" pitchFamily="49" charset="-128"/>
                <a:cs typeface="Courier New" panose="02070309020205020404" pitchFamily="49" charset="0"/>
              </a:rPr>
              <a:t>means</a:t>
            </a:r>
            <a:r>
              <a:rPr kumimoji="0" lang="en-US" altLang="ja-JP" sz="3200" b="0" i="0" u="none" strike="noStrike" cap="none" normalizeH="0" baseline="0" dirty="0" smtClean="0">
                <a:ln>
                  <a:noFill/>
                </a:ln>
                <a:solidFill>
                  <a:srgbClr val="000000"/>
                </a:solidFill>
                <a:effectLst/>
                <a:latin typeface="Calibri" panose="020F0502020204030204" pitchFamily="34" charset="0"/>
                <a:ea typeface="MS Mincho" panose="02020609040205080304" pitchFamily="49" charset="-128"/>
                <a:cs typeface="Courier New" panose="02070309020205020404" pitchFamily="49" charset="0"/>
              </a:rPr>
              <a:t>:</a:t>
            </a:r>
            <a:endParaRPr kumimoji="0" lang="en-US" altLang="ja-JP" sz="3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143000" algn="l"/>
                <a:tab pos="2171700" algn="l"/>
                <a:tab pos="3314700" algn="l"/>
                <a:tab pos="4800600" algn="l"/>
              </a:tabLst>
            </a:pPr>
            <a:endParaRPr kumimoji="0" lang="en-US" altLang="ja-JP"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6466092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a:xfrm>
            <a:off x="457200" y="260990"/>
            <a:ext cx="8229600" cy="1143000"/>
          </a:xfrm>
        </p:spPr>
        <p:txBody>
          <a:bodyPr/>
          <a:lstStyle/>
          <a:p>
            <a:r>
              <a:rPr lang="en-US" dirty="0" smtClean="0">
                <a:latin typeface="Calibri" pitchFamily="34" charset="0"/>
              </a:rPr>
              <a:t>Enforcing Password Change</a:t>
            </a:r>
          </a:p>
        </p:txBody>
      </p:sp>
      <p:sp>
        <p:nvSpPr>
          <p:cNvPr id="3" name="Rectangle 1"/>
          <p:cNvSpPr>
            <a:spLocks noChangeArrowheads="1"/>
          </p:cNvSpPr>
          <p:nvPr/>
        </p:nvSpPr>
        <p:spPr bwMode="auto">
          <a:xfrm>
            <a:off x="630989" y="1372304"/>
            <a:ext cx="7882021"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tabLst>
                <a:tab pos="1143000" algn="l"/>
                <a:tab pos="2171700" algn="l"/>
                <a:tab pos="3314700" algn="l"/>
                <a:tab pos="4800600" algn="l"/>
              </a:tabLst>
              <a:defRPr>
                <a:solidFill>
                  <a:schemeClr val="tx1"/>
                </a:solidFill>
                <a:latin typeface="Arial" panose="020B0604020202020204" pitchFamily="34" charset="0"/>
              </a:defRPr>
            </a:lvl1pPr>
            <a:lvl2pPr eaLnBrk="0" hangingPunct="0">
              <a:tabLst>
                <a:tab pos="1143000" algn="l"/>
                <a:tab pos="2171700" algn="l"/>
                <a:tab pos="3314700" algn="l"/>
                <a:tab pos="4800600" algn="l"/>
              </a:tabLst>
              <a:defRPr>
                <a:solidFill>
                  <a:schemeClr val="tx1"/>
                </a:solidFill>
                <a:latin typeface="Arial" panose="020B0604020202020204" pitchFamily="34" charset="0"/>
              </a:defRPr>
            </a:lvl2pPr>
            <a:lvl3pPr eaLnBrk="0" hangingPunct="0">
              <a:tabLst>
                <a:tab pos="1143000" algn="l"/>
                <a:tab pos="2171700" algn="l"/>
                <a:tab pos="3314700" algn="l"/>
                <a:tab pos="4800600" algn="l"/>
              </a:tabLst>
              <a:defRPr>
                <a:solidFill>
                  <a:schemeClr val="tx1"/>
                </a:solidFill>
                <a:latin typeface="Arial" panose="020B0604020202020204" pitchFamily="34" charset="0"/>
              </a:defRPr>
            </a:lvl3pPr>
            <a:lvl4pPr eaLnBrk="0" hangingPunct="0">
              <a:tabLst>
                <a:tab pos="1143000" algn="l"/>
                <a:tab pos="2171700" algn="l"/>
                <a:tab pos="3314700" algn="l"/>
                <a:tab pos="4800600" algn="l"/>
              </a:tabLst>
              <a:defRPr>
                <a:solidFill>
                  <a:schemeClr val="tx1"/>
                </a:solidFill>
                <a:latin typeface="Arial" panose="020B0604020202020204" pitchFamily="34" charset="0"/>
              </a:defRPr>
            </a:lvl4pPr>
            <a:lvl5pPr eaLnBrk="0" hangingPunct="0">
              <a:tabLst>
                <a:tab pos="1143000" algn="l"/>
                <a:tab pos="2171700" algn="l"/>
                <a:tab pos="3314700" algn="l"/>
                <a:tab pos="4800600" algn="l"/>
              </a:tabLst>
              <a:defRPr>
                <a:solidFill>
                  <a:schemeClr val="tx1"/>
                </a:solidFill>
                <a:latin typeface="Arial" panose="020B0604020202020204" pitchFamily="34" charset="0"/>
              </a:defRPr>
            </a:lvl5pPr>
            <a:lvl6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6pPr>
            <a:lvl7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7pPr>
            <a:lvl8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8pPr>
            <a:lvl9pPr eaLnBrk="0" fontAlgn="base" hangingPunct="0">
              <a:spcBef>
                <a:spcPct val="0"/>
              </a:spcBef>
              <a:spcAft>
                <a:spcPct val="0"/>
              </a:spcAft>
              <a:tabLst>
                <a:tab pos="1143000" algn="l"/>
                <a:tab pos="2171700" algn="l"/>
                <a:tab pos="3314700" algn="l"/>
                <a:tab pos="4800600" algn="l"/>
              </a:tabLst>
              <a:defRPr>
                <a:solidFill>
                  <a:schemeClr val="tx1"/>
                </a:solidFill>
                <a:latin typeface="Arial" panose="020B0604020202020204" pitchFamily="34" charset="0"/>
              </a:defRPr>
            </a:lvl9pPr>
          </a:lstStyle>
          <a:p>
            <a:pPr lvl="0" defTabSz="914400"/>
            <a:r>
              <a:rPr lang="en-US" altLang="ja-JP"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The root </a:t>
            </a:r>
            <a:r>
              <a:rPr lang="en-US" altLang="ja-JP" sz="3200" dirty="0" smtClean="0">
                <a:solidFill>
                  <a:srgbClr val="000000"/>
                </a:solidFill>
                <a:latin typeface="Calibri" panose="020F0502020204030204" pitchFamily="34" charset="0"/>
                <a:ea typeface="MS Mincho" panose="02020609040205080304" pitchFamily="49" charset="-128"/>
                <a:cs typeface="Courier New" panose="02070309020205020404" pitchFamily="49" charset="0"/>
              </a:rPr>
              <a:t>user can </a:t>
            </a:r>
            <a:r>
              <a:rPr lang="en-US" altLang="ja-JP"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enforce </a:t>
            </a:r>
            <a:r>
              <a:rPr lang="en-US" altLang="ja-JP" sz="3200" dirty="0" smtClean="0">
                <a:solidFill>
                  <a:srgbClr val="000000"/>
                </a:solidFill>
                <a:latin typeface="Calibri" panose="020F0502020204030204" pitchFamily="34" charset="0"/>
                <a:ea typeface="MS Mincho" panose="02020609040205080304" pitchFamily="49" charset="-128"/>
                <a:cs typeface="Courier New" panose="02070309020205020404" pitchFamily="49" charset="0"/>
              </a:rPr>
              <a:t>a password </a:t>
            </a:r>
            <a:r>
              <a:rPr lang="en-US" altLang="ja-JP"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change in the next login attempt by running the following command:</a:t>
            </a:r>
          </a:p>
          <a:p>
            <a:pPr lvl="0" defTabSz="914400"/>
            <a:endParaRPr lang="en-US" altLang="ja-JP" sz="3200" dirty="0">
              <a:solidFill>
                <a:srgbClr val="000000"/>
              </a:solidFill>
              <a:latin typeface="Calibri" panose="020F0502020204030204" pitchFamily="34" charset="0"/>
              <a:ea typeface="MS Mincho" panose="02020609040205080304" pitchFamily="49" charset="-128"/>
              <a:cs typeface="Courier New" panose="02070309020205020404" pitchFamily="49" charset="0"/>
            </a:endParaRPr>
          </a:p>
          <a:p>
            <a:pPr lvl="0" defTabSz="914400"/>
            <a:r>
              <a:rPr lang="en-US" altLang="ja-JP" sz="3200" dirty="0">
                <a:solidFill>
                  <a:srgbClr val="000000"/>
                </a:solidFill>
                <a:latin typeface="Courier New" panose="02070309020205020404" pitchFamily="49" charset="0"/>
                <a:ea typeface="MS Mincho" panose="02020609040205080304" pitchFamily="49" charset="-128"/>
                <a:cs typeface="Courier New" panose="02070309020205020404" pitchFamily="49" charset="0"/>
              </a:rPr>
              <a:t>passwd –e </a:t>
            </a:r>
            <a:r>
              <a:rPr lang="en-US" altLang="ja-JP" sz="3200" dirty="0" err="1">
                <a:solidFill>
                  <a:srgbClr val="000000"/>
                </a:solidFill>
                <a:latin typeface="Courier New" panose="02070309020205020404" pitchFamily="49" charset="0"/>
                <a:ea typeface="MS Mincho" panose="02020609040205080304" pitchFamily="49" charset="-128"/>
                <a:cs typeface="Courier New" panose="02070309020205020404" pitchFamily="49" charset="0"/>
              </a:rPr>
              <a:t>test_user</a:t>
            </a:r>
            <a:endParaRPr lang="en-US" altLang="ja-JP" sz="3200" dirty="0">
              <a:solidFill>
                <a:srgbClr val="000000"/>
              </a:solidFill>
              <a:latin typeface="Courier New" panose="02070309020205020404" pitchFamily="49" charset="0"/>
              <a:ea typeface="MS Mincho" panose="02020609040205080304" pitchFamily="49" charset="-128"/>
              <a:cs typeface="Courier New" panose="02070309020205020404" pitchFamily="49" charset="0"/>
            </a:endParaRPr>
          </a:p>
          <a:p>
            <a:pPr lvl="0" defTabSz="914400"/>
            <a:endParaRPr lang="en-US" altLang="ja-JP" sz="3200" dirty="0">
              <a:solidFill>
                <a:srgbClr val="000000"/>
              </a:solidFill>
              <a:latin typeface="Calibri" panose="020F0502020204030204" pitchFamily="34" charset="0"/>
              <a:ea typeface="MS Mincho" panose="02020609040205080304" pitchFamily="49" charset="-128"/>
              <a:cs typeface="Courier New" panose="02070309020205020404" pitchFamily="49" charset="0"/>
            </a:endParaRPr>
          </a:p>
          <a:p>
            <a:pPr lvl="0" defTabSz="914400"/>
            <a:r>
              <a:rPr lang="en-US" altLang="ja-JP" sz="3200" dirty="0">
                <a:solidFill>
                  <a:srgbClr val="000000"/>
                </a:solidFill>
                <a:latin typeface="Calibri" panose="020F0502020204030204" pitchFamily="34" charset="0"/>
                <a:ea typeface="MS Mincho" panose="02020609040205080304" pitchFamily="49" charset="-128"/>
                <a:cs typeface="Courier New" panose="02070309020205020404" pitchFamily="49" charset="0"/>
              </a:rPr>
              <a:t>This will cause the existing password of the user to expire and force him to reset it in the next login.</a:t>
            </a:r>
          </a:p>
          <a:p>
            <a:pPr marL="0" marR="0" lvl="0" indent="0" algn="l" defTabSz="914400" rtl="0" eaLnBrk="0" fontAlgn="base" latinLnBrk="0" hangingPunct="0">
              <a:lnSpc>
                <a:spcPct val="100000"/>
              </a:lnSpc>
              <a:spcBef>
                <a:spcPct val="0"/>
              </a:spcBef>
              <a:spcAft>
                <a:spcPct val="0"/>
              </a:spcAft>
              <a:buClrTx/>
              <a:buSzTx/>
              <a:buFontTx/>
              <a:buNone/>
              <a:tabLst>
                <a:tab pos="1143000" algn="l"/>
                <a:tab pos="2171700" algn="l"/>
                <a:tab pos="3314700" algn="l"/>
                <a:tab pos="4800600" algn="l"/>
              </a:tabLst>
            </a:pPr>
            <a:endParaRPr kumimoji="0" lang="en-US" altLang="ja-JP"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8773186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b="1" dirty="0"/>
              <a:t>Password Policy</a:t>
            </a:r>
          </a:p>
        </p:txBody>
      </p:sp>
      <p:sp>
        <p:nvSpPr>
          <p:cNvPr id="93187" name="Content Placeholder 2"/>
          <p:cNvSpPr>
            <a:spLocks noGrp="1"/>
          </p:cNvSpPr>
          <p:nvPr>
            <p:ph idx="4294967295"/>
          </p:nvPr>
        </p:nvSpPr>
        <p:spPr>
          <a:xfrm>
            <a:off x="457200" y="1245352"/>
            <a:ext cx="8229600" cy="4525963"/>
          </a:xfrm>
        </p:spPr>
        <p:txBody>
          <a:bodyPr/>
          <a:lstStyle/>
          <a:p>
            <a:r>
              <a:rPr lang="en-US" dirty="0">
                <a:latin typeface="Calibri" panose="020F0502020204030204" pitchFamily="34" charset="0"/>
              </a:rPr>
              <a:t>The </a:t>
            </a:r>
            <a:r>
              <a:rPr lang="en-US" dirty="0" err="1">
                <a:latin typeface="Calibri" panose="020F0502020204030204" pitchFamily="34" charset="0"/>
              </a:rPr>
              <a:t>chage</a:t>
            </a:r>
            <a:r>
              <a:rPr lang="en-US" dirty="0">
                <a:latin typeface="Calibri" panose="020F0502020204030204" pitchFamily="34" charset="0"/>
              </a:rPr>
              <a:t> command is used to update information related to password expiry.  </a:t>
            </a:r>
            <a:endParaRPr lang="en-US" dirty="0" smtClean="0">
              <a:latin typeface="Calibri" panose="020F0502020204030204" pitchFamily="34" charset="0"/>
            </a:endParaRPr>
          </a:p>
          <a:p>
            <a:r>
              <a:rPr lang="en-US" dirty="0" smtClean="0">
                <a:latin typeface="Calibri" panose="020F0502020204030204" pitchFamily="34" charset="0"/>
              </a:rPr>
              <a:t>Using </a:t>
            </a:r>
            <a:r>
              <a:rPr lang="en-US" dirty="0">
                <a:latin typeface="Calibri" panose="020F0502020204030204" pitchFamily="34" charset="0"/>
              </a:rPr>
              <a:t>this command, the administrator </a:t>
            </a:r>
            <a:r>
              <a:rPr lang="en-US" dirty="0" smtClean="0">
                <a:latin typeface="Calibri" panose="020F0502020204030204" pitchFamily="34" charset="0"/>
              </a:rPr>
              <a:t>can:</a:t>
            </a:r>
          </a:p>
          <a:p>
            <a:pPr lvl="1"/>
            <a:r>
              <a:rPr lang="en-US" dirty="0"/>
              <a:t>Force users to change passwords </a:t>
            </a:r>
            <a:r>
              <a:rPr lang="en-US" dirty="0" smtClean="0"/>
              <a:t>periodically</a:t>
            </a:r>
          </a:p>
          <a:p>
            <a:pPr lvl="1"/>
            <a:r>
              <a:rPr lang="en-US" dirty="0"/>
              <a:t>Providing warnings and allowing grace </a:t>
            </a:r>
            <a:r>
              <a:rPr lang="en-US" dirty="0" smtClean="0"/>
              <a:t>login</a:t>
            </a:r>
          </a:p>
          <a:p>
            <a:pPr lvl="1"/>
            <a:r>
              <a:rPr lang="en-US" dirty="0"/>
              <a:t>Set an expiration </a:t>
            </a:r>
            <a:r>
              <a:rPr lang="en-US" dirty="0" smtClean="0"/>
              <a:t>date</a:t>
            </a:r>
          </a:p>
          <a:p>
            <a:pPr lvl="1"/>
            <a:r>
              <a:rPr lang="en-US" dirty="0" smtClean="0"/>
              <a:t>View </a:t>
            </a:r>
            <a:r>
              <a:rPr lang="en-US" dirty="0"/>
              <a:t>password aging policies </a:t>
            </a: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1873230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a:xfrm>
            <a:off x="457200" y="260990"/>
            <a:ext cx="8229600" cy="1143000"/>
          </a:xfrm>
        </p:spPr>
        <p:txBody>
          <a:bodyPr/>
          <a:lstStyle/>
          <a:p>
            <a:r>
              <a:rPr lang="en-US" dirty="0" smtClean="0"/>
              <a:t>Force changing </a:t>
            </a:r>
            <a:r>
              <a:rPr lang="en-US" dirty="0"/>
              <a:t>passwords</a:t>
            </a:r>
            <a:endParaRPr lang="en-US" dirty="0" smtClean="0">
              <a:latin typeface="Calibri" pitchFamily="34" charset="0"/>
            </a:endParaRPr>
          </a:p>
        </p:txBody>
      </p:sp>
      <p:sp>
        <p:nvSpPr>
          <p:cNvPr id="93187" name="Content Placeholder 2"/>
          <p:cNvSpPr>
            <a:spLocks noGrp="1"/>
          </p:cNvSpPr>
          <p:nvPr>
            <p:ph idx="4294967295"/>
          </p:nvPr>
        </p:nvSpPr>
        <p:spPr>
          <a:xfrm>
            <a:off x="457200" y="1245352"/>
            <a:ext cx="8229600" cy="4525963"/>
          </a:xfrm>
        </p:spPr>
        <p:txBody>
          <a:bodyPr/>
          <a:lstStyle/>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
        <p:nvSpPr>
          <p:cNvPr id="3" name="Rectangle 2"/>
          <p:cNvSpPr/>
          <p:nvPr/>
        </p:nvSpPr>
        <p:spPr>
          <a:xfrm>
            <a:off x="777922" y="1512690"/>
            <a:ext cx="7908878" cy="4678204"/>
          </a:xfrm>
          <a:prstGeom prst="rect">
            <a:avLst/>
          </a:prstGeom>
        </p:spPr>
        <p:txBody>
          <a:bodyPr wrap="square">
            <a:spAutoFit/>
          </a:bodyPr>
          <a:lstStyle/>
          <a:p>
            <a:pPr marL="457200" marR="0" indent="-457200">
              <a:spcBef>
                <a:spcPts val="0"/>
              </a:spcBef>
              <a:spcAft>
                <a:spcPts val="0"/>
              </a:spcAft>
              <a:buFont typeface="Arial" panose="020B0604020202020204" pitchFamily="34" charset="0"/>
              <a:buChar char="•"/>
              <a:tabLst>
                <a:tab pos="1143000" algn="l"/>
                <a:tab pos="2171700" algn="l"/>
                <a:tab pos="3314700" algn="l"/>
                <a:tab pos="4800600" algn="l"/>
              </a:tabLst>
            </a:pPr>
            <a:r>
              <a:rPr lang="en-US" sz="3200" dirty="0">
                <a:latin typeface="Calibri" panose="020F0502020204030204" pitchFamily="34" charset="0"/>
              </a:rPr>
              <a:t>The </a:t>
            </a:r>
            <a:r>
              <a:rPr lang="en-US" sz="3200" dirty="0" err="1">
                <a:latin typeface="Courier New" panose="02070309020205020404" pitchFamily="49" charset="0"/>
                <a:cs typeface="Courier New" panose="02070309020205020404" pitchFamily="49" charset="0"/>
              </a:rPr>
              <a:t>chage</a:t>
            </a:r>
            <a:r>
              <a:rPr lang="en-US" sz="3200" dirty="0">
                <a:latin typeface="Calibri" panose="020F0502020204030204" pitchFamily="34" charset="0"/>
              </a:rPr>
              <a:t> command can change the number of days between when a user creates a new password and when the user is required to change the password </a:t>
            </a:r>
            <a:r>
              <a:rPr lang="en-US" sz="3200" dirty="0" smtClean="0">
                <a:latin typeface="Calibri" panose="020F0502020204030204" pitchFamily="34" charset="0"/>
              </a:rPr>
              <a:t>again</a:t>
            </a:r>
          </a:p>
          <a:p>
            <a:pPr marL="457200" marR="0" indent="-457200">
              <a:spcBef>
                <a:spcPts val="0"/>
              </a:spcBef>
              <a:spcAft>
                <a:spcPts val="1200"/>
              </a:spcAft>
              <a:buFont typeface="Arial" panose="020B0604020202020204" pitchFamily="34" charset="0"/>
              <a:buChar char="•"/>
              <a:tabLst>
                <a:tab pos="1143000" algn="l"/>
                <a:tab pos="2171700" algn="l"/>
                <a:tab pos="3314700" algn="l"/>
                <a:tab pos="4800600" algn="l"/>
              </a:tabLst>
            </a:pPr>
            <a:r>
              <a:rPr lang="en-US" sz="3200" dirty="0">
                <a:latin typeface="Calibri" panose="020F0502020204030204" pitchFamily="34" charset="0"/>
              </a:rPr>
              <a:t>For example, to create a rule that the password for the “</a:t>
            </a:r>
            <a:r>
              <a:rPr lang="en-US" sz="3200" dirty="0" err="1">
                <a:latin typeface="Calibri" panose="020F0502020204030204" pitchFamily="34" charset="0"/>
              </a:rPr>
              <a:t>test_user</a:t>
            </a:r>
            <a:r>
              <a:rPr lang="en-US" sz="3200" dirty="0">
                <a:latin typeface="Calibri" panose="020F0502020204030204" pitchFamily="34" charset="0"/>
              </a:rPr>
              <a:t>” account must be changed within 90 </a:t>
            </a:r>
            <a:r>
              <a:rPr lang="en-US" sz="3200" dirty="0" smtClean="0">
                <a:latin typeface="Calibri" panose="020F0502020204030204" pitchFamily="34" charset="0"/>
              </a:rPr>
              <a:t>days:</a:t>
            </a:r>
          </a:p>
          <a:p>
            <a:pPr lvl="3">
              <a:spcBef>
                <a:spcPts val="0"/>
              </a:spcBef>
              <a:spcAft>
                <a:spcPts val="0"/>
              </a:spcAft>
              <a:tabLst>
                <a:tab pos="1143000" algn="l"/>
                <a:tab pos="2171700" algn="l"/>
                <a:tab pos="3314700" algn="l"/>
                <a:tab pos="4800600" algn="l"/>
              </a:tabLst>
            </a:pPr>
            <a:r>
              <a:rPr lang="en-US" sz="3200" dirty="0" err="1">
                <a:latin typeface="Courier New" panose="02070309020205020404" pitchFamily="49" charset="0"/>
                <a:cs typeface="Courier New" panose="02070309020205020404" pitchFamily="49" charset="0"/>
              </a:rPr>
              <a:t>chage</a:t>
            </a:r>
            <a:r>
              <a:rPr lang="en-US" sz="3200" dirty="0">
                <a:latin typeface="Courier New" panose="02070309020205020404" pitchFamily="49" charset="0"/>
                <a:cs typeface="Courier New" panose="02070309020205020404" pitchFamily="49" charset="0"/>
              </a:rPr>
              <a:t> –M 90 </a:t>
            </a:r>
            <a:r>
              <a:rPr lang="en-US" sz="3200" dirty="0" err="1">
                <a:latin typeface="Courier New" panose="02070309020205020404" pitchFamily="49" charset="0"/>
                <a:cs typeface="Courier New" panose="02070309020205020404" pitchFamily="49" charset="0"/>
              </a:rPr>
              <a:t>test_user</a:t>
            </a:r>
            <a:endParaRPr lang="en-US" sz="3200" b="1" dirty="0">
              <a:latin typeface="Courier New" panose="02070309020205020404" pitchFamily="49" charset="0"/>
              <a:cs typeface="Courier New" panose="02070309020205020404" pitchFamily="49" charset="0"/>
            </a:endParaRPr>
          </a:p>
          <a:p>
            <a:pPr marL="0" marR="0">
              <a:spcBef>
                <a:spcPts val="0"/>
              </a:spcBef>
              <a:spcAft>
                <a:spcPts val="0"/>
              </a:spcAft>
              <a:tabLst>
                <a:tab pos="1143000" algn="l"/>
                <a:tab pos="2171700" algn="l"/>
                <a:tab pos="3314700" algn="l"/>
                <a:tab pos="4800600" algn="l"/>
              </a:tabLst>
            </a:pPr>
            <a:endParaRPr lang="en-US" sz="3200" dirty="0">
              <a:solidFill>
                <a:srgbClr val="1F497D"/>
              </a:solidFill>
              <a:effectLst/>
              <a:latin typeface="Calibri" panose="020F0502020204030204" pitchFamily="34" charset="0"/>
              <a:ea typeface="MS Mincho" panose="02020609040205080304" pitchFamily="49" charset="-128"/>
            </a:endParaRPr>
          </a:p>
        </p:txBody>
      </p:sp>
    </p:spTree>
    <p:extLst>
      <p:ext uri="{BB962C8B-B14F-4D97-AF65-F5344CB8AC3E}">
        <p14:creationId xmlns:p14="http://schemas.microsoft.com/office/powerpoint/2010/main" val="24317143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a:xfrm>
            <a:off x="457200" y="260990"/>
            <a:ext cx="8229600" cy="1143000"/>
          </a:xfrm>
        </p:spPr>
        <p:txBody>
          <a:bodyPr/>
          <a:lstStyle/>
          <a:p>
            <a:r>
              <a:rPr lang="en-US" dirty="0" smtClean="0"/>
              <a:t>Force changing </a:t>
            </a:r>
            <a:r>
              <a:rPr lang="en-US" dirty="0"/>
              <a:t>passwords</a:t>
            </a:r>
            <a:endParaRPr lang="en-US" dirty="0" smtClean="0">
              <a:latin typeface="Calibri" pitchFamily="34" charset="0"/>
            </a:endParaRPr>
          </a:p>
        </p:txBody>
      </p:sp>
      <p:sp>
        <p:nvSpPr>
          <p:cNvPr id="93187" name="Content Placeholder 2"/>
          <p:cNvSpPr>
            <a:spLocks noGrp="1"/>
          </p:cNvSpPr>
          <p:nvPr>
            <p:ph idx="4294967295"/>
          </p:nvPr>
        </p:nvSpPr>
        <p:spPr>
          <a:xfrm>
            <a:off x="457200" y="1245352"/>
            <a:ext cx="8229600" cy="4525963"/>
          </a:xfrm>
        </p:spPr>
        <p:txBody>
          <a:bodyPr/>
          <a:lstStyle/>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
        <p:nvSpPr>
          <p:cNvPr id="3" name="Rectangle 2"/>
          <p:cNvSpPr/>
          <p:nvPr/>
        </p:nvSpPr>
        <p:spPr>
          <a:xfrm>
            <a:off x="777922" y="1512690"/>
            <a:ext cx="7908878" cy="5016758"/>
          </a:xfrm>
          <a:prstGeom prst="rect">
            <a:avLst/>
          </a:prstGeom>
        </p:spPr>
        <p:txBody>
          <a:bodyPr wrap="square">
            <a:spAutoFit/>
          </a:bodyPr>
          <a:lstStyle/>
          <a:p>
            <a:pPr marL="457200" indent="-457200">
              <a:buFont typeface="Arial" panose="020B0604020202020204" pitchFamily="34" charset="0"/>
              <a:buChar char="•"/>
            </a:pPr>
            <a:r>
              <a:rPr lang="x-none" sz="3200" dirty="0" smtClean="0">
                <a:latin typeface="Calibri" panose="020F0502020204030204" pitchFamily="34" charset="0"/>
              </a:rPr>
              <a:t>By </a:t>
            </a:r>
            <a:r>
              <a:rPr lang="x-none" sz="3200" dirty="0">
                <a:latin typeface="Calibri" panose="020F0502020204030204" pitchFamily="34" charset="0"/>
              </a:rPr>
              <a:t>default, users are allowed to reuse their passwords, so if a user is force to change the password every 90 days, they can immediately change it back to what it was before, which defeats the purpose</a:t>
            </a:r>
            <a:r>
              <a:rPr lang="x-none" sz="3200" dirty="0" smtClean="0">
                <a:latin typeface="Calibri" panose="020F0502020204030204" pitchFamily="34" charset="0"/>
              </a:rPr>
              <a:t>.</a:t>
            </a:r>
            <a:endParaRPr lang="en-US" sz="3200" dirty="0">
              <a:latin typeface="Calibri" panose="020F0502020204030204" pitchFamily="34" charset="0"/>
            </a:endParaRPr>
          </a:p>
          <a:p>
            <a:pPr marL="457200" indent="-457200">
              <a:buFont typeface="Arial" panose="020B0604020202020204" pitchFamily="34" charset="0"/>
              <a:buChar char="•"/>
            </a:pPr>
            <a:r>
              <a:rPr lang="en-US" sz="3200" dirty="0" smtClean="0">
                <a:latin typeface="Calibri" panose="020F0502020204030204" pitchFamily="34" charset="0"/>
              </a:rPr>
              <a:t>You </a:t>
            </a:r>
            <a:r>
              <a:rPr lang="x-none" sz="3200" dirty="0" smtClean="0">
                <a:latin typeface="Calibri" panose="020F0502020204030204" pitchFamily="34" charset="0"/>
              </a:rPr>
              <a:t>can </a:t>
            </a:r>
            <a:r>
              <a:rPr lang="x-none" sz="3200" dirty="0">
                <a:latin typeface="Calibri" panose="020F0502020204030204" pitchFamily="34" charset="0"/>
              </a:rPr>
              <a:t>specify a minimum time </a:t>
            </a:r>
            <a:r>
              <a:rPr lang="en-US" sz="3200" dirty="0">
                <a:latin typeface="Calibri" panose="020F0502020204030204" pitchFamily="34" charset="0"/>
              </a:rPr>
              <a:t>t</a:t>
            </a:r>
            <a:r>
              <a:rPr lang="x-none" sz="3200" dirty="0" smtClean="0">
                <a:latin typeface="Calibri" panose="020F0502020204030204" pitchFamily="34" charset="0"/>
              </a:rPr>
              <a:t>he </a:t>
            </a:r>
            <a:r>
              <a:rPr lang="x-none" sz="3200" dirty="0">
                <a:latin typeface="Calibri" panose="020F0502020204030204" pitchFamily="34" charset="0"/>
              </a:rPr>
              <a:t>user will have to </a:t>
            </a:r>
            <a:r>
              <a:rPr lang="en-US" sz="3200" dirty="0" smtClean="0">
                <a:latin typeface="Calibri" panose="020F0502020204030204" pitchFamily="34" charset="0"/>
              </a:rPr>
              <a:t>wait in </a:t>
            </a:r>
            <a:r>
              <a:rPr lang="x-none" sz="3200" dirty="0" smtClean="0">
                <a:latin typeface="Calibri" panose="020F0502020204030204" pitchFamily="34" charset="0"/>
              </a:rPr>
              <a:t>days </a:t>
            </a:r>
            <a:r>
              <a:rPr lang="x-none" sz="3200" dirty="0">
                <a:latin typeface="Calibri" panose="020F0502020204030204" pitchFamily="34" charset="0"/>
              </a:rPr>
              <a:t>before </a:t>
            </a:r>
            <a:r>
              <a:rPr lang="en-US" sz="3200" dirty="0" smtClean="0">
                <a:latin typeface="Calibri" panose="020F0502020204030204" pitchFamily="34" charset="0"/>
              </a:rPr>
              <a:t>they can</a:t>
            </a:r>
            <a:r>
              <a:rPr lang="x-none" sz="3200" dirty="0" smtClean="0">
                <a:latin typeface="Calibri" panose="020F0502020204030204" pitchFamily="34" charset="0"/>
              </a:rPr>
              <a:t> </a:t>
            </a:r>
            <a:r>
              <a:rPr lang="x-none" sz="3200" dirty="0">
                <a:latin typeface="Calibri" panose="020F0502020204030204" pitchFamily="34" charset="0"/>
              </a:rPr>
              <a:t>change their password:</a:t>
            </a:r>
            <a:endParaRPr lang="en-US" sz="3200" dirty="0">
              <a:latin typeface="Calibri" panose="020F0502020204030204" pitchFamily="34" charset="0"/>
            </a:endParaRPr>
          </a:p>
          <a:p>
            <a:pPr lvl="1"/>
            <a:r>
              <a:rPr lang="x-none" sz="3200" dirty="0">
                <a:latin typeface="Courier New" panose="02070309020205020404" pitchFamily="49" charset="0"/>
                <a:cs typeface="Courier New" panose="02070309020205020404" pitchFamily="49" charset="0"/>
              </a:rPr>
              <a:t> </a:t>
            </a:r>
            <a:r>
              <a:rPr lang="x-none" sz="3200" dirty="0" smtClean="0">
                <a:latin typeface="Courier New" panose="02070309020205020404" pitchFamily="49" charset="0"/>
                <a:cs typeface="Courier New" panose="02070309020205020404" pitchFamily="49" charset="0"/>
              </a:rPr>
              <a:t>chage </a:t>
            </a:r>
            <a:r>
              <a:rPr lang="x-none" sz="3200" dirty="0">
                <a:latin typeface="Courier New" panose="02070309020205020404" pitchFamily="49" charset="0"/>
                <a:cs typeface="Courier New" panose="02070309020205020404" pitchFamily="49" charset="0"/>
              </a:rPr>
              <a:t>–m 5 test_user</a:t>
            </a:r>
            <a:endParaRPr lang="en-US" sz="3200" dirty="0">
              <a:latin typeface="Courier New" panose="02070309020205020404" pitchFamily="49" charset="0"/>
              <a:cs typeface="Courier New" panose="02070309020205020404" pitchFamily="49" charset="0"/>
            </a:endParaRPr>
          </a:p>
          <a:p>
            <a:pPr marL="0" marR="0">
              <a:spcBef>
                <a:spcPts val="0"/>
              </a:spcBef>
              <a:spcAft>
                <a:spcPts val="0"/>
              </a:spcAft>
              <a:tabLst>
                <a:tab pos="1143000" algn="l"/>
                <a:tab pos="2171700" algn="l"/>
                <a:tab pos="3314700" algn="l"/>
                <a:tab pos="4800600" algn="l"/>
              </a:tabLst>
            </a:pPr>
            <a:endParaRPr lang="en-US" sz="3200" dirty="0">
              <a:solidFill>
                <a:srgbClr val="1F497D"/>
              </a:solidFill>
              <a:effectLst/>
              <a:latin typeface="Calibri" panose="020F0502020204030204" pitchFamily="34" charset="0"/>
              <a:ea typeface="MS Mincho" panose="02020609040205080304" pitchFamily="49" charset="-128"/>
            </a:endParaRPr>
          </a:p>
        </p:txBody>
      </p:sp>
    </p:spTree>
    <p:extLst>
      <p:ext uri="{BB962C8B-B14F-4D97-AF65-F5344CB8AC3E}">
        <p14:creationId xmlns:p14="http://schemas.microsoft.com/office/powerpoint/2010/main" val="89465022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Providing warnings</a:t>
            </a:r>
            <a:endParaRPr lang="en-US" dirty="0" smtClean="0">
              <a:latin typeface="Calibri" pitchFamily="34" charset="0"/>
            </a:endParaRPr>
          </a:p>
        </p:txBody>
      </p:sp>
      <p:sp>
        <p:nvSpPr>
          <p:cNvPr id="93187" name="Content Placeholder 2"/>
          <p:cNvSpPr>
            <a:spLocks noGrp="1"/>
          </p:cNvSpPr>
          <p:nvPr>
            <p:ph idx="4294967295"/>
          </p:nvPr>
        </p:nvSpPr>
        <p:spPr>
          <a:xfrm>
            <a:off x="457200" y="1245352"/>
            <a:ext cx="8229600" cy="4525963"/>
          </a:xfrm>
        </p:spPr>
        <p:txBody>
          <a:bodyPr/>
          <a:lstStyle/>
          <a:p>
            <a:pPr indent="-285750"/>
            <a:r>
              <a:rPr lang="en-US" dirty="0">
                <a:latin typeface="Calibri" panose="020F0502020204030204" pitchFamily="34" charset="0"/>
              </a:rPr>
              <a:t>If a user has a maximum password age limit of 90 days and they attempt to log in 91 days after they last change their password, they will be locked out.</a:t>
            </a:r>
            <a:endParaRPr lang="en-US" dirty="0">
              <a:latin typeface="Calibri" panose="020F0502020204030204" pitchFamily="34" charset="0"/>
              <a:cs typeface="Courier New" panose="02070309020205020404" pitchFamily="49" charset="0"/>
            </a:endParaRPr>
          </a:p>
          <a:p>
            <a:r>
              <a:rPr lang="en-US" dirty="0" smtClean="0">
                <a:latin typeface="Calibri" panose="020F0502020204030204" pitchFamily="34" charset="0"/>
              </a:rPr>
              <a:t>You can specify </a:t>
            </a:r>
            <a:r>
              <a:rPr lang="en-US" dirty="0">
                <a:latin typeface="Calibri" panose="020F0502020204030204" pitchFamily="34" charset="0"/>
              </a:rPr>
              <a:t>how many days before being locked out the user will be warned of the potential lock </a:t>
            </a:r>
            <a:r>
              <a:rPr lang="en-US" dirty="0" smtClean="0">
                <a:latin typeface="Calibri" panose="020F0502020204030204" pitchFamily="34" charset="0"/>
              </a:rPr>
              <a:t>out:</a:t>
            </a:r>
          </a:p>
          <a:p>
            <a:pPr marL="1257300" lvl="3" indent="0">
              <a:buNone/>
            </a:pPr>
            <a:r>
              <a:rPr lang="en-US" sz="3200" dirty="0" err="1">
                <a:latin typeface="Courier New" panose="02070309020205020404" pitchFamily="49" charset="0"/>
                <a:cs typeface="Courier New" panose="02070309020205020404" pitchFamily="49" charset="0"/>
              </a:rPr>
              <a:t>chage</a:t>
            </a:r>
            <a:r>
              <a:rPr lang="en-US" sz="3200" dirty="0">
                <a:latin typeface="Courier New" panose="02070309020205020404" pitchFamily="49" charset="0"/>
                <a:cs typeface="Courier New" panose="02070309020205020404" pitchFamily="49" charset="0"/>
              </a:rPr>
              <a:t> –W 7 </a:t>
            </a:r>
            <a:r>
              <a:rPr lang="en-US" sz="3200" dirty="0" err="1">
                <a:latin typeface="Courier New" panose="02070309020205020404" pitchFamily="49" charset="0"/>
                <a:cs typeface="Courier New" panose="02070309020205020404" pitchFamily="49" charset="0"/>
              </a:rPr>
              <a:t>test_user</a:t>
            </a:r>
            <a:endParaRPr lang="en-US" sz="3200" b="1" dirty="0">
              <a:latin typeface="Courier New" panose="02070309020205020404" pitchFamily="49"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19163423"/>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Providing warnings</a:t>
            </a:r>
            <a:endParaRPr lang="en-US" dirty="0" smtClean="0">
              <a:latin typeface="Calibri" pitchFamily="34" charset="0"/>
            </a:endParaRPr>
          </a:p>
        </p:txBody>
      </p:sp>
      <p:sp>
        <p:nvSpPr>
          <p:cNvPr id="93187" name="Content Placeholder 2"/>
          <p:cNvSpPr>
            <a:spLocks noGrp="1"/>
          </p:cNvSpPr>
          <p:nvPr>
            <p:ph idx="4294967295"/>
          </p:nvPr>
        </p:nvSpPr>
        <p:spPr>
          <a:xfrm>
            <a:off x="457200" y="1245352"/>
            <a:ext cx="8229600" cy="4525963"/>
          </a:xfrm>
        </p:spPr>
        <p:txBody>
          <a:bodyPr/>
          <a:lstStyle/>
          <a:p>
            <a:r>
              <a:rPr lang="en-US" dirty="0"/>
              <a:t>Note that this warning only appears when the user logs in:</a:t>
            </a:r>
            <a:endParaRPr lang="en-US" b="1" dirty="0"/>
          </a:p>
          <a:p>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pic>
        <p:nvPicPr>
          <p:cNvPr id="307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2546725"/>
            <a:ext cx="7591340" cy="1596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679530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Allowing Inactive Login</a:t>
            </a:r>
          </a:p>
        </p:txBody>
      </p:sp>
      <p:sp>
        <p:nvSpPr>
          <p:cNvPr id="93187" name="Content Placeholder 2"/>
          <p:cNvSpPr>
            <a:spLocks noGrp="1"/>
          </p:cNvSpPr>
          <p:nvPr>
            <p:ph idx="4294967295"/>
          </p:nvPr>
        </p:nvSpPr>
        <p:spPr>
          <a:xfrm>
            <a:off x="457200" y="1245352"/>
            <a:ext cx="8229600" cy="4525963"/>
          </a:xfrm>
        </p:spPr>
        <p:txBody>
          <a:bodyPr/>
          <a:lstStyle/>
          <a:p>
            <a:r>
              <a:rPr lang="en-US" sz="2800" dirty="0" smtClean="0"/>
              <a:t>If a user </a:t>
            </a:r>
            <a:r>
              <a:rPr lang="en-US" sz="2800" dirty="0"/>
              <a:t>fails to heed the </a:t>
            </a:r>
            <a:r>
              <a:rPr lang="en-US" sz="2800" dirty="0" smtClean="0"/>
              <a:t>warnings their password is about to expire, </a:t>
            </a:r>
            <a:r>
              <a:rPr lang="en-US" sz="2800" dirty="0"/>
              <a:t>then their account will be locked out, requiring a system administrator to unlock the account.  </a:t>
            </a:r>
            <a:endParaRPr lang="en-US" sz="2800" dirty="0" smtClean="0"/>
          </a:p>
          <a:p>
            <a:r>
              <a:rPr lang="en-US" sz="2800" dirty="0" smtClean="0"/>
              <a:t>To </a:t>
            </a:r>
            <a:r>
              <a:rPr lang="en-US" sz="2800" dirty="0"/>
              <a:t>provide the user with a bit more time to change the password, you can permit a grace login period with the –I option to the </a:t>
            </a:r>
            <a:r>
              <a:rPr lang="en-US" sz="2800" dirty="0" err="1">
                <a:latin typeface="Courier New" panose="02070309020205020404" pitchFamily="49" charset="0"/>
                <a:cs typeface="Courier New" panose="02070309020205020404" pitchFamily="49" charset="0"/>
              </a:rPr>
              <a:t>chage</a:t>
            </a:r>
            <a:r>
              <a:rPr lang="en-US" sz="2800" dirty="0"/>
              <a:t> command</a:t>
            </a:r>
            <a:r>
              <a:rPr lang="en-US" sz="2800" dirty="0" smtClean="0"/>
              <a:t>:</a:t>
            </a:r>
            <a:endParaRPr lang="en-US" sz="2800" b="1" dirty="0"/>
          </a:p>
          <a:p>
            <a:pPr marL="1257300" lvl="3" indent="0">
              <a:buNone/>
            </a:pPr>
            <a:r>
              <a:rPr lang="en-US" sz="2800" dirty="0" err="1">
                <a:latin typeface="Courier New" panose="02070309020205020404" pitchFamily="49" charset="0"/>
                <a:cs typeface="Courier New" panose="02070309020205020404" pitchFamily="49" charset="0"/>
              </a:rPr>
              <a:t>chage</a:t>
            </a:r>
            <a:r>
              <a:rPr lang="en-US" sz="2800" dirty="0">
                <a:latin typeface="Courier New" panose="02070309020205020404" pitchFamily="49" charset="0"/>
                <a:cs typeface="Courier New" panose="02070309020205020404" pitchFamily="49" charset="0"/>
              </a:rPr>
              <a:t> –I 10 </a:t>
            </a:r>
            <a:r>
              <a:rPr lang="en-US" sz="2800" dirty="0" err="1">
                <a:latin typeface="Courier New" panose="02070309020205020404" pitchFamily="49" charset="0"/>
                <a:cs typeface="Courier New" panose="02070309020205020404" pitchFamily="49" charset="0"/>
              </a:rPr>
              <a:t>test_user</a:t>
            </a:r>
            <a:endParaRPr lang="en-US" sz="2800" b="1" dirty="0">
              <a:latin typeface="Courier New" panose="02070309020205020404" pitchFamily="49" charset="0"/>
              <a:cs typeface="Courier New" panose="02070309020205020404" pitchFamily="49" charset="0"/>
            </a:endParaRPr>
          </a:p>
          <a:p>
            <a:pPr marL="0" indent="0">
              <a:buNone/>
            </a:pPr>
            <a:endParaRPr lang="en-US" sz="2800" dirty="0" smtClean="0">
              <a:latin typeface="Calibri" panose="020F0502020204030204" pitchFamily="34"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a:p>
            <a:pPr lvl="1"/>
            <a:endParaRPr lang="en-US"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1875288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Allowing Inactive Login</a:t>
            </a:r>
          </a:p>
        </p:txBody>
      </p:sp>
      <p:sp>
        <p:nvSpPr>
          <p:cNvPr id="93187" name="Content Placeholder 2"/>
          <p:cNvSpPr>
            <a:spLocks noGrp="1"/>
          </p:cNvSpPr>
          <p:nvPr>
            <p:ph idx="4294967295"/>
          </p:nvPr>
        </p:nvSpPr>
        <p:spPr>
          <a:xfrm>
            <a:off x="457200" y="1245352"/>
            <a:ext cx="8229600" cy="4525963"/>
          </a:xfrm>
        </p:spPr>
        <p:txBody>
          <a:bodyPr/>
          <a:lstStyle/>
          <a:p>
            <a:pPr marL="1257300" lvl="3" indent="0">
              <a:buNone/>
            </a:pPr>
            <a:r>
              <a:rPr lang="en-US" sz="2800" dirty="0" err="1" smtClean="0">
                <a:latin typeface="Courier New" panose="02070309020205020404" pitchFamily="49" charset="0"/>
                <a:cs typeface="Courier New" panose="02070309020205020404" pitchFamily="49" charset="0"/>
              </a:rPr>
              <a:t>chage</a:t>
            </a:r>
            <a:r>
              <a:rPr lang="en-US" sz="2800" dirty="0" smtClean="0">
                <a:latin typeface="Courier New" panose="02070309020205020404" pitchFamily="49" charset="0"/>
                <a:cs typeface="Courier New" panose="02070309020205020404" pitchFamily="49" charset="0"/>
              </a:rPr>
              <a:t> </a:t>
            </a:r>
            <a:r>
              <a:rPr lang="en-US" sz="2800" dirty="0">
                <a:latin typeface="Courier New" panose="02070309020205020404" pitchFamily="49" charset="0"/>
                <a:cs typeface="Courier New" panose="02070309020205020404" pitchFamily="49" charset="0"/>
              </a:rPr>
              <a:t>–I 10 </a:t>
            </a:r>
            <a:r>
              <a:rPr lang="en-US" sz="2800" dirty="0" err="1" smtClean="0">
                <a:latin typeface="Courier New" panose="02070309020205020404" pitchFamily="49" charset="0"/>
                <a:cs typeface="Courier New" panose="02070309020205020404" pitchFamily="49" charset="0"/>
              </a:rPr>
              <a:t>test_user</a:t>
            </a:r>
            <a:endParaRPr lang="en-US" sz="2800" dirty="0" smtClean="0">
              <a:latin typeface="Courier New" panose="02070309020205020404" pitchFamily="49" charset="0"/>
              <a:cs typeface="Courier New" panose="02070309020205020404" pitchFamily="49" charset="0"/>
            </a:endParaRPr>
          </a:p>
          <a:p>
            <a:r>
              <a:rPr lang="en-US" dirty="0">
                <a:latin typeface="Calibri" panose="020F0502020204030204" pitchFamily="34" charset="0"/>
              </a:rPr>
              <a:t>The preceding command sets the grace login period, or "inactive" time  to 10 days.  </a:t>
            </a:r>
            <a:endParaRPr lang="en-US" dirty="0" smtClean="0">
              <a:latin typeface="Calibri" panose="020F0502020204030204" pitchFamily="34" charset="0"/>
            </a:endParaRPr>
          </a:p>
          <a:p>
            <a:r>
              <a:rPr lang="en-US" dirty="0" smtClean="0">
                <a:latin typeface="Calibri" panose="020F0502020204030204" pitchFamily="34" charset="0"/>
              </a:rPr>
              <a:t>This </a:t>
            </a:r>
            <a:r>
              <a:rPr lang="en-US" dirty="0">
                <a:latin typeface="Calibri" panose="020F0502020204030204" pitchFamily="34" charset="0"/>
              </a:rPr>
              <a:t>means for the 10 day period after the maximum password age limit has been reached, the user can login and they are forced to change their password during the login </a:t>
            </a:r>
            <a:r>
              <a:rPr lang="en-US" dirty="0" smtClean="0">
                <a:latin typeface="Calibri" panose="020F0502020204030204" pitchFamily="34" charset="0"/>
              </a:rPr>
              <a:t>process.</a:t>
            </a: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00992407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GECOS</a:t>
            </a:r>
          </a:p>
        </p:txBody>
      </p:sp>
      <p:sp>
        <p:nvSpPr>
          <p:cNvPr id="93187" name="Content Placeholder 2"/>
          <p:cNvSpPr>
            <a:spLocks noGrp="1"/>
          </p:cNvSpPr>
          <p:nvPr>
            <p:ph idx="4294967295"/>
          </p:nvPr>
        </p:nvSpPr>
        <p:spPr>
          <a:xfrm>
            <a:off x="457200" y="1354536"/>
            <a:ext cx="8229600" cy="4525963"/>
          </a:xfrm>
        </p:spPr>
        <p:txBody>
          <a:bodyPr/>
          <a:lstStyle/>
          <a:p>
            <a:r>
              <a:rPr lang="x-none" dirty="0">
                <a:latin typeface="Calibri" panose="020F0502020204030204" pitchFamily="34" charset="0"/>
              </a:rPr>
              <a:t>The GECOS (General Electric Comprehensive Operating System) field </a:t>
            </a:r>
            <a:r>
              <a:rPr lang="en-US" dirty="0" smtClean="0">
                <a:latin typeface="Calibri" panose="020F0502020204030204" pitchFamily="34" charset="0"/>
              </a:rPr>
              <a:t>can contain </a:t>
            </a:r>
            <a:r>
              <a:rPr lang="x-none" dirty="0" smtClean="0">
                <a:latin typeface="Calibri" panose="020F0502020204030204" pitchFamily="34" charset="0"/>
              </a:rPr>
              <a:t>general </a:t>
            </a:r>
            <a:r>
              <a:rPr lang="x-none" dirty="0">
                <a:latin typeface="Calibri" panose="020F0502020204030204" pitchFamily="34" charset="0"/>
              </a:rPr>
              <a:t>information about the user such as contact number and full name.  Colons are not allowed in this field.  </a:t>
            </a:r>
            <a:endParaRPr lang="en-US" dirty="0">
              <a:latin typeface="Calibri" panose="020F0502020204030204" pitchFamily="34" charset="0"/>
            </a:endParaRPr>
          </a:p>
          <a:p>
            <a:r>
              <a:rPr lang="x-none" dirty="0">
                <a:latin typeface="Calibri" panose="020F0502020204030204" pitchFamily="34" charset="0"/>
              </a:rPr>
              <a:t>This field can contain a comma-separated list that includes the person’s full name, office location, office phone number and home phone number.</a:t>
            </a:r>
            <a:endParaRPr lang="en-US"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37258839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Set Expiration Date</a:t>
            </a:r>
          </a:p>
        </p:txBody>
      </p:sp>
      <p:sp>
        <p:nvSpPr>
          <p:cNvPr id="93187" name="Content Placeholder 2"/>
          <p:cNvSpPr>
            <a:spLocks noGrp="1"/>
          </p:cNvSpPr>
          <p:nvPr>
            <p:ph idx="4294967295"/>
          </p:nvPr>
        </p:nvSpPr>
        <p:spPr>
          <a:xfrm>
            <a:off x="457200" y="1245352"/>
            <a:ext cx="8229600" cy="4525963"/>
          </a:xfrm>
        </p:spPr>
        <p:txBody>
          <a:bodyPr/>
          <a:lstStyle/>
          <a:p>
            <a:r>
              <a:rPr lang="en-US" dirty="0"/>
              <a:t>To set the expiration date for a user account for a specific date, execute the following command:</a:t>
            </a:r>
            <a:endParaRPr lang="en-US" b="1" dirty="0"/>
          </a:p>
          <a:p>
            <a:pPr marL="0" indent="0">
              <a:buNone/>
            </a:pPr>
            <a:r>
              <a:rPr lang="en-US" dirty="0"/>
              <a:t> </a:t>
            </a:r>
            <a:endParaRPr lang="en-US" b="1" dirty="0"/>
          </a:p>
          <a:p>
            <a:pPr marL="0" indent="0">
              <a:buNone/>
            </a:pPr>
            <a:r>
              <a:rPr lang="en-US" dirty="0" err="1">
                <a:latin typeface="Courier New" panose="02070309020205020404" pitchFamily="49" charset="0"/>
                <a:cs typeface="Courier New" panose="02070309020205020404" pitchFamily="49" charset="0"/>
              </a:rPr>
              <a:t>chage</a:t>
            </a:r>
            <a:r>
              <a:rPr lang="en-US" dirty="0">
                <a:latin typeface="Courier New" panose="02070309020205020404" pitchFamily="49" charset="0"/>
                <a:cs typeface="Courier New" panose="02070309020205020404" pitchFamily="49" charset="0"/>
              </a:rPr>
              <a:t> –E 2014-06-01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880266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Set Expiration Date</a:t>
            </a:r>
          </a:p>
        </p:txBody>
      </p:sp>
      <p:sp>
        <p:nvSpPr>
          <p:cNvPr id="93187" name="Content Placeholder 2"/>
          <p:cNvSpPr>
            <a:spLocks noGrp="1"/>
          </p:cNvSpPr>
          <p:nvPr>
            <p:ph idx="4294967295"/>
          </p:nvPr>
        </p:nvSpPr>
        <p:spPr>
          <a:xfrm>
            <a:off x="457200" y="1245352"/>
            <a:ext cx="8229600" cy="4525963"/>
          </a:xfrm>
        </p:spPr>
        <p:txBody>
          <a:bodyPr/>
          <a:lstStyle/>
          <a:p>
            <a:pPr marL="0" indent="0">
              <a:buNone/>
            </a:pPr>
            <a:r>
              <a:rPr lang="en-US" dirty="0" err="1" smtClean="0">
                <a:latin typeface="Courier New" panose="02070309020205020404" pitchFamily="49" charset="0"/>
                <a:cs typeface="Courier New" panose="02070309020205020404" pitchFamily="49" charset="0"/>
              </a:rPr>
              <a:t>chage</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–E 2014-06-01 </a:t>
            </a:r>
            <a:r>
              <a:rPr lang="en-US" dirty="0" err="1" smtClean="0">
                <a:latin typeface="Courier New" panose="02070309020205020404" pitchFamily="49" charset="0"/>
                <a:cs typeface="Courier New" panose="02070309020205020404" pitchFamily="49" charset="0"/>
              </a:rPr>
              <a:t>test_user</a:t>
            </a:r>
            <a:endParaRPr lang="en-US" dirty="0" smtClean="0">
              <a:latin typeface="Courier New" panose="02070309020205020404" pitchFamily="49" charset="0"/>
              <a:cs typeface="Courier New" panose="02070309020205020404" pitchFamily="49" charset="0"/>
            </a:endParaRPr>
          </a:p>
          <a:p>
            <a:pPr marL="0" indent="0">
              <a:buNone/>
            </a:pPr>
            <a:r>
              <a:rPr lang="en-US" dirty="0"/>
              <a:t>This command will update the eighth field of the /</a:t>
            </a:r>
            <a:r>
              <a:rPr lang="en-US" dirty="0" err="1"/>
              <a:t>etc</a:t>
            </a:r>
            <a:r>
              <a:rPr lang="en-US" dirty="0"/>
              <a:t>/shadow file for the “</a:t>
            </a:r>
            <a:r>
              <a:rPr lang="en-US" dirty="0" err="1"/>
              <a:t>test_user</a:t>
            </a:r>
            <a:r>
              <a:rPr lang="en-US" dirty="0"/>
              <a:t>” account:</a:t>
            </a:r>
            <a:endParaRPr lang="en-US" b="1" dirty="0"/>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marL="0" indent="0">
              <a:buNone/>
            </a:pPr>
            <a:endParaRPr lang="en-US" dirty="0" smtClean="0">
              <a:latin typeface="Courier New" panose="02070309020205020404" pitchFamily="49" charset="0"/>
              <a:cs typeface="Courier New" panose="02070309020205020404" pitchFamily="49" charset="0"/>
            </a:endParaRPr>
          </a:p>
        </p:txBody>
      </p:sp>
      <p:pic>
        <p:nvPicPr>
          <p:cNvPr id="409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792" y="3508332"/>
            <a:ext cx="7535180" cy="140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1195432"/>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Set E</a:t>
            </a:r>
            <a:r>
              <a:rPr lang="en-US" dirty="0" smtClean="0"/>
              <a:t>xpiration </a:t>
            </a:r>
            <a:r>
              <a:rPr lang="en-US" dirty="0"/>
              <a:t>D</a:t>
            </a:r>
            <a:r>
              <a:rPr lang="en-US" dirty="0" smtClean="0"/>
              <a:t>ate</a:t>
            </a:r>
            <a:endParaRPr lang="en-US" dirty="0"/>
          </a:p>
        </p:txBody>
      </p:sp>
      <p:sp>
        <p:nvSpPr>
          <p:cNvPr id="93187" name="Content Placeholder 2"/>
          <p:cNvSpPr>
            <a:spLocks noGrp="1"/>
          </p:cNvSpPr>
          <p:nvPr>
            <p:ph idx="4294967295"/>
          </p:nvPr>
        </p:nvSpPr>
        <p:spPr>
          <a:xfrm>
            <a:off x="457200" y="1245352"/>
            <a:ext cx="8229600" cy="4525963"/>
          </a:xfrm>
        </p:spPr>
        <p:txBody>
          <a:bodyPr/>
          <a:lstStyle/>
          <a:p>
            <a:pPr marL="0" indent="0">
              <a:buNone/>
            </a:pPr>
            <a:r>
              <a:rPr lang="en-US" dirty="0"/>
              <a:t>This value (16222 in the previous example) seems rather odd.  The value represents the “number of days from January 1, 1970 and the day the account will be locked out”.  Unix and Linux systems have historically kept track of time as a value between January 1, 1970 and “now”.  Note also that the account isn’t deleted when the expiry date is reached, but rather locked out</a:t>
            </a:r>
            <a:r>
              <a:rPr lang="en-US" dirty="0" smtClean="0"/>
              <a:t>.</a:t>
            </a: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63870256"/>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Viewing Password Policies</a:t>
            </a:r>
            <a:endParaRPr lang="en-US" b="1" dirty="0"/>
          </a:p>
        </p:txBody>
      </p:sp>
      <p:sp>
        <p:nvSpPr>
          <p:cNvPr id="93187" name="Content Placeholder 2"/>
          <p:cNvSpPr>
            <a:spLocks noGrp="1"/>
          </p:cNvSpPr>
          <p:nvPr>
            <p:ph idx="4294967295"/>
          </p:nvPr>
        </p:nvSpPr>
        <p:spPr>
          <a:xfrm>
            <a:off x="457200" y="1245352"/>
            <a:ext cx="8229600" cy="4525963"/>
          </a:xfrm>
        </p:spPr>
        <p:txBody>
          <a:bodyPr/>
          <a:lstStyle/>
          <a:p>
            <a:pPr marL="0" indent="0">
              <a:buNone/>
            </a:pPr>
            <a:r>
              <a:rPr lang="en-US" dirty="0"/>
              <a:t>A user can display the password aging policies for their own account by executing the </a:t>
            </a:r>
            <a:r>
              <a:rPr lang="en-US" dirty="0" err="1">
                <a:latin typeface="Courier New" panose="02070309020205020404" pitchFamily="49" charset="0"/>
                <a:cs typeface="Courier New" panose="02070309020205020404" pitchFamily="49" charset="0"/>
              </a:rPr>
              <a:t>chage</a:t>
            </a:r>
            <a:r>
              <a:rPr lang="en-US" dirty="0">
                <a:latin typeface="Courier New" panose="02070309020205020404" pitchFamily="49" charset="0"/>
                <a:cs typeface="Courier New" panose="02070309020205020404" pitchFamily="49" charset="0"/>
              </a:rPr>
              <a:t> –l </a:t>
            </a:r>
            <a:r>
              <a:rPr lang="en-US" dirty="0"/>
              <a:t>command.  For example:</a:t>
            </a:r>
            <a:endParaRPr lang="en-US" b="1" dirty="0"/>
          </a:p>
          <a:p>
            <a:pPr marL="0" indent="0">
              <a:buNone/>
            </a:pPr>
            <a:endParaRPr lang="en-US" dirty="0" smtClean="0">
              <a:latin typeface="Courier New" panose="02070309020205020404" pitchFamily="49" charset="0"/>
              <a:cs typeface="Courier New" panose="02070309020205020404" pitchFamily="49" charset="0"/>
            </a:endParaRPr>
          </a:p>
        </p:txBody>
      </p:sp>
      <p:pic>
        <p:nvPicPr>
          <p:cNvPr id="512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905125"/>
            <a:ext cx="7967977"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8051181"/>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Viewing </a:t>
            </a:r>
            <a:r>
              <a:rPr lang="en-US" dirty="0" smtClean="0"/>
              <a:t>Password Policies</a:t>
            </a:r>
            <a:endParaRPr lang="en-US" dirty="0"/>
          </a:p>
        </p:txBody>
      </p:sp>
      <p:sp>
        <p:nvSpPr>
          <p:cNvPr id="93187" name="Content Placeholder 2"/>
          <p:cNvSpPr>
            <a:spLocks noGrp="1"/>
          </p:cNvSpPr>
          <p:nvPr>
            <p:ph idx="4294967295"/>
          </p:nvPr>
        </p:nvSpPr>
        <p:spPr>
          <a:xfrm>
            <a:off x="457200" y="1245352"/>
            <a:ext cx="8229600" cy="4525963"/>
          </a:xfrm>
        </p:spPr>
        <p:txBody>
          <a:bodyPr/>
          <a:lstStyle/>
          <a:p>
            <a:r>
              <a:rPr lang="en-US" dirty="0"/>
              <a:t>Note that a user can only see </a:t>
            </a:r>
            <a:r>
              <a:rPr lang="en-US" dirty="0" smtClean="0"/>
              <a:t>the </a:t>
            </a:r>
            <a:r>
              <a:rPr lang="en-US" dirty="0" err="1">
                <a:latin typeface="Courier New" panose="02070309020205020404" pitchFamily="49" charset="0"/>
                <a:cs typeface="Courier New" panose="02070309020205020404" pitchFamily="49" charset="0"/>
              </a:rPr>
              <a:t>chage</a:t>
            </a:r>
            <a:r>
              <a:rPr lang="en-US" dirty="0">
                <a:latin typeface="Courier New" panose="02070309020205020404" pitchFamily="49" charset="0"/>
                <a:cs typeface="Courier New" panose="02070309020205020404" pitchFamily="49" charset="0"/>
              </a:rPr>
              <a:t> –l </a:t>
            </a:r>
            <a:r>
              <a:rPr lang="en-US" dirty="0" smtClean="0"/>
              <a:t>information </a:t>
            </a:r>
            <a:r>
              <a:rPr lang="en-US" dirty="0"/>
              <a:t>for their own account.  </a:t>
            </a:r>
            <a:endParaRPr lang="en-US" dirty="0" smtClean="0"/>
          </a:p>
          <a:p>
            <a:r>
              <a:rPr lang="en-US" dirty="0" smtClean="0"/>
              <a:t>The </a:t>
            </a:r>
            <a:r>
              <a:rPr lang="en-US" dirty="0"/>
              <a:t>administrator can use this command for any user account.  </a:t>
            </a:r>
            <a:endParaRPr lang="en-US" dirty="0" smtClean="0"/>
          </a:p>
          <a:p>
            <a:r>
              <a:rPr lang="en-US" dirty="0" smtClean="0"/>
              <a:t>This </a:t>
            </a:r>
            <a:r>
              <a:rPr lang="en-US" dirty="0"/>
              <a:t>is especially useful for translating the expiration field into an actual date.</a:t>
            </a:r>
            <a:endParaRPr lang="en-US" b="1" dirty="0"/>
          </a:p>
          <a:p>
            <a:pPr marL="0" indent="0">
              <a:buNone/>
            </a:pPr>
            <a:endParaRPr lang="en-US"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027978595"/>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Modify </a:t>
            </a:r>
            <a:r>
              <a:rPr lang="en-US" dirty="0" smtClean="0"/>
              <a:t>User Home Directory</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t>The </a:t>
            </a:r>
            <a:r>
              <a:rPr lang="en-US" dirty="0" err="1">
                <a:latin typeface="Courier New" panose="02070309020205020404" pitchFamily="49" charset="0"/>
                <a:cs typeface="Courier New" panose="02070309020205020404" pitchFamily="49" charset="0"/>
              </a:rPr>
              <a:t>usermod</a:t>
            </a:r>
            <a:r>
              <a:rPr lang="en-US" dirty="0"/>
              <a:t> command is used to modify a user account.  For example, you can modify the home directory of the user “</a:t>
            </a:r>
            <a:r>
              <a:rPr lang="en-US" dirty="0" err="1"/>
              <a:t>test_user</a:t>
            </a:r>
            <a:r>
              <a:rPr lang="en-US" dirty="0"/>
              <a:t>” by executing the following command</a:t>
            </a:r>
            <a:r>
              <a:rPr lang="en-US" dirty="0" smtClean="0"/>
              <a:t>:</a:t>
            </a:r>
          </a:p>
          <a:p>
            <a:pPr marL="0" indent="0">
              <a:buNone/>
            </a:pPr>
            <a:endParaRPr lang="en-US" b="1" dirty="0"/>
          </a:p>
          <a:p>
            <a:pPr marL="0" indent="0">
              <a:buNone/>
            </a:pPr>
            <a:r>
              <a:rPr lang="en-US" dirty="0" err="1">
                <a:latin typeface="Courier New" panose="02070309020205020404" pitchFamily="49" charset="0"/>
                <a:cs typeface="Courier New" panose="02070309020205020404" pitchFamily="49" charset="0"/>
              </a:rPr>
              <a:t>usermod</a:t>
            </a:r>
            <a:r>
              <a:rPr lang="en-US" dirty="0">
                <a:latin typeface="Courier New" panose="02070309020205020404" pitchFamily="49" charset="0"/>
                <a:cs typeface="Courier New" panose="02070309020205020404" pitchFamily="49" charset="0"/>
              </a:rPr>
              <a:t> –d /</a:t>
            </a:r>
            <a:r>
              <a:rPr lang="en-US" dirty="0" smtClean="0">
                <a:latin typeface="Courier New" panose="02070309020205020404" pitchFamily="49" charset="0"/>
                <a:cs typeface="Courier New" panose="02070309020205020404" pitchFamily="49" charset="0"/>
              </a:rPr>
              <a:t>home/new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pPr marL="0" indent="0">
              <a:buNone/>
            </a:pPr>
            <a:endParaRPr lang="en-US" b="1" dirty="0" smtClean="0">
              <a:latin typeface="Calibri" pitchFamily="34" charset="0"/>
            </a:endParaRPr>
          </a:p>
        </p:txBody>
      </p:sp>
    </p:spTree>
    <p:extLst>
      <p:ext uri="{BB962C8B-B14F-4D97-AF65-F5344CB8AC3E}">
        <p14:creationId xmlns:p14="http://schemas.microsoft.com/office/powerpoint/2010/main" val="395567829"/>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Lock or Unlock </a:t>
            </a:r>
            <a:r>
              <a:rPr lang="en-US" dirty="0"/>
              <a:t>U</a:t>
            </a:r>
            <a:r>
              <a:rPr lang="en-US" dirty="0" smtClean="0"/>
              <a:t>ser </a:t>
            </a:r>
            <a:r>
              <a:rPr lang="en-US" dirty="0"/>
              <a:t>A</a:t>
            </a:r>
            <a:r>
              <a:rPr lang="en-US" dirty="0" smtClean="0"/>
              <a:t>ccount</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lock and unlock the password for user “</a:t>
            </a:r>
            <a:r>
              <a:rPr lang="en-US" dirty="0" err="1">
                <a:latin typeface="Calibri" panose="020F0502020204030204" pitchFamily="34" charset="0"/>
              </a:rPr>
              <a:t>test_user</a:t>
            </a:r>
            <a:r>
              <a:rPr lang="en-US" dirty="0">
                <a:latin typeface="Calibri" panose="020F0502020204030204" pitchFamily="34" charset="0"/>
              </a:rPr>
              <a:t>”, use the –L and –U options:</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usermod</a:t>
            </a:r>
            <a:r>
              <a:rPr lang="en-US" dirty="0">
                <a:latin typeface="Courier New" panose="02070309020205020404" pitchFamily="49" charset="0"/>
                <a:cs typeface="Courier New" panose="02070309020205020404" pitchFamily="49" charset="0"/>
              </a:rPr>
              <a:t> –L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a:t>
            </a:r>
            <a:endParaRPr lang="en-US" b="1" dirty="0">
              <a:latin typeface="Courier New" panose="02070309020205020404" pitchFamily="49" charset="0"/>
              <a:cs typeface="Courier New" panose="02070309020205020404" pitchFamily="49" charset="0"/>
            </a:endParaRPr>
          </a:p>
          <a:p>
            <a:pPr marL="0" indent="0">
              <a:buNone/>
            </a:pPr>
            <a:r>
              <a:rPr lang="en-US" dirty="0" err="1">
                <a:latin typeface="Courier New" panose="02070309020205020404" pitchFamily="49" charset="0"/>
                <a:cs typeface="Courier New" panose="02070309020205020404" pitchFamily="49" charset="0"/>
              </a:rPr>
              <a:t>usermod</a:t>
            </a:r>
            <a:r>
              <a:rPr lang="en-US" dirty="0">
                <a:latin typeface="Courier New" panose="02070309020205020404" pitchFamily="49" charset="0"/>
                <a:cs typeface="Courier New" panose="02070309020205020404" pitchFamily="49" charset="0"/>
              </a:rPr>
              <a:t> –U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pPr marL="0" indent="0">
              <a:buNone/>
            </a:pPr>
            <a:endParaRPr lang="en-US" b="1"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latin typeface="Calibri" pitchFamily="34" charset="0"/>
              </a:rPr>
              <a:t>Modify Expiration </a:t>
            </a:r>
            <a:r>
              <a:rPr lang="en-US" dirty="0">
                <a:latin typeface="Calibri" pitchFamily="34" charset="0"/>
              </a:rPr>
              <a:t>D</a:t>
            </a:r>
            <a:r>
              <a:rPr lang="en-US" dirty="0" smtClean="0">
                <a:latin typeface="Calibri" pitchFamily="34" charset="0"/>
              </a:rPr>
              <a:t>ate</a:t>
            </a: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set the expiry date of the user, use the –e option (note the different format than the </a:t>
            </a:r>
            <a:r>
              <a:rPr lang="en-US" dirty="0" err="1">
                <a:latin typeface="Courier New" panose="02070309020205020404" pitchFamily="49" charset="0"/>
                <a:cs typeface="Courier New" panose="02070309020205020404" pitchFamily="49" charset="0"/>
              </a:rPr>
              <a:t>chage</a:t>
            </a:r>
            <a:r>
              <a:rPr lang="en-US" dirty="0">
                <a:latin typeface="Calibri" panose="020F0502020204030204" pitchFamily="34" charset="0"/>
              </a:rPr>
              <a:t> command):</a:t>
            </a:r>
            <a:endParaRPr lang="en-US" b="1" dirty="0">
              <a:latin typeface="Calibri" panose="020F0502020204030204" pitchFamily="34" charset="0"/>
            </a:endParaRPr>
          </a:p>
          <a:p>
            <a:pPr marL="0" indent="0">
              <a:buNone/>
            </a:pPr>
            <a:r>
              <a:rPr lang="en-US" dirty="0"/>
              <a:t> </a:t>
            </a:r>
            <a:endParaRPr lang="en-US" b="1" dirty="0"/>
          </a:p>
          <a:p>
            <a:pPr marL="0" indent="0">
              <a:buNone/>
            </a:pPr>
            <a:r>
              <a:rPr lang="en-US" dirty="0" err="1">
                <a:latin typeface="Courier New" panose="02070309020205020404" pitchFamily="49" charset="0"/>
                <a:cs typeface="Courier New" panose="02070309020205020404" pitchFamily="49" charset="0"/>
              </a:rPr>
              <a:t>usermod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test_user</a:t>
            </a:r>
            <a:r>
              <a:rPr lang="en-US" dirty="0">
                <a:latin typeface="Courier New" panose="02070309020205020404" pitchFamily="49" charset="0"/>
                <a:cs typeface="Courier New" panose="02070309020205020404" pitchFamily="49" charset="0"/>
              </a:rPr>
              <a:t> –e 2014-04-30</a:t>
            </a:r>
            <a:endParaRPr lang="en-US" b="1" dirty="0">
              <a:latin typeface="Courier New" panose="02070309020205020404" pitchFamily="49" charset="0"/>
              <a:cs typeface="Courier New" panose="02070309020205020404" pitchFamily="49" charset="0"/>
            </a:endParaRPr>
          </a:p>
          <a:p>
            <a:pPr marL="0" indent="0">
              <a:buNone/>
            </a:pPr>
            <a:r>
              <a:rPr lang="en-US" dirty="0"/>
              <a:t> </a:t>
            </a:r>
            <a:endParaRPr lang="en-US" b="1" dirty="0"/>
          </a:p>
          <a:p>
            <a:pPr marL="800100" lvl="2" indent="0">
              <a:buNone/>
            </a:pPr>
            <a:endParaRPr lang="en-US" dirty="0" smtClean="0">
              <a:latin typeface="Calibri" pitchFamily="34" charset="0"/>
            </a:endParaRPr>
          </a:p>
          <a:p>
            <a:endParaRPr lang="en-US" dirty="0" smtClean="0">
              <a:latin typeface="Calibri" pitchFamily="34" charset="0"/>
            </a:endParaRPr>
          </a:p>
          <a:p>
            <a:pPr lvl="1"/>
            <a:endParaRPr lang="en-US" dirty="0" smtClean="0">
              <a:latin typeface="Calibri" pitchFamily="34" charset="0"/>
            </a:endParaRPr>
          </a:p>
        </p:txBody>
      </p:sp>
    </p:spTree>
    <p:extLst>
      <p:ext uri="{BB962C8B-B14F-4D97-AF65-F5344CB8AC3E}">
        <p14:creationId xmlns:p14="http://schemas.microsoft.com/office/powerpoint/2010/main" val="2904924168"/>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latin typeface="Calibri" pitchFamily="34" charset="0"/>
              </a:rPr>
              <a:t>Modify Primary </a:t>
            </a:r>
            <a:r>
              <a:rPr lang="en-US" dirty="0">
                <a:latin typeface="Calibri" pitchFamily="34" charset="0"/>
              </a:rPr>
              <a:t>G</a:t>
            </a:r>
            <a:r>
              <a:rPr lang="en-US" dirty="0" smtClean="0">
                <a:latin typeface="Calibri" pitchFamily="34" charset="0"/>
              </a:rPr>
              <a:t>roup</a:t>
            </a: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change the primary group, use the –g option:</a:t>
            </a:r>
            <a:endParaRPr lang="en-US" b="1" dirty="0">
              <a:latin typeface="Calibri" panose="020F0502020204030204" pitchFamily="34" charset="0"/>
            </a:endParaRPr>
          </a:p>
          <a:p>
            <a:pPr marL="0" indent="0">
              <a:buNone/>
            </a:pPr>
            <a:r>
              <a:rPr lang="en-US" dirty="0"/>
              <a:t> </a:t>
            </a:r>
            <a:endParaRPr lang="en-US" b="1" dirty="0"/>
          </a:p>
          <a:p>
            <a:pPr marL="0" indent="0">
              <a:buNone/>
            </a:pPr>
            <a:r>
              <a:rPr lang="en-US" dirty="0" err="1">
                <a:latin typeface="Courier New" panose="02070309020205020404" pitchFamily="49" charset="0"/>
                <a:cs typeface="Courier New" panose="02070309020205020404" pitchFamily="49" charset="0"/>
              </a:rPr>
              <a:t>usermod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test_user</a:t>
            </a:r>
            <a:r>
              <a:rPr lang="en-US" dirty="0">
                <a:latin typeface="Courier New" panose="02070309020205020404" pitchFamily="49" charset="0"/>
                <a:cs typeface="Courier New" panose="02070309020205020404" pitchFamily="49" charset="0"/>
              </a:rPr>
              <a:t> –g </a:t>
            </a:r>
            <a:r>
              <a:rPr lang="en-US" dirty="0" err="1">
                <a:latin typeface="Courier New" panose="02070309020205020404" pitchFamily="49" charset="0"/>
                <a:cs typeface="Courier New" panose="02070309020205020404" pitchFamily="49" charset="0"/>
              </a:rPr>
              <a:t>dba</a:t>
            </a:r>
            <a:endParaRPr lang="en-US" b="1" dirty="0">
              <a:latin typeface="Courier New" panose="02070309020205020404" pitchFamily="49" charset="0"/>
              <a:cs typeface="Courier New" panose="02070309020205020404" pitchFamily="49" charset="0"/>
            </a:endParaRPr>
          </a:p>
          <a:p>
            <a:pPr marL="0" indent="0">
              <a:buNone/>
            </a:pPr>
            <a:r>
              <a:rPr lang="en-US" dirty="0"/>
              <a:t> </a:t>
            </a:r>
            <a:endParaRPr lang="en-US" b="1" dirty="0"/>
          </a:p>
          <a:p>
            <a:pPr marL="0" indent="0">
              <a:buNone/>
            </a:pPr>
            <a:r>
              <a:rPr lang="en-US" dirty="0"/>
              <a:t> </a:t>
            </a:r>
            <a:endParaRPr lang="en-US" b="1" dirty="0"/>
          </a:p>
          <a:p>
            <a:pPr marL="800100" lvl="2" indent="0">
              <a:buNone/>
            </a:pPr>
            <a:endParaRPr lang="en-US" dirty="0" smtClean="0">
              <a:latin typeface="Calibri" pitchFamily="34" charset="0"/>
            </a:endParaRPr>
          </a:p>
          <a:p>
            <a:endParaRPr lang="en-US" dirty="0" smtClean="0">
              <a:latin typeface="Calibri" pitchFamily="34" charset="0"/>
            </a:endParaRPr>
          </a:p>
          <a:p>
            <a:pPr lvl="1"/>
            <a:endParaRPr lang="en-US" dirty="0" smtClean="0">
              <a:latin typeface="Calibri" pitchFamily="34" charset="0"/>
            </a:endParaRPr>
          </a:p>
        </p:txBody>
      </p:sp>
    </p:spTree>
    <p:extLst>
      <p:ext uri="{BB962C8B-B14F-4D97-AF65-F5344CB8AC3E}">
        <p14:creationId xmlns:p14="http://schemas.microsoft.com/office/powerpoint/2010/main" val="2957223393"/>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latin typeface="Calibri" pitchFamily="34" charset="0"/>
              </a:rPr>
              <a:t>Modify Comment</a:t>
            </a: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change the comment (or GECOS field)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/passwd </a:t>
            </a:r>
            <a:r>
              <a:rPr lang="en-US" dirty="0">
                <a:latin typeface="Calibri" panose="020F0502020204030204" pitchFamily="34" charset="0"/>
              </a:rPr>
              <a:t>file, use the –c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usermod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test_user</a:t>
            </a:r>
            <a:r>
              <a:rPr lang="en-US" dirty="0">
                <a:latin typeface="Courier New" panose="02070309020205020404" pitchFamily="49" charset="0"/>
                <a:cs typeface="Courier New" panose="02070309020205020404" pitchFamily="49" charset="0"/>
              </a:rPr>
              <a:t> –c Bob</a:t>
            </a:r>
            <a:endParaRPr lang="en-US" b="1" dirty="0">
              <a:latin typeface="Courier New" panose="02070309020205020404" pitchFamily="49" charset="0"/>
              <a:cs typeface="Courier New" panose="02070309020205020404" pitchFamily="49"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endParaRPr lang="en-US" sz="2400" dirty="0" smtClean="0">
              <a:latin typeface="Courier New" panose="02070309020205020404" pitchFamily="49"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54442829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GECOS</a:t>
            </a:r>
          </a:p>
        </p:txBody>
      </p:sp>
      <p:sp>
        <p:nvSpPr>
          <p:cNvPr id="93187" name="Content Placeholder 2"/>
          <p:cNvSpPr>
            <a:spLocks noGrp="1"/>
          </p:cNvSpPr>
          <p:nvPr>
            <p:ph idx="4294967295"/>
          </p:nvPr>
        </p:nvSpPr>
        <p:spPr>
          <a:xfrm>
            <a:off x="457200" y="1354536"/>
            <a:ext cx="8229600" cy="4525963"/>
          </a:xfrm>
        </p:spPr>
        <p:txBody>
          <a:bodyPr/>
          <a:lstStyle/>
          <a:p>
            <a:r>
              <a:rPr lang="en-US" dirty="0" smtClean="0">
                <a:latin typeface="Calibri" panose="020F0502020204030204" pitchFamily="34" charset="0"/>
              </a:rPr>
              <a:t>Most administrators use the field for the user's full name or comments</a:t>
            </a:r>
            <a:endParaRPr lang="en-US" dirty="0">
              <a:latin typeface="Calibri" panose="020F0502020204030204" pitchFamily="34" charset="0"/>
            </a:endParaRPr>
          </a:p>
          <a:p>
            <a:r>
              <a:rPr lang="en-US" dirty="0" smtClean="0">
                <a:latin typeface="Calibri" panose="020F0502020204030204" pitchFamily="34" charset="0"/>
              </a:rPr>
              <a:t>Regular users can modify the information using the </a:t>
            </a:r>
            <a:r>
              <a:rPr lang="en-US" dirty="0" err="1" smtClean="0">
                <a:latin typeface="Courier New" panose="02070309020205020404" pitchFamily="49" charset="0"/>
                <a:cs typeface="Courier New" panose="02070309020205020404" pitchFamily="49" charset="0"/>
              </a:rPr>
              <a:t>chfn</a:t>
            </a:r>
            <a:r>
              <a:rPr lang="en-US" dirty="0" smtClean="0">
                <a:latin typeface="Calibri" panose="020F0502020204030204" pitchFamily="34" charset="0"/>
              </a:rPr>
              <a:t> command</a:t>
            </a:r>
          </a:p>
          <a:p>
            <a:r>
              <a:rPr lang="en-US" dirty="0" smtClean="0">
                <a:latin typeface="Calibri" panose="020F0502020204030204" pitchFamily="34" charset="0"/>
              </a:rPr>
              <a:t>The </a:t>
            </a:r>
            <a:r>
              <a:rPr lang="en-US" dirty="0" smtClean="0">
                <a:latin typeface="Courier New" panose="02070309020205020404" pitchFamily="49" charset="0"/>
                <a:cs typeface="Courier New" panose="02070309020205020404" pitchFamily="49" charset="0"/>
              </a:rPr>
              <a:t>finger</a:t>
            </a:r>
            <a:r>
              <a:rPr lang="en-US" dirty="0" smtClean="0">
                <a:latin typeface="Calibri" panose="020F0502020204030204" pitchFamily="34" charset="0"/>
              </a:rPr>
              <a:t> command can be used by other users to display this information</a:t>
            </a:r>
            <a:endParaRPr lang="en-US"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3725645656"/>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latin typeface="Calibri" pitchFamily="34" charset="0"/>
              </a:rPr>
              <a:t>Modify Login Shell</a:t>
            </a: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change the login shell of a user, use the –s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usermod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test_user</a:t>
            </a:r>
            <a:r>
              <a:rPr lang="en-US" dirty="0">
                <a:latin typeface="Courier New" panose="02070309020205020404" pitchFamily="49" charset="0"/>
                <a:cs typeface="Courier New" panose="02070309020205020404" pitchFamily="49" charset="0"/>
              </a:rPr>
              <a:t> –s /bin/</a:t>
            </a:r>
            <a:r>
              <a:rPr lang="en-US" dirty="0" err="1">
                <a:latin typeface="Courier New" panose="02070309020205020404" pitchFamily="49" charset="0"/>
                <a:cs typeface="Courier New" panose="02070309020205020404" pitchFamily="49" charset="0"/>
              </a:rPr>
              <a:t>csh</a:t>
            </a:r>
            <a:endParaRPr lang="en-US" b="1" dirty="0">
              <a:latin typeface="Courier New" panose="02070309020205020404" pitchFamily="49" charset="0"/>
              <a:cs typeface="Courier New" panose="02070309020205020404" pitchFamily="49"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endParaRPr lang="en-US" sz="2400" dirty="0" smtClean="0">
              <a:latin typeface="Courier New" panose="02070309020205020404" pitchFamily="49"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753807578"/>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latin typeface="Calibri" pitchFamily="34" charset="0"/>
              </a:rPr>
              <a:t>Verifying User Changes</a:t>
            </a: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You can verify change by viewing the contents of the /</a:t>
            </a:r>
            <a:r>
              <a:rPr lang="en-US" dirty="0" err="1">
                <a:latin typeface="Calibri" panose="020F0502020204030204" pitchFamily="34" charset="0"/>
              </a:rPr>
              <a:t>etc</a:t>
            </a:r>
            <a:r>
              <a:rPr lang="en-US" dirty="0">
                <a:latin typeface="Calibri" panose="020F0502020204030204" pitchFamily="34" charset="0"/>
              </a:rPr>
              <a:t>/passwd file after running the </a:t>
            </a:r>
            <a:r>
              <a:rPr lang="en-US" dirty="0" err="1">
                <a:latin typeface="Calibri" panose="020F0502020204030204" pitchFamily="34" charset="0"/>
              </a:rPr>
              <a:t>usermod</a:t>
            </a:r>
            <a:r>
              <a:rPr lang="en-US" dirty="0">
                <a:latin typeface="Calibri" panose="020F0502020204030204" pitchFamily="34" charset="0"/>
              </a:rPr>
              <a:t> command by executing the </a:t>
            </a:r>
            <a:r>
              <a:rPr lang="en-US" dirty="0">
                <a:latin typeface="Courier New" panose="02070309020205020404" pitchFamily="49" charset="0"/>
                <a:cs typeface="Courier New" panose="02070309020205020404" pitchFamily="49" charset="0"/>
              </a:rPr>
              <a:t>grep</a:t>
            </a:r>
            <a:r>
              <a:rPr lang="en-US" dirty="0">
                <a:latin typeface="Calibri" panose="020F0502020204030204" pitchFamily="34" charset="0"/>
              </a:rPr>
              <a:t> command:</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a:latin typeface="Courier New" panose="02070309020205020404" pitchFamily="49" charset="0"/>
                <a:cs typeface="Courier New" panose="02070309020205020404" pitchFamily="49" charset="0"/>
              </a:rPr>
              <a:t>grep –w </a:t>
            </a:r>
            <a:r>
              <a:rPr lang="en-US" dirty="0" err="1">
                <a:latin typeface="Courier New" panose="02070309020205020404" pitchFamily="49" charset="0"/>
                <a:cs typeface="Courier New" panose="02070309020205020404" pitchFamily="49" charset="0"/>
              </a:rPr>
              <a:t>test_user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/passwd</a:t>
            </a:r>
            <a:endParaRPr lang="en-US" b="1" dirty="0">
              <a:latin typeface="Courier New" panose="02070309020205020404" pitchFamily="49" charset="0"/>
              <a:cs typeface="Courier New" panose="02070309020205020404" pitchFamily="49" charset="0"/>
            </a:endParaRPr>
          </a:p>
          <a:p>
            <a:endParaRPr lang="en-US" sz="2400" dirty="0" smtClean="0">
              <a:latin typeface="Courier New" panose="02070309020205020404" pitchFamily="49"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200770177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Deleting a User</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The </a:t>
            </a:r>
            <a:r>
              <a:rPr lang="en-US" dirty="0" err="1">
                <a:latin typeface="Calibri" panose="020F0502020204030204" pitchFamily="34" charset="0"/>
              </a:rPr>
              <a:t>userdel</a:t>
            </a:r>
            <a:r>
              <a:rPr lang="en-US" dirty="0">
                <a:latin typeface="Calibri" panose="020F0502020204030204" pitchFamily="34" charset="0"/>
              </a:rPr>
              <a:t> command is used to delete a user account and the files related to it.  For example, you can delete user “</a:t>
            </a:r>
            <a:r>
              <a:rPr lang="en-US" dirty="0" err="1">
                <a:latin typeface="Calibri" panose="020F0502020204030204" pitchFamily="34" charset="0"/>
              </a:rPr>
              <a:t>test_user</a:t>
            </a:r>
            <a:r>
              <a:rPr lang="en-US" dirty="0">
                <a:latin typeface="Calibri" panose="020F0502020204030204" pitchFamily="34" charset="0"/>
              </a:rPr>
              <a:t>” by executing the following command:</a:t>
            </a:r>
            <a:endParaRPr lang="en-US" b="1" dirty="0">
              <a:latin typeface="Calibri" panose="020F0502020204030204" pitchFamily="34" charset="0"/>
            </a:endParaRPr>
          </a:p>
          <a:p>
            <a:pPr marL="0" indent="0">
              <a:buNone/>
            </a:pPr>
            <a:r>
              <a:rPr lang="en-US" dirty="0">
                <a:latin typeface="Courier New" panose="02070309020205020404" pitchFamily="49" charset="0"/>
                <a:cs typeface="Courier New" panose="02070309020205020404" pitchFamily="49" charset="0"/>
              </a:rPr>
              <a:t> </a:t>
            </a:r>
            <a:endParaRPr lang="en-US" b="1" dirty="0">
              <a:latin typeface="Courier New" panose="02070309020205020404" pitchFamily="49" charset="0"/>
              <a:cs typeface="Courier New" panose="02070309020205020404" pitchFamily="49" charset="0"/>
            </a:endParaRPr>
          </a:p>
          <a:p>
            <a:pPr marL="0" indent="0">
              <a:buNone/>
            </a:pPr>
            <a:r>
              <a:rPr lang="en-US" dirty="0" err="1">
                <a:latin typeface="Courier New" panose="02070309020205020404" pitchFamily="49" charset="0"/>
                <a:cs typeface="Courier New" panose="02070309020205020404" pitchFamily="49" charset="0"/>
              </a:rPr>
              <a:t>userdel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4088921670"/>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Deleting a User</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err="1" smtClean="0">
                <a:latin typeface="Courier New" panose="02070309020205020404" pitchFamily="49" charset="0"/>
                <a:cs typeface="Courier New" panose="02070309020205020404" pitchFamily="49" charset="0"/>
              </a:rPr>
              <a:t>userdel</a:t>
            </a:r>
            <a:r>
              <a:rPr lang="en-US" dirty="0" smtClean="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pPr marL="0" indent="0">
              <a:buNone/>
            </a:pPr>
            <a:r>
              <a:rPr lang="en-US" dirty="0">
                <a:latin typeface="Calibri" panose="020F0502020204030204" pitchFamily="34" charset="0"/>
              </a:rPr>
              <a:t>This command will delete the account for “</a:t>
            </a:r>
            <a:r>
              <a:rPr lang="en-US" dirty="0" err="1">
                <a:latin typeface="Calibri" panose="020F0502020204030204" pitchFamily="34" charset="0"/>
              </a:rPr>
              <a:t>test_user</a:t>
            </a:r>
            <a:r>
              <a:rPr lang="en-US" dirty="0">
                <a:latin typeface="Calibri" panose="020F0502020204030204" pitchFamily="34" charset="0"/>
              </a:rPr>
              <a:t>” by removing the corresponding entry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/passwd </a:t>
            </a:r>
            <a:r>
              <a:rPr lang="en-US" dirty="0">
                <a:latin typeface="Calibri" panose="020F0502020204030204" pitchFamily="34" charset="0"/>
              </a:rPr>
              <a:t>and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/shadow</a:t>
            </a:r>
            <a:r>
              <a:rPr lang="en-US" dirty="0">
                <a:latin typeface="Calibri" panose="020F0502020204030204" pitchFamily="34" charset="0"/>
              </a:rPr>
              <a:t> files as well as any references to the user in the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etc</a:t>
            </a:r>
            <a:r>
              <a:rPr lang="en-US" dirty="0" smtClean="0">
                <a:latin typeface="Courier New" panose="02070309020205020404" pitchFamily="49" charset="0"/>
                <a:cs typeface="Courier New" panose="02070309020205020404" pitchFamily="49" charset="0"/>
              </a:rPr>
              <a:t>/group</a:t>
            </a:r>
            <a:r>
              <a:rPr lang="en-US" dirty="0" smtClean="0">
                <a:latin typeface="Calibri" panose="020F0502020204030204" pitchFamily="34" charset="0"/>
              </a:rPr>
              <a:t> </a:t>
            </a:r>
            <a:r>
              <a:rPr lang="en-US" dirty="0">
                <a:latin typeface="Calibri" panose="020F0502020204030204" pitchFamily="34" charset="0"/>
              </a:rPr>
              <a:t>file.  The home directory of the user as well as any other directories created by him can be searched and removed using the </a:t>
            </a:r>
            <a:r>
              <a:rPr lang="en-US" dirty="0">
                <a:latin typeface="Courier New" panose="02070309020205020404" pitchFamily="49" charset="0"/>
                <a:cs typeface="Courier New" panose="02070309020205020404" pitchFamily="49" charset="0"/>
              </a:rPr>
              <a:t>find</a:t>
            </a:r>
            <a:r>
              <a:rPr lang="en-US" dirty="0">
                <a:latin typeface="Calibri" panose="020F0502020204030204" pitchFamily="34" charset="0"/>
              </a:rPr>
              <a:t> command.</a:t>
            </a:r>
            <a:endParaRPr lang="en-US" b="1" dirty="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067950454"/>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Deleting a User</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delete the user account along with the user’s home directory and </a:t>
            </a:r>
            <a:r>
              <a:rPr lang="en-US" i="1" dirty="0">
                <a:latin typeface="Calibri" panose="020F0502020204030204" pitchFamily="34" charset="0"/>
              </a:rPr>
              <a:t>mail spool</a:t>
            </a:r>
            <a:r>
              <a:rPr lang="en-US" dirty="0">
                <a:latin typeface="Calibri" panose="020F0502020204030204" pitchFamily="34" charset="0"/>
              </a:rPr>
              <a:t>, use the –r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userdel</a:t>
            </a:r>
            <a:r>
              <a:rPr lang="en-US" dirty="0">
                <a:latin typeface="Courier New" panose="02070309020205020404" pitchFamily="49" charset="0"/>
                <a:cs typeface="Courier New" panose="02070309020205020404" pitchFamily="49" charset="0"/>
              </a:rPr>
              <a:t> –r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050537966"/>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Deleting a User</a:t>
            </a:r>
            <a:endParaRPr lang="en-US" dirty="0" smtClean="0">
              <a:latin typeface="Calibri" pitchFamily="34" charset="0"/>
            </a:endParaRPr>
          </a:p>
        </p:txBody>
      </p:sp>
      <p:sp>
        <p:nvSpPr>
          <p:cNvPr id="96259" name="Content Placeholder 2"/>
          <p:cNvSpPr>
            <a:spLocks noGrp="1"/>
          </p:cNvSpPr>
          <p:nvPr>
            <p:ph idx="4294967295"/>
          </p:nvPr>
        </p:nvSpPr>
        <p:spPr/>
        <p:txBody>
          <a:bodyPr/>
          <a:lstStyle/>
          <a:p>
            <a:r>
              <a:rPr lang="en-US" dirty="0">
                <a:latin typeface="Calibri" panose="020F0502020204030204" pitchFamily="34" charset="0"/>
              </a:rPr>
              <a:t>The mail spool is the file that contains unread email for the user account.  </a:t>
            </a:r>
            <a:endParaRPr lang="en-US" dirty="0" smtClean="0">
              <a:latin typeface="Calibri" panose="020F0502020204030204" pitchFamily="34" charset="0"/>
            </a:endParaRPr>
          </a:p>
          <a:p>
            <a:r>
              <a:rPr lang="en-US" dirty="0" smtClean="0">
                <a:latin typeface="Calibri" panose="020F0502020204030204" pitchFamily="34" charset="0"/>
              </a:rPr>
              <a:t>Note</a:t>
            </a:r>
            <a:r>
              <a:rPr lang="en-US" dirty="0">
                <a:latin typeface="Calibri" panose="020F0502020204030204" pitchFamily="34" charset="0"/>
              </a:rPr>
              <a:t>: the –r option only deletes the user’s home directory and mail spool; any other files owned by the user need to be deleted manually.  </a:t>
            </a:r>
            <a:endParaRPr lang="en-US" dirty="0" smtClean="0">
              <a:latin typeface="Calibri" panose="020F0502020204030204" pitchFamily="34" charset="0"/>
            </a:endParaRPr>
          </a:p>
          <a:p>
            <a:r>
              <a:rPr lang="en-US" dirty="0" smtClean="0">
                <a:latin typeface="Calibri" panose="020F0502020204030204" pitchFamily="34" charset="0"/>
              </a:rPr>
              <a:t>The </a:t>
            </a:r>
            <a:r>
              <a:rPr lang="en-US" dirty="0">
                <a:latin typeface="Calibri" panose="020F0502020204030204" pitchFamily="34" charset="0"/>
              </a:rPr>
              <a:t>recommendation is to search for these files before deleting the user account. </a:t>
            </a:r>
            <a:endParaRPr lang="en-US" b="1" dirty="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2663378600"/>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Deleting a User</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smtClean="0">
                <a:latin typeface="Calibri" panose="020F0502020204030204" pitchFamily="34" charset="0"/>
              </a:rPr>
              <a:t>The </a:t>
            </a:r>
            <a:r>
              <a:rPr lang="en-US" dirty="0">
                <a:latin typeface="Calibri" panose="020F0502020204030204" pitchFamily="34" charset="0"/>
              </a:rPr>
              <a:t>user account can be forcefully deleted even if the user is logged in by using the –f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userdel</a:t>
            </a:r>
            <a:r>
              <a:rPr lang="en-US" dirty="0">
                <a:latin typeface="Courier New" panose="02070309020205020404" pitchFamily="49" charset="0"/>
                <a:cs typeface="Courier New" panose="02070309020205020404" pitchFamily="49" charset="0"/>
              </a:rPr>
              <a:t> –f </a:t>
            </a:r>
            <a:r>
              <a:rPr lang="en-US" dirty="0" err="1">
                <a:latin typeface="Courier New" panose="02070309020205020404" pitchFamily="49" charset="0"/>
                <a:cs typeface="Courier New" panose="02070309020205020404" pitchFamily="49" charset="0"/>
              </a:rPr>
              <a:t>test_user</a:t>
            </a: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1594855612"/>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Group accounts</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pPr lvl="0"/>
            <a:r>
              <a:rPr lang="en-US" dirty="0" smtClean="0">
                <a:latin typeface="Calibri" panose="020F0502020204030204" pitchFamily="34" charset="0"/>
              </a:rPr>
              <a:t>When </a:t>
            </a:r>
            <a:r>
              <a:rPr lang="en-US" dirty="0">
                <a:latin typeface="Calibri" panose="020F0502020204030204" pitchFamily="34" charset="0"/>
              </a:rPr>
              <a:t>a server is being shared by multiple teams in an organization, a separate group can be created for each team.  </a:t>
            </a:r>
            <a:endParaRPr lang="en-US" dirty="0" smtClean="0">
              <a:latin typeface="Calibri" panose="020F0502020204030204" pitchFamily="34" charset="0"/>
            </a:endParaRPr>
          </a:p>
          <a:p>
            <a:pPr lvl="0"/>
            <a:r>
              <a:rPr lang="en-US" dirty="0" smtClean="0">
                <a:latin typeface="Calibri" panose="020F0502020204030204" pitchFamily="34" charset="0"/>
              </a:rPr>
              <a:t>Their </a:t>
            </a:r>
            <a:r>
              <a:rPr lang="en-US" dirty="0">
                <a:latin typeface="Calibri" panose="020F0502020204030204" pitchFamily="34" charset="0"/>
              </a:rPr>
              <a:t>shared resources, such as files and directories, </a:t>
            </a:r>
            <a:r>
              <a:rPr lang="en-US" dirty="0" smtClean="0">
                <a:latin typeface="Calibri" panose="020F0502020204030204" pitchFamily="34" charset="0"/>
              </a:rPr>
              <a:t>can be </a:t>
            </a:r>
            <a:r>
              <a:rPr lang="en-US" dirty="0">
                <a:latin typeface="Calibri" panose="020F0502020204030204" pitchFamily="34" charset="0"/>
              </a:rPr>
              <a:t>accessed securely by team members </a:t>
            </a:r>
            <a:r>
              <a:rPr lang="en-US" dirty="0" smtClean="0">
                <a:latin typeface="Calibri" panose="020F0502020204030204" pitchFamily="34" charset="0"/>
              </a:rPr>
              <a:t>only by their owner assigning the correct permissions to the group</a:t>
            </a:r>
            <a:endParaRPr lang="en-US" b="1" dirty="0">
              <a:latin typeface="Calibri" panose="020F0502020204030204" pitchFamily="34" charset="0"/>
            </a:endParaRP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70129685"/>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r>
            <a:r>
              <a:rPr lang="en-US" dirty="0" err="1"/>
              <a:t>etc</a:t>
            </a:r>
            <a:r>
              <a:rPr lang="en-US" dirty="0"/>
              <a:t>/group file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Every user is associated with at least one group, which is known as the primary group</a:t>
            </a:r>
            <a:r>
              <a:rPr lang="en-US" dirty="0" smtClean="0">
                <a:latin typeface="Calibri" panose="020F0502020204030204" pitchFamily="34" charset="0"/>
              </a:rPr>
              <a:t>.</a:t>
            </a:r>
          </a:p>
          <a:p>
            <a:r>
              <a:rPr lang="en-US" dirty="0" smtClean="0">
                <a:latin typeface="Calibri" panose="020F0502020204030204" pitchFamily="34" charset="0"/>
              </a:rPr>
              <a:t>Recall </a:t>
            </a:r>
            <a:r>
              <a:rPr lang="en-US" dirty="0">
                <a:latin typeface="Calibri" panose="020F0502020204030204" pitchFamily="34" charset="0"/>
              </a:rPr>
              <a:t>that the user’s primary group is stored in the fourth field of the /</a:t>
            </a:r>
            <a:r>
              <a:rPr lang="en-US" dirty="0" err="1">
                <a:latin typeface="Calibri" panose="020F0502020204030204" pitchFamily="34" charset="0"/>
              </a:rPr>
              <a:t>etc</a:t>
            </a:r>
            <a:r>
              <a:rPr lang="en-US" dirty="0">
                <a:latin typeface="Calibri" panose="020F0502020204030204" pitchFamily="34" charset="0"/>
              </a:rPr>
              <a:t>/passwd file.  </a:t>
            </a:r>
            <a:endParaRPr lang="en-US" dirty="0" smtClean="0">
              <a:latin typeface="Calibri" panose="020F0502020204030204" pitchFamily="34" charset="0"/>
            </a:endParaRPr>
          </a:p>
          <a:p>
            <a:r>
              <a:rPr lang="en-US" dirty="0" smtClean="0">
                <a:latin typeface="Calibri" panose="020F0502020204030204" pitchFamily="34" charset="0"/>
              </a:rPr>
              <a:t>Any </a:t>
            </a:r>
            <a:r>
              <a:rPr lang="en-US" dirty="0">
                <a:latin typeface="Calibri" panose="020F0502020204030204" pitchFamily="34" charset="0"/>
              </a:rPr>
              <a:t>additional group membership will be available in the /</a:t>
            </a:r>
            <a:r>
              <a:rPr lang="en-US" dirty="0" err="1">
                <a:latin typeface="Calibri" panose="020F0502020204030204" pitchFamily="34" charset="0"/>
              </a:rPr>
              <a:t>etc</a:t>
            </a:r>
            <a:r>
              <a:rPr lang="en-US" dirty="0">
                <a:latin typeface="Calibri" panose="020F0502020204030204" pitchFamily="34" charset="0"/>
              </a:rPr>
              <a:t>/group file, which is used to store group account information.  </a:t>
            </a:r>
            <a:endParaRPr lang="en-US" b="1" dirty="0">
              <a:latin typeface="Calibri" panose="020F0502020204030204" pitchFamily="34" charset="0"/>
            </a:endParaRPr>
          </a:p>
          <a:p>
            <a:endParaRPr lang="en-US" dirty="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200628830"/>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r>
            <a:r>
              <a:rPr lang="en-US" dirty="0" err="1"/>
              <a:t>etc</a:t>
            </a:r>
            <a:r>
              <a:rPr lang="en-US" dirty="0"/>
              <a:t>/group file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Every line in the /</a:t>
            </a:r>
            <a:r>
              <a:rPr lang="en-US" dirty="0" err="1">
                <a:latin typeface="Calibri" panose="020F0502020204030204" pitchFamily="34" charset="0"/>
              </a:rPr>
              <a:t>etc</a:t>
            </a:r>
            <a:r>
              <a:rPr lang="en-US" dirty="0">
                <a:latin typeface="Calibri" panose="020F0502020204030204" pitchFamily="34" charset="0"/>
              </a:rPr>
              <a:t>/group file describes one group account.  An example line</a:t>
            </a:r>
            <a:r>
              <a:rPr lang="en-US" dirty="0" smtClean="0">
                <a:latin typeface="Calibri" panose="020F0502020204030204" pitchFamily="34" charset="0"/>
              </a:rPr>
              <a:t>:</a:t>
            </a:r>
            <a:endParaRPr lang="en-US" b="1" dirty="0">
              <a:latin typeface="Calibri" panose="020F0502020204030204" pitchFamily="34" charset="0"/>
            </a:endParaRPr>
          </a:p>
          <a:p>
            <a:pPr marL="1257300" lvl="3" indent="0">
              <a:buNone/>
            </a:pPr>
            <a:r>
              <a:rPr lang="en-US" sz="3200" dirty="0" err="1">
                <a:latin typeface="Courier New" panose="02070309020205020404" pitchFamily="49" charset="0"/>
                <a:cs typeface="Courier New" panose="02070309020205020404" pitchFamily="49" charset="0"/>
              </a:rPr>
              <a:t>dba</a:t>
            </a:r>
            <a:r>
              <a:rPr lang="en-US" sz="3200" dirty="0">
                <a:latin typeface="Courier New" panose="02070309020205020404" pitchFamily="49" charset="0"/>
                <a:cs typeface="Courier New" panose="02070309020205020404" pitchFamily="49" charset="0"/>
              </a:rPr>
              <a:t>::102:mike,john,will</a:t>
            </a:r>
          </a:p>
          <a:p>
            <a:r>
              <a:rPr lang="en-US" dirty="0">
                <a:latin typeface="Calibri" panose="020F0502020204030204" pitchFamily="34" charset="0"/>
              </a:rPr>
              <a:t>Each line in the /</a:t>
            </a:r>
            <a:r>
              <a:rPr lang="en-US" dirty="0" err="1">
                <a:latin typeface="Calibri" panose="020F0502020204030204" pitchFamily="34" charset="0"/>
              </a:rPr>
              <a:t>etc</a:t>
            </a:r>
            <a:r>
              <a:rPr lang="en-US" dirty="0">
                <a:latin typeface="Calibri" panose="020F0502020204030204" pitchFamily="34" charset="0"/>
              </a:rPr>
              <a:t>/group file contains the following fields separated by colons:</a:t>
            </a:r>
            <a:endParaRPr lang="en-US" b="1"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0351412"/>
              </p:ext>
            </p:extLst>
          </p:nvPr>
        </p:nvGraphicFramePr>
        <p:xfrm>
          <a:off x="764275" y="4054251"/>
          <a:ext cx="7574507" cy="1906867"/>
        </p:xfrm>
        <a:graphic>
          <a:graphicData uri="http://schemas.openxmlformats.org/drawingml/2006/table">
            <a:tbl>
              <a:tblPr firstRow="1" firstCol="1" bandRow="1">
                <a:tableStyleId>{5C22544A-7EE6-4342-B048-85BDC9FD1C3A}</a:tableStyleId>
              </a:tblPr>
              <a:tblGrid>
                <a:gridCol w="1651379"/>
                <a:gridCol w="5923128"/>
              </a:tblGrid>
              <a:tr h="210686">
                <a:tc>
                  <a:txBody>
                    <a:bodyPr/>
                    <a:lstStyle/>
                    <a:p>
                      <a:pPr marL="0" marR="0">
                        <a:spcBef>
                          <a:spcPts val="0"/>
                        </a:spcBef>
                        <a:spcAft>
                          <a:spcPts val="0"/>
                        </a:spcAft>
                      </a:pPr>
                      <a:r>
                        <a:rPr lang="en-US" sz="1400" dirty="0">
                          <a:effectLst/>
                        </a:rPr>
                        <a:t>Field</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Significance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210686">
                <a:tc>
                  <a:txBody>
                    <a:bodyPr/>
                    <a:lstStyle/>
                    <a:p>
                      <a:pPr marL="0" marR="0">
                        <a:spcBef>
                          <a:spcPts val="0"/>
                        </a:spcBef>
                        <a:spcAft>
                          <a:spcPts val="0"/>
                        </a:spcAft>
                      </a:pPr>
                      <a:r>
                        <a:rPr lang="en-US" sz="1400">
                          <a:effectLst/>
                        </a:rPr>
                        <a:t>Group Name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Name of the group</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1053428">
                <a:tc>
                  <a:txBody>
                    <a:bodyPr/>
                    <a:lstStyle/>
                    <a:p>
                      <a:pPr marL="0" marR="0">
                        <a:spcBef>
                          <a:spcPts val="0"/>
                        </a:spcBef>
                        <a:spcAft>
                          <a:spcPts val="0"/>
                        </a:spcAft>
                      </a:pPr>
                      <a:r>
                        <a:rPr lang="en-US" sz="1400">
                          <a:effectLst/>
                        </a:rPr>
                        <a:t>Password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This field is blank for most of the groups; traditionally it can store an encrypted password for privileged groups, although most modern distributions of Linux store group passwords in the /</a:t>
                      </a:r>
                      <a:r>
                        <a:rPr lang="en-US" sz="1400" dirty="0" err="1">
                          <a:effectLst/>
                        </a:rPr>
                        <a:t>etc</a:t>
                      </a:r>
                      <a:r>
                        <a:rPr lang="en-US" sz="1400" dirty="0">
                          <a:effectLst/>
                        </a:rPr>
                        <a:t>/</a:t>
                      </a:r>
                      <a:r>
                        <a:rPr lang="en-US" sz="1400" dirty="0" err="1">
                          <a:effectLst/>
                        </a:rPr>
                        <a:t>gshadow</a:t>
                      </a:r>
                      <a:r>
                        <a:rPr lang="en-US" sz="1400" dirty="0">
                          <a:effectLst/>
                        </a:rPr>
                        <a:t> </a:t>
                      </a:r>
                      <a:r>
                        <a:rPr lang="en-US" sz="1400" dirty="0" smtClean="0">
                          <a:effectLst/>
                        </a:rPr>
                        <a:t>file.  An “x” in this field indicates there might be a group password in the /</a:t>
                      </a:r>
                      <a:r>
                        <a:rPr lang="en-US" sz="1400" dirty="0" err="1" smtClean="0">
                          <a:effectLst/>
                        </a:rPr>
                        <a:t>etc</a:t>
                      </a:r>
                      <a:r>
                        <a:rPr lang="en-US" sz="1400" dirty="0" smtClean="0">
                          <a:effectLst/>
                        </a:rPr>
                        <a:t>/</a:t>
                      </a:r>
                      <a:r>
                        <a:rPr lang="en-US" sz="1400" dirty="0" err="1" smtClean="0">
                          <a:effectLst/>
                        </a:rPr>
                        <a:t>gshadow</a:t>
                      </a:r>
                      <a:r>
                        <a:rPr lang="en-US" sz="1400" dirty="0" smtClean="0">
                          <a:effectLst/>
                        </a:rPr>
                        <a:t> file.</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210686">
                <a:tc>
                  <a:txBody>
                    <a:bodyPr/>
                    <a:lstStyle/>
                    <a:p>
                      <a:pPr marL="0" marR="0">
                        <a:spcBef>
                          <a:spcPts val="0"/>
                        </a:spcBef>
                        <a:spcAft>
                          <a:spcPts val="0"/>
                        </a:spcAft>
                      </a:pPr>
                      <a:r>
                        <a:rPr lang="en-US" sz="1400">
                          <a:effectLst/>
                        </a:rPr>
                        <a:t>GID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Group ID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210686">
                <a:tc>
                  <a:txBody>
                    <a:bodyPr/>
                    <a:lstStyle/>
                    <a:p>
                      <a:pPr marL="0" marR="0">
                        <a:spcBef>
                          <a:spcPts val="0"/>
                        </a:spcBef>
                        <a:spcAft>
                          <a:spcPts val="0"/>
                        </a:spcAft>
                      </a:pPr>
                      <a:r>
                        <a:rPr lang="en-US" sz="1400">
                          <a:effectLst/>
                        </a:rPr>
                        <a:t>Group List</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List of the users who are members of this group</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105378806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Commands that update /</a:t>
            </a:r>
            <a:r>
              <a:rPr lang="en-US" dirty="0" err="1" smtClean="0">
                <a:latin typeface="Calibri" pitchFamily="34" charset="0"/>
              </a:rPr>
              <a:t>etc</a:t>
            </a:r>
            <a:r>
              <a:rPr lang="en-US" dirty="0" smtClean="0">
                <a:latin typeface="Calibri" pitchFamily="34" charset="0"/>
              </a:rPr>
              <a:t>/passwd</a:t>
            </a:r>
          </a:p>
        </p:txBody>
      </p:sp>
      <p:sp>
        <p:nvSpPr>
          <p:cNvPr id="93187" name="Content Placeholder 2"/>
          <p:cNvSpPr>
            <a:spLocks noGrp="1"/>
          </p:cNvSpPr>
          <p:nvPr>
            <p:ph idx="4294967295"/>
          </p:nvPr>
        </p:nvSpPr>
        <p:spPr>
          <a:xfrm>
            <a:off x="457200" y="1313592"/>
            <a:ext cx="8229600" cy="4525963"/>
          </a:xfrm>
        </p:spPr>
        <p:txBody>
          <a:bodyPr/>
          <a:lstStyle/>
          <a:p>
            <a:pPr marL="0" indent="0">
              <a:buNone/>
            </a:pPr>
            <a:endParaRPr lang="en-US" dirty="0" smtClean="0">
              <a:latin typeface="Calibri" panose="020F0502020204030204" pitchFamily="34"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89942713"/>
              </p:ext>
            </p:extLst>
          </p:nvPr>
        </p:nvGraphicFramePr>
        <p:xfrm>
          <a:off x="900752" y="1586546"/>
          <a:ext cx="7438031" cy="3836100"/>
        </p:xfrm>
        <a:graphic>
          <a:graphicData uri="http://schemas.openxmlformats.org/drawingml/2006/table">
            <a:tbl>
              <a:tblPr firstRow="1" firstCol="1" bandRow="1">
                <a:tableStyleId>{5C22544A-7EE6-4342-B048-85BDC9FD1C3A}</a:tableStyleId>
              </a:tblPr>
              <a:tblGrid>
                <a:gridCol w="479376"/>
                <a:gridCol w="1431311"/>
                <a:gridCol w="5527344"/>
              </a:tblGrid>
              <a:tr h="635671">
                <a:tc>
                  <a:txBody>
                    <a:bodyPr/>
                    <a:lstStyle/>
                    <a:p>
                      <a:pPr marL="0" marR="0">
                        <a:spcBef>
                          <a:spcPts val="0"/>
                        </a:spcBef>
                        <a:spcAft>
                          <a:spcPts val="0"/>
                        </a:spcAft>
                      </a:pPr>
                      <a:r>
                        <a:rPr lang="en-US" sz="1800" dirty="0">
                          <a:effectLst/>
                        </a:rPr>
                        <a:t>#</a:t>
                      </a:r>
                      <a:endParaRPr lang="en-US" sz="18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Command</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Changes</a:t>
                      </a:r>
                      <a:endParaRPr lang="en-US" sz="18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328872">
                <a:tc>
                  <a:txBody>
                    <a:bodyPr/>
                    <a:lstStyle/>
                    <a:p>
                      <a:pPr marL="0" marR="0">
                        <a:spcBef>
                          <a:spcPts val="0"/>
                        </a:spcBef>
                        <a:spcAft>
                          <a:spcPts val="0"/>
                        </a:spcAft>
                      </a:pPr>
                      <a:r>
                        <a:rPr lang="en-US" sz="1800">
                          <a:effectLst/>
                        </a:rPr>
                        <a:t>1</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useradd</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Add entry for new user</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635671">
                <a:tc>
                  <a:txBody>
                    <a:bodyPr/>
                    <a:lstStyle/>
                    <a:p>
                      <a:pPr marL="0" marR="0">
                        <a:spcBef>
                          <a:spcPts val="0"/>
                        </a:spcBef>
                        <a:spcAft>
                          <a:spcPts val="0"/>
                        </a:spcAft>
                      </a:pPr>
                      <a:r>
                        <a:rPr lang="en-US" sz="1800">
                          <a:effectLst/>
                        </a:rPr>
                        <a:t>2</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passwd</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Set/change the password for the user</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646707">
                <a:tc>
                  <a:txBody>
                    <a:bodyPr/>
                    <a:lstStyle/>
                    <a:p>
                      <a:pPr marL="0" marR="0">
                        <a:spcBef>
                          <a:spcPts val="0"/>
                        </a:spcBef>
                        <a:spcAft>
                          <a:spcPts val="0"/>
                        </a:spcAft>
                      </a:pPr>
                      <a:r>
                        <a:rPr lang="en-US" sz="1800">
                          <a:effectLst/>
                        </a:rPr>
                        <a:t>3</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usermod</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Modify user information</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317836">
                <a:tc>
                  <a:txBody>
                    <a:bodyPr/>
                    <a:lstStyle/>
                    <a:p>
                      <a:pPr marL="0" marR="0">
                        <a:spcBef>
                          <a:spcPts val="0"/>
                        </a:spcBef>
                        <a:spcAft>
                          <a:spcPts val="0"/>
                        </a:spcAft>
                      </a:pPr>
                      <a:r>
                        <a:rPr lang="en-US" sz="1800">
                          <a:effectLst/>
                        </a:rPr>
                        <a:t>4</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userdel</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Delete the entry for a user</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953507">
                <a:tc>
                  <a:txBody>
                    <a:bodyPr/>
                    <a:lstStyle/>
                    <a:p>
                      <a:pPr marL="0" marR="0">
                        <a:spcBef>
                          <a:spcPts val="0"/>
                        </a:spcBef>
                        <a:spcAft>
                          <a:spcPts val="0"/>
                        </a:spcAft>
                      </a:pPr>
                      <a:r>
                        <a:rPr lang="en-US" sz="1800">
                          <a:effectLst/>
                        </a:rPr>
                        <a:t>5</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chfn</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Change user information displayed in the output of the finger command, such as full name and office location</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317836">
                <a:tc>
                  <a:txBody>
                    <a:bodyPr/>
                    <a:lstStyle/>
                    <a:p>
                      <a:pPr marL="0" marR="0">
                        <a:spcBef>
                          <a:spcPts val="0"/>
                        </a:spcBef>
                        <a:spcAft>
                          <a:spcPts val="0"/>
                        </a:spcAft>
                      </a:pPr>
                      <a:r>
                        <a:rPr lang="en-US" sz="1800">
                          <a:effectLst/>
                        </a:rPr>
                        <a:t>6</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a:effectLst/>
                        </a:rPr>
                        <a:t>chsh</a:t>
                      </a:r>
                      <a:endParaRPr lang="en-US" sz="18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800" dirty="0">
                          <a:effectLst/>
                        </a:rPr>
                        <a:t>Change the default shell started when a user logs in</a:t>
                      </a:r>
                      <a:endParaRPr lang="en-US" sz="18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439641033"/>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r>
            <a:r>
              <a:rPr lang="en-US" dirty="0" err="1"/>
              <a:t>etc</a:t>
            </a:r>
            <a:r>
              <a:rPr lang="en-US" dirty="0"/>
              <a:t>/group file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Every line in the /</a:t>
            </a:r>
            <a:r>
              <a:rPr lang="en-US" dirty="0" err="1">
                <a:latin typeface="Calibri" panose="020F0502020204030204" pitchFamily="34" charset="0"/>
              </a:rPr>
              <a:t>etc</a:t>
            </a:r>
            <a:r>
              <a:rPr lang="en-US" dirty="0">
                <a:latin typeface="Calibri" panose="020F0502020204030204" pitchFamily="34" charset="0"/>
              </a:rPr>
              <a:t>/group file describes one group account.  An example line</a:t>
            </a:r>
            <a:r>
              <a:rPr lang="en-US" dirty="0" smtClean="0">
                <a:latin typeface="Calibri" panose="020F0502020204030204" pitchFamily="34" charset="0"/>
              </a:rPr>
              <a:t>:</a:t>
            </a:r>
            <a:endParaRPr lang="en-US" b="1" dirty="0">
              <a:latin typeface="Calibri" panose="020F0502020204030204" pitchFamily="34" charset="0"/>
            </a:endParaRPr>
          </a:p>
          <a:p>
            <a:pPr marL="1257300" lvl="3" indent="0">
              <a:buNone/>
            </a:pPr>
            <a:r>
              <a:rPr lang="en-US" sz="3200" dirty="0" err="1">
                <a:latin typeface="Courier New" panose="02070309020205020404" pitchFamily="49" charset="0"/>
                <a:cs typeface="Courier New" panose="02070309020205020404" pitchFamily="49" charset="0"/>
              </a:rPr>
              <a:t>dba</a:t>
            </a:r>
            <a:r>
              <a:rPr lang="en-US" sz="3200" dirty="0">
                <a:latin typeface="Courier New" panose="02070309020205020404" pitchFamily="49" charset="0"/>
                <a:cs typeface="Courier New" panose="02070309020205020404" pitchFamily="49" charset="0"/>
              </a:rPr>
              <a:t>::102:mike,john,will</a:t>
            </a:r>
          </a:p>
          <a:p>
            <a:r>
              <a:rPr lang="en-US" dirty="0">
                <a:latin typeface="Calibri" panose="020F0502020204030204" pitchFamily="34" charset="0"/>
              </a:rPr>
              <a:t>Each line in the /</a:t>
            </a:r>
            <a:r>
              <a:rPr lang="en-US" dirty="0" err="1">
                <a:latin typeface="Calibri" panose="020F0502020204030204" pitchFamily="34" charset="0"/>
              </a:rPr>
              <a:t>etc</a:t>
            </a:r>
            <a:r>
              <a:rPr lang="en-US" dirty="0">
                <a:latin typeface="Calibri" panose="020F0502020204030204" pitchFamily="34" charset="0"/>
              </a:rPr>
              <a:t>/group file contains the following fields separated by colons:</a:t>
            </a:r>
            <a:endParaRPr lang="en-US" b="1"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289994157"/>
              </p:ext>
            </p:extLst>
          </p:nvPr>
        </p:nvGraphicFramePr>
        <p:xfrm>
          <a:off x="764275" y="4054251"/>
          <a:ext cx="7574507" cy="1906867"/>
        </p:xfrm>
        <a:graphic>
          <a:graphicData uri="http://schemas.openxmlformats.org/drawingml/2006/table">
            <a:tbl>
              <a:tblPr firstRow="1" firstCol="1" bandRow="1">
                <a:tableStyleId>{5C22544A-7EE6-4342-B048-85BDC9FD1C3A}</a:tableStyleId>
              </a:tblPr>
              <a:tblGrid>
                <a:gridCol w="1651379"/>
                <a:gridCol w="5923128"/>
              </a:tblGrid>
              <a:tr h="210686">
                <a:tc>
                  <a:txBody>
                    <a:bodyPr/>
                    <a:lstStyle/>
                    <a:p>
                      <a:pPr marL="0" marR="0">
                        <a:spcBef>
                          <a:spcPts val="0"/>
                        </a:spcBef>
                        <a:spcAft>
                          <a:spcPts val="0"/>
                        </a:spcAft>
                      </a:pPr>
                      <a:r>
                        <a:rPr lang="en-US" sz="1400" dirty="0">
                          <a:effectLst/>
                        </a:rPr>
                        <a:t>Field</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Significance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210686">
                <a:tc>
                  <a:txBody>
                    <a:bodyPr/>
                    <a:lstStyle/>
                    <a:p>
                      <a:pPr marL="0" marR="0">
                        <a:spcBef>
                          <a:spcPts val="0"/>
                        </a:spcBef>
                        <a:spcAft>
                          <a:spcPts val="0"/>
                        </a:spcAft>
                      </a:pPr>
                      <a:r>
                        <a:rPr lang="en-US" sz="1400">
                          <a:effectLst/>
                        </a:rPr>
                        <a:t>Group Name</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Name of the group</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1053428">
                <a:tc>
                  <a:txBody>
                    <a:bodyPr/>
                    <a:lstStyle/>
                    <a:p>
                      <a:pPr marL="0" marR="0">
                        <a:spcBef>
                          <a:spcPts val="0"/>
                        </a:spcBef>
                        <a:spcAft>
                          <a:spcPts val="0"/>
                        </a:spcAft>
                      </a:pPr>
                      <a:r>
                        <a:rPr lang="en-US" sz="1400">
                          <a:effectLst/>
                        </a:rPr>
                        <a:t>Password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This field is blank for most of the groups; traditionally it can store an encrypted password for privileged groups, although most modern distributions of Linux store group passwords in the /</a:t>
                      </a:r>
                      <a:r>
                        <a:rPr lang="en-US" sz="1400" dirty="0" err="1">
                          <a:effectLst/>
                        </a:rPr>
                        <a:t>etc</a:t>
                      </a:r>
                      <a:r>
                        <a:rPr lang="en-US" sz="1400" dirty="0">
                          <a:effectLst/>
                        </a:rPr>
                        <a:t>/</a:t>
                      </a:r>
                      <a:r>
                        <a:rPr lang="en-US" sz="1400" dirty="0" err="1">
                          <a:effectLst/>
                        </a:rPr>
                        <a:t>gshadow</a:t>
                      </a:r>
                      <a:r>
                        <a:rPr lang="en-US" sz="1400" dirty="0">
                          <a:effectLst/>
                        </a:rPr>
                        <a:t> </a:t>
                      </a:r>
                      <a:r>
                        <a:rPr lang="en-US" sz="1400" dirty="0" smtClean="0">
                          <a:effectLst/>
                        </a:rPr>
                        <a:t>file.  An “x” in this field indicates there might be a group password in the /</a:t>
                      </a:r>
                      <a:r>
                        <a:rPr lang="en-US" sz="1400" dirty="0" err="1" smtClean="0">
                          <a:effectLst/>
                        </a:rPr>
                        <a:t>etc</a:t>
                      </a:r>
                      <a:r>
                        <a:rPr lang="en-US" sz="1400" dirty="0" smtClean="0">
                          <a:effectLst/>
                        </a:rPr>
                        <a:t>/</a:t>
                      </a:r>
                      <a:r>
                        <a:rPr lang="en-US" sz="1400" dirty="0" err="1" smtClean="0">
                          <a:effectLst/>
                        </a:rPr>
                        <a:t>gshadow</a:t>
                      </a:r>
                      <a:r>
                        <a:rPr lang="en-US" sz="1400" dirty="0" smtClean="0">
                          <a:effectLst/>
                        </a:rPr>
                        <a:t> file.</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r h="210686">
                <a:tc>
                  <a:txBody>
                    <a:bodyPr/>
                    <a:lstStyle/>
                    <a:p>
                      <a:pPr marL="0" marR="0">
                        <a:spcBef>
                          <a:spcPts val="0"/>
                        </a:spcBef>
                        <a:spcAft>
                          <a:spcPts val="0"/>
                        </a:spcAft>
                      </a:pPr>
                      <a:r>
                        <a:rPr lang="en-US" sz="1400">
                          <a:effectLst/>
                        </a:rPr>
                        <a:t>GID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a:effectLst/>
                        </a:rPr>
                        <a:t>Group ID</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r>
              <a:tr h="210686">
                <a:tc>
                  <a:txBody>
                    <a:bodyPr/>
                    <a:lstStyle/>
                    <a:p>
                      <a:pPr marL="0" marR="0">
                        <a:spcBef>
                          <a:spcPts val="0"/>
                        </a:spcBef>
                        <a:spcAft>
                          <a:spcPts val="0"/>
                        </a:spcAft>
                      </a:pPr>
                      <a:r>
                        <a:rPr lang="en-US" sz="1400">
                          <a:effectLst/>
                        </a:rPr>
                        <a:t>Group List</a:t>
                      </a:r>
                      <a:endParaRPr lang="en-US" sz="14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1400" dirty="0">
                          <a:effectLst/>
                        </a:rPr>
                        <a:t>List of the users who are members of this group</a:t>
                      </a:r>
                      <a:endParaRPr lang="en-US" sz="14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719733382"/>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Group Membership</a:t>
            </a: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A user can be a member of multiple groups, but at any point in time only one group will be the users “primary group”.  The primary group is used to determine what group owns a file when the user created the file.  </a:t>
            </a:r>
            <a:endParaRPr lang="en-US" b="1" dirty="0">
              <a:latin typeface="Calibri" panose="020F0502020204030204" pitchFamily="34" charset="0"/>
            </a:endParaRPr>
          </a:p>
          <a:p>
            <a:r>
              <a:rPr lang="en-US" dirty="0">
                <a:latin typeface="Calibri" panose="020F0502020204030204" pitchFamily="34" charset="0"/>
              </a:rPr>
              <a:t>To check the group membership of a particular user, use the groups command.   For example:</a:t>
            </a:r>
            <a:endParaRPr lang="en-US" b="1"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p:txBody>
      </p:sp>
      <p:pic>
        <p:nvPicPr>
          <p:cNvPr id="717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1944" y="4863366"/>
            <a:ext cx="6730110" cy="1182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7978068"/>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Group Membership</a:t>
            </a: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To determine the default primary group associated with your account, use the </a:t>
            </a:r>
            <a:r>
              <a:rPr lang="en-US" dirty="0" err="1">
                <a:latin typeface="Courier New" panose="02070309020205020404" pitchFamily="49" charset="0"/>
                <a:cs typeface="Courier New" panose="02070309020205020404" pitchFamily="49" charset="0"/>
              </a:rPr>
              <a:t>getent</a:t>
            </a:r>
            <a:r>
              <a:rPr lang="en-US" dirty="0">
                <a:latin typeface="Calibri" panose="020F0502020204030204" pitchFamily="34" charset="0"/>
              </a:rPr>
              <a:t> command</a:t>
            </a:r>
            <a:r>
              <a:rPr lang="en-US" dirty="0" smtClean="0">
                <a:latin typeface="Calibri" panose="020F0502020204030204" pitchFamily="34" charset="0"/>
              </a:rPr>
              <a:t>:</a:t>
            </a:r>
          </a:p>
          <a:p>
            <a:endParaRPr lang="en-US" b="1" dirty="0">
              <a:latin typeface="Calibri" panose="020F0502020204030204" pitchFamily="34" charset="0"/>
            </a:endParaRPr>
          </a:p>
          <a:p>
            <a:pPr marL="0" indent="0">
              <a:buNone/>
            </a:pPr>
            <a:endParaRPr lang="en-US" dirty="0">
              <a:latin typeface="Calibri" panose="020F0502020204030204" pitchFamily="34" charset="0"/>
            </a:endParaRPr>
          </a:p>
          <a:p>
            <a:r>
              <a:rPr lang="en-US" dirty="0">
                <a:latin typeface="Calibri" panose="020F0502020204030204" pitchFamily="34" charset="0"/>
              </a:rPr>
              <a:t>The output of the </a:t>
            </a:r>
            <a:r>
              <a:rPr lang="en-US" dirty="0" err="1">
                <a:latin typeface="Courier New" panose="02070309020205020404" pitchFamily="49" charset="0"/>
                <a:cs typeface="Courier New" panose="02070309020205020404" pitchFamily="49" charset="0"/>
              </a:rPr>
              <a:t>getent</a:t>
            </a:r>
            <a:r>
              <a:rPr lang="en-US" dirty="0">
                <a:latin typeface="Calibri" panose="020F0502020204030204" pitchFamily="34" charset="0"/>
              </a:rPr>
              <a:t> command is the line from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/group</a:t>
            </a:r>
            <a:r>
              <a:rPr lang="en-US" dirty="0">
                <a:latin typeface="Calibri" panose="020F0502020204030204" pitchFamily="34" charset="0"/>
              </a:rPr>
              <a:t> account that describes the group account</a:t>
            </a:r>
          </a:p>
          <a:p>
            <a:endParaRPr lang="en-US" dirty="0" smtClean="0">
              <a:latin typeface="Calibri" panose="020F0502020204030204" pitchFamily="34" charset="0"/>
              <a:cs typeface="Courier New" panose="02070309020205020404" pitchFamily="49" charset="0"/>
            </a:endParaRPr>
          </a:p>
        </p:txBody>
      </p:sp>
      <p:pic>
        <p:nvPicPr>
          <p:cNvPr id="819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44" y="2992034"/>
            <a:ext cx="6868155" cy="114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584908"/>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Group Membership</a:t>
            </a: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You may notice that the primary group is also the first one listed when you execute the groups command.  </a:t>
            </a:r>
            <a:r>
              <a:rPr lang="en-US" dirty="0" smtClean="0">
                <a:latin typeface="Calibri" panose="020F0502020204030204" pitchFamily="34" charset="0"/>
              </a:rPr>
              <a:t>To temporarily </a:t>
            </a:r>
            <a:r>
              <a:rPr lang="en-US" dirty="0">
                <a:latin typeface="Calibri" panose="020F0502020204030204" pitchFamily="34" charset="0"/>
              </a:rPr>
              <a:t>change your primary </a:t>
            </a:r>
            <a:r>
              <a:rPr lang="en-US" dirty="0" smtClean="0">
                <a:latin typeface="Calibri" panose="020F0502020204030204" pitchFamily="34" charset="0"/>
              </a:rPr>
              <a:t>group, use the </a:t>
            </a:r>
            <a:r>
              <a:rPr lang="en-US" dirty="0" err="1" smtClean="0">
                <a:latin typeface="Courier New" panose="02070309020205020404" pitchFamily="49" charset="0"/>
                <a:cs typeface="Courier New" panose="02070309020205020404" pitchFamily="49" charset="0"/>
              </a:rPr>
              <a:t>newgrp</a:t>
            </a:r>
            <a:r>
              <a:rPr lang="en-US" dirty="0" smtClean="0">
                <a:latin typeface="Calibri" panose="020F0502020204030204" pitchFamily="34" charset="0"/>
              </a:rPr>
              <a:t> command:</a:t>
            </a:r>
          </a:p>
          <a:p>
            <a:endParaRPr lang="en-US" b="1" dirty="0">
              <a:latin typeface="Calibri" panose="020F0502020204030204" pitchFamily="34" charset="0"/>
            </a:endParaRPr>
          </a:p>
          <a:p>
            <a:endParaRPr lang="en-US" b="1" dirty="0" smtClean="0">
              <a:latin typeface="Calibri" panose="020F0502020204030204" pitchFamily="34" charset="0"/>
            </a:endParaRPr>
          </a:p>
          <a:p>
            <a:endParaRPr lang="en-US" dirty="0">
              <a:latin typeface="Calibri" panose="020F0502020204030204" pitchFamily="34" charset="0"/>
            </a:endParaRPr>
          </a:p>
          <a:p>
            <a:r>
              <a:rPr lang="en-US" dirty="0">
                <a:latin typeface="Calibri" panose="020F0502020204030204" pitchFamily="34" charset="0"/>
              </a:rPr>
              <a:t>To close the </a:t>
            </a:r>
            <a:r>
              <a:rPr lang="en-US" dirty="0" smtClean="0">
                <a:latin typeface="Calibri" panose="020F0502020204030204" pitchFamily="34" charset="0"/>
              </a:rPr>
              <a:t>shell </a:t>
            </a:r>
            <a:r>
              <a:rPr lang="en-US" dirty="0">
                <a:latin typeface="Calibri" panose="020F0502020204030204" pitchFamily="34" charset="0"/>
              </a:rPr>
              <a:t>that was opened with </a:t>
            </a:r>
            <a:r>
              <a:rPr lang="en-US" dirty="0" err="1">
                <a:latin typeface="Courier New" panose="02070309020205020404" pitchFamily="49" charset="0"/>
                <a:cs typeface="Courier New" panose="02070309020205020404" pitchFamily="49" charset="0"/>
              </a:rPr>
              <a:t>newgrp</a:t>
            </a:r>
            <a:r>
              <a:rPr lang="en-US" dirty="0">
                <a:latin typeface="Calibri" panose="020F0502020204030204" pitchFamily="34" charset="0"/>
              </a:rPr>
              <a:t> command, </a:t>
            </a:r>
            <a:r>
              <a:rPr lang="en-US" dirty="0" smtClean="0">
                <a:latin typeface="Calibri" panose="020F0502020204030204" pitchFamily="34" charset="0"/>
              </a:rPr>
              <a:t>use the </a:t>
            </a:r>
            <a:r>
              <a:rPr lang="en-US" dirty="0">
                <a:latin typeface="Courier New" panose="02070309020205020404" pitchFamily="49" charset="0"/>
                <a:cs typeface="Courier New" panose="02070309020205020404" pitchFamily="49" charset="0"/>
              </a:rPr>
              <a:t>exit</a:t>
            </a:r>
            <a:r>
              <a:rPr lang="en-US" dirty="0">
                <a:latin typeface="Calibri" panose="020F0502020204030204" pitchFamily="34" charset="0"/>
              </a:rPr>
              <a:t> command</a:t>
            </a:r>
          </a:p>
          <a:p>
            <a:endParaRPr lang="en-US" dirty="0" smtClean="0">
              <a:latin typeface="Calibri" panose="020F0502020204030204" pitchFamily="34" charset="0"/>
              <a:cs typeface="Courier New" panose="02070309020205020404" pitchFamily="49" charset="0"/>
            </a:endParaRPr>
          </a:p>
        </p:txBody>
      </p:sp>
      <p:pic>
        <p:nvPicPr>
          <p:cNvPr id="921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866" y="3460655"/>
            <a:ext cx="7503249" cy="141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3975733"/>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latin typeface="Calibri" pitchFamily="34" charset="0"/>
              </a:rPr>
              <a:t>Group Membership</a:t>
            </a:r>
          </a:p>
        </p:txBody>
      </p:sp>
      <p:sp>
        <p:nvSpPr>
          <p:cNvPr id="93187" name="Content Placeholder 2"/>
          <p:cNvSpPr>
            <a:spLocks noGrp="1"/>
          </p:cNvSpPr>
          <p:nvPr>
            <p:ph idx="4294967295"/>
          </p:nvPr>
        </p:nvSpPr>
        <p:spPr>
          <a:xfrm>
            <a:off x="457200" y="1313592"/>
            <a:ext cx="8229600" cy="4525963"/>
          </a:xfrm>
        </p:spPr>
        <p:txBody>
          <a:bodyPr/>
          <a:lstStyle/>
          <a:p>
            <a:pPr marL="0" indent="0">
              <a:buNone/>
            </a:pPr>
            <a:r>
              <a:rPr lang="en-US" dirty="0">
                <a:latin typeface="Calibri" panose="020F0502020204030204" pitchFamily="34" charset="0"/>
              </a:rPr>
              <a:t>The difference between the output from the </a:t>
            </a:r>
            <a:r>
              <a:rPr lang="en-US" dirty="0">
                <a:latin typeface="Courier New" panose="02070309020205020404" pitchFamily="49" charset="0"/>
                <a:cs typeface="Courier New" panose="02070309020205020404" pitchFamily="49" charset="0"/>
              </a:rPr>
              <a:t>groups</a:t>
            </a:r>
            <a:r>
              <a:rPr lang="en-US" dirty="0">
                <a:latin typeface="Calibri" panose="020F0502020204030204" pitchFamily="34" charset="0"/>
              </a:rPr>
              <a:t> command and the </a:t>
            </a:r>
            <a:r>
              <a:rPr lang="en-US" dirty="0" err="1">
                <a:latin typeface="Courier New" panose="02070309020205020404" pitchFamily="49" charset="0"/>
                <a:cs typeface="Courier New" panose="02070309020205020404" pitchFamily="49" charset="0"/>
              </a:rPr>
              <a:t>getent</a:t>
            </a:r>
            <a:r>
              <a:rPr lang="en-US" dirty="0">
                <a:latin typeface="Calibri" panose="020F0502020204030204" pitchFamily="34" charset="0"/>
              </a:rPr>
              <a:t> command is that the </a:t>
            </a:r>
            <a:r>
              <a:rPr lang="en-US" dirty="0">
                <a:latin typeface="Courier New" panose="02070309020205020404" pitchFamily="49" charset="0"/>
                <a:cs typeface="Courier New" panose="02070309020205020404" pitchFamily="49" charset="0"/>
              </a:rPr>
              <a:t>groups</a:t>
            </a:r>
            <a:r>
              <a:rPr lang="en-US" dirty="0">
                <a:latin typeface="Calibri" panose="020F0502020204030204" pitchFamily="34" charset="0"/>
              </a:rPr>
              <a:t> command displays your </a:t>
            </a:r>
            <a:r>
              <a:rPr lang="en-US" i="1" dirty="0">
                <a:latin typeface="Calibri" panose="020F0502020204030204" pitchFamily="34" charset="0"/>
              </a:rPr>
              <a:t>current</a:t>
            </a:r>
            <a:r>
              <a:rPr lang="en-US" dirty="0">
                <a:latin typeface="Calibri" panose="020F0502020204030204" pitchFamily="34" charset="0"/>
              </a:rPr>
              <a:t> primary group as the first group while the </a:t>
            </a:r>
            <a:r>
              <a:rPr lang="en-US" dirty="0" err="1">
                <a:latin typeface="Courier New" panose="02070309020205020404" pitchFamily="49" charset="0"/>
                <a:cs typeface="Courier New" panose="02070309020205020404" pitchFamily="49" charset="0"/>
              </a:rPr>
              <a:t>getent</a:t>
            </a:r>
            <a:r>
              <a:rPr lang="en-US" dirty="0">
                <a:latin typeface="Calibri" panose="020F0502020204030204" pitchFamily="34" charset="0"/>
              </a:rPr>
              <a:t> command will always display the </a:t>
            </a:r>
            <a:r>
              <a:rPr lang="en-US" i="1" dirty="0">
                <a:latin typeface="Calibri" panose="020F0502020204030204" pitchFamily="34" charset="0"/>
              </a:rPr>
              <a:t>default</a:t>
            </a:r>
            <a:r>
              <a:rPr lang="en-US" dirty="0">
                <a:latin typeface="Calibri" panose="020F0502020204030204" pitchFamily="34" charset="0"/>
              </a:rPr>
              <a:t> primary group for your account (the primary group that you are placed in when you log in).</a:t>
            </a:r>
            <a:endParaRPr lang="en-US" b="1" dirty="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495497698"/>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Creating a </a:t>
            </a:r>
            <a:r>
              <a:rPr lang="en-US" dirty="0" smtClean="0"/>
              <a:t>New 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groupadd</a:t>
            </a:r>
            <a:r>
              <a:rPr lang="en-US" dirty="0">
                <a:latin typeface="Calibri" panose="020F0502020204030204" pitchFamily="34" charset="0"/>
              </a:rPr>
              <a:t> command is used to create a new group.  For example, you can add a new group called “</a:t>
            </a:r>
            <a:r>
              <a:rPr lang="en-US" dirty="0" err="1">
                <a:latin typeface="Calibri" panose="020F0502020204030204" pitchFamily="34" charset="0"/>
              </a:rPr>
              <a:t>test_group</a:t>
            </a:r>
            <a:r>
              <a:rPr lang="en-US" dirty="0">
                <a:latin typeface="Calibri" panose="020F0502020204030204" pitchFamily="34" charset="0"/>
              </a:rPr>
              <a:t>” by running the following command:</a:t>
            </a:r>
            <a:endParaRPr lang="en-US" b="1" dirty="0">
              <a:latin typeface="Calibri" panose="020F0502020204030204" pitchFamily="34" charset="0"/>
            </a:endParaRPr>
          </a:p>
          <a:p>
            <a:pPr marL="0" indent="0">
              <a:buNone/>
            </a:pPr>
            <a:r>
              <a:rPr lang="en-US" dirty="0"/>
              <a:t> </a:t>
            </a:r>
            <a:endParaRPr lang="en-US" b="1" dirty="0"/>
          </a:p>
          <a:p>
            <a:pPr marL="0" indent="0">
              <a:buNone/>
            </a:pPr>
            <a:r>
              <a:rPr lang="en-US" dirty="0" err="1">
                <a:latin typeface="Courier New" panose="02070309020205020404" pitchFamily="49" charset="0"/>
                <a:cs typeface="Courier New" panose="02070309020205020404" pitchFamily="49" charset="0"/>
              </a:rPr>
              <a:t>groupadd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test_group</a:t>
            </a:r>
            <a:endParaRPr lang="en-US" dirty="0">
              <a:latin typeface="Courier New" panose="02070309020205020404" pitchFamily="49"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2154509992"/>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Creating a </a:t>
            </a:r>
            <a:r>
              <a:rPr lang="en-US" dirty="0" smtClean="0"/>
              <a:t>New 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By default the </a:t>
            </a:r>
            <a:r>
              <a:rPr lang="en-US" dirty="0" err="1">
                <a:latin typeface="Courier New" panose="02070309020205020404" pitchFamily="49" charset="0"/>
                <a:cs typeface="Courier New" panose="02070309020205020404" pitchFamily="49" charset="0"/>
              </a:rPr>
              <a:t>groupadd</a:t>
            </a:r>
            <a:r>
              <a:rPr lang="en-US" dirty="0">
                <a:latin typeface="Calibri" panose="020F0502020204030204" pitchFamily="34" charset="0"/>
              </a:rPr>
              <a:t> command will assign a GID to the group automatically by using the “next available” GID.  If you want to create a group with a specific GID, use the –g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groupadd</a:t>
            </a:r>
            <a:r>
              <a:rPr lang="en-US" dirty="0">
                <a:latin typeface="Courier New" panose="02070309020205020404" pitchFamily="49" charset="0"/>
                <a:cs typeface="Courier New" panose="02070309020205020404" pitchFamily="49" charset="0"/>
              </a:rPr>
              <a:t> –g 1980 </a:t>
            </a:r>
            <a:r>
              <a:rPr lang="en-US" dirty="0" err="1">
                <a:latin typeface="Courier New" panose="02070309020205020404" pitchFamily="49" charset="0"/>
                <a:cs typeface="Courier New" panose="02070309020205020404" pitchFamily="49" charset="0"/>
              </a:rPr>
              <a:t>test_group</a:t>
            </a:r>
            <a:endParaRPr lang="en-US" b="1" dirty="0">
              <a:latin typeface="Courier New" panose="02070309020205020404" pitchFamily="49" charset="0"/>
              <a:cs typeface="Courier New" panose="02070309020205020404" pitchFamily="49" charset="0"/>
            </a:endParaRPr>
          </a:p>
          <a:p>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283224704"/>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Creating a </a:t>
            </a:r>
            <a:r>
              <a:rPr lang="en-US" dirty="0" smtClean="0"/>
              <a:t>New 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t>To verify that this new group exists, view the contents of the /</a:t>
            </a:r>
            <a:r>
              <a:rPr lang="en-US" dirty="0" err="1"/>
              <a:t>etc</a:t>
            </a:r>
            <a:r>
              <a:rPr lang="en-US" dirty="0"/>
              <a:t>/group file.  The new group should be listed at the bottom of the file:</a:t>
            </a:r>
            <a:endParaRPr lang="en-US" b="1" dirty="0"/>
          </a:p>
          <a:p>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pic>
        <p:nvPicPr>
          <p:cNvPr id="61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125" y="3690938"/>
            <a:ext cx="7828961"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1062479"/>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Creating a </a:t>
            </a:r>
            <a:r>
              <a:rPr lang="en-US" dirty="0" smtClean="0"/>
              <a:t>New 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If you want to create a system group, then run the following command:</a:t>
            </a:r>
            <a:endParaRPr lang="en-US" b="1" dirty="0">
              <a:latin typeface="Calibri" panose="020F0502020204030204" pitchFamily="34" charset="0"/>
            </a:endParaRPr>
          </a:p>
          <a:p>
            <a:pPr marL="0" indent="0">
              <a:buNone/>
            </a:pPr>
            <a:r>
              <a:rPr lang="en-US" dirty="0">
                <a:latin typeface="Courier New" panose="02070309020205020404" pitchFamily="49" charset="0"/>
                <a:cs typeface="Courier New" panose="02070309020205020404" pitchFamily="49" charset="0"/>
              </a:rPr>
              <a:t> </a:t>
            </a:r>
            <a:endParaRPr lang="en-US" b="1" dirty="0">
              <a:latin typeface="Courier New" panose="02070309020205020404" pitchFamily="49" charset="0"/>
              <a:cs typeface="Courier New" panose="02070309020205020404" pitchFamily="49" charset="0"/>
            </a:endParaRPr>
          </a:p>
          <a:p>
            <a:pPr marL="0" indent="0">
              <a:buNone/>
            </a:pPr>
            <a:r>
              <a:rPr lang="en-US" dirty="0" err="1">
                <a:latin typeface="Courier New" panose="02070309020205020404" pitchFamily="49" charset="0"/>
                <a:cs typeface="Courier New" panose="02070309020205020404" pitchFamily="49" charset="0"/>
              </a:rPr>
              <a:t>groupadd</a:t>
            </a:r>
            <a:r>
              <a:rPr lang="en-US" dirty="0">
                <a:latin typeface="Courier New" panose="02070309020205020404" pitchFamily="49" charset="0"/>
                <a:cs typeface="Courier New" panose="02070309020205020404" pitchFamily="49" charset="0"/>
              </a:rPr>
              <a:t> -r </a:t>
            </a:r>
            <a:r>
              <a:rPr lang="en-US" dirty="0" err="1">
                <a:latin typeface="Courier New" panose="02070309020205020404" pitchFamily="49" charset="0"/>
                <a:cs typeface="Courier New" panose="02070309020205020404" pitchFamily="49" charset="0"/>
              </a:rPr>
              <a:t>test_group</a:t>
            </a:r>
            <a:endParaRPr lang="en-US" b="1" dirty="0">
              <a:latin typeface="Courier New" panose="02070309020205020404" pitchFamily="49" charset="0"/>
              <a:cs typeface="Courier New" panose="02070309020205020404" pitchFamily="49" charset="0"/>
            </a:endParaRPr>
          </a:p>
          <a:p>
            <a:pPr marL="0" indent="0">
              <a:buNone/>
            </a:pPr>
            <a:r>
              <a:rPr lang="en-US" b="1" dirty="0">
                <a:latin typeface="Calibri" panose="020F0502020204030204" pitchFamily="34" charset="0"/>
              </a:rPr>
              <a:t> </a:t>
            </a:r>
          </a:p>
          <a:p>
            <a:pPr marL="0" indent="0">
              <a:buNone/>
            </a:pPr>
            <a:r>
              <a:rPr lang="en-US" dirty="0">
                <a:latin typeface="Calibri" panose="020F0502020204030204" pitchFamily="34" charset="0"/>
              </a:rPr>
              <a:t>Recall that system groups have GIDs lower than 499 (or 999 on some Linux distributions).</a:t>
            </a:r>
            <a:endParaRPr lang="en-US" b="1" dirty="0">
              <a:latin typeface="Calibri" panose="020F0502020204030204" pitchFamily="34" charset="0"/>
            </a:endParaRPr>
          </a:p>
          <a:p>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492186538"/>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Modifying a 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groupmod</a:t>
            </a:r>
            <a:r>
              <a:rPr lang="en-US" dirty="0">
                <a:latin typeface="Calibri" panose="020F0502020204030204" pitchFamily="34" charset="0"/>
              </a:rPr>
              <a:t> command is used to modify the properties of an existing group account.  For example, to modify the group’s GID, use the –g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smtClean="0">
                <a:latin typeface="Courier New" panose="02070309020205020404" pitchFamily="49" charset="0"/>
                <a:cs typeface="Courier New" panose="02070309020205020404" pitchFamily="49" charset="0"/>
              </a:rPr>
              <a:t>groupmod</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test_group</a:t>
            </a:r>
            <a:r>
              <a:rPr lang="en-US" dirty="0" smtClean="0">
                <a:latin typeface="Courier New" panose="02070309020205020404" pitchFamily="49" charset="0"/>
                <a:cs typeface="Courier New" panose="02070309020205020404" pitchFamily="49" charset="0"/>
              </a:rPr>
              <a:t> –g 1980</a:t>
            </a:r>
            <a:endParaRPr lang="en-US"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89262025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a:t>The /</a:t>
            </a:r>
            <a:r>
              <a:rPr lang="en-US" dirty="0" err="1"/>
              <a:t>etc</a:t>
            </a:r>
            <a:r>
              <a:rPr lang="en-US" dirty="0"/>
              <a:t>/shadow file</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r>
              <a:rPr lang="en-US" dirty="0">
                <a:latin typeface="Calibri" panose="020F0502020204030204" pitchFamily="34" charset="0"/>
              </a:rPr>
              <a:t>The /</a:t>
            </a:r>
            <a:r>
              <a:rPr lang="en-US" dirty="0" err="1">
                <a:latin typeface="Calibri" panose="020F0502020204030204" pitchFamily="34" charset="0"/>
              </a:rPr>
              <a:t>etc</a:t>
            </a:r>
            <a:r>
              <a:rPr lang="en-US" dirty="0">
                <a:latin typeface="Calibri" panose="020F0502020204030204" pitchFamily="34" charset="0"/>
              </a:rPr>
              <a:t>/passwd file was adequate in the early days of Linux, but with increased security concerns, the /</a:t>
            </a:r>
            <a:r>
              <a:rPr lang="en-US" dirty="0" err="1">
                <a:latin typeface="Calibri" panose="020F0502020204030204" pitchFamily="34" charset="0"/>
              </a:rPr>
              <a:t>etc</a:t>
            </a:r>
            <a:r>
              <a:rPr lang="en-US" dirty="0">
                <a:latin typeface="Calibri" panose="020F0502020204030204" pitchFamily="34" charset="0"/>
              </a:rPr>
              <a:t>/shadow file was introduced. </a:t>
            </a:r>
            <a:endParaRPr lang="en-US" dirty="0" smtClean="0">
              <a:latin typeface="Calibri" panose="020F0502020204030204" pitchFamily="34" charset="0"/>
            </a:endParaRPr>
          </a:p>
          <a:p>
            <a:r>
              <a:rPr lang="en-US" dirty="0">
                <a:latin typeface="Calibri" panose="020F0502020204030204" pitchFamily="34" charset="0"/>
              </a:rPr>
              <a:t>The /</a:t>
            </a:r>
            <a:r>
              <a:rPr lang="en-US" dirty="0" err="1">
                <a:latin typeface="Calibri" panose="020F0502020204030204" pitchFamily="34" charset="0"/>
              </a:rPr>
              <a:t>etc</a:t>
            </a:r>
            <a:r>
              <a:rPr lang="en-US" dirty="0">
                <a:latin typeface="Calibri" panose="020F0502020204030204" pitchFamily="34" charset="0"/>
              </a:rPr>
              <a:t>/shadow file contains the encrypted password of the user and some parameters related to password </a:t>
            </a:r>
            <a:r>
              <a:rPr lang="en-US" dirty="0" smtClean="0">
                <a:latin typeface="Calibri" panose="020F0502020204030204" pitchFamily="34" charset="0"/>
              </a:rPr>
              <a:t>aging</a:t>
            </a:r>
          </a:p>
          <a:p>
            <a:r>
              <a:rPr lang="en-US" dirty="0" smtClean="0">
                <a:latin typeface="Calibri" panose="020F0502020204030204" pitchFamily="34" charset="0"/>
              </a:rPr>
              <a:t>Only the </a:t>
            </a:r>
            <a:r>
              <a:rPr lang="en-US" dirty="0">
                <a:latin typeface="Calibri" panose="020F0502020204030204" pitchFamily="34" charset="0"/>
              </a:rPr>
              <a:t>root user can view the /</a:t>
            </a:r>
            <a:r>
              <a:rPr lang="en-US" dirty="0" err="1">
                <a:latin typeface="Calibri" panose="020F0502020204030204" pitchFamily="34" charset="0"/>
              </a:rPr>
              <a:t>etc</a:t>
            </a:r>
            <a:r>
              <a:rPr lang="en-US" dirty="0">
                <a:latin typeface="Calibri" panose="020F0502020204030204" pitchFamily="34" charset="0"/>
              </a:rPr>
              <a:t>/shadow </a:t>
            </a:r>
            <a:r>
              <a:rPr lang="en-US" dirty="0" smtClean="0">
                <a:latin typeface="Calibri" panose="020F0502020204030204" pitchFamily="34" charset="0"/>
              </a:rPr>
              <a:t>file</a:t>
            </a:r>
            <a:endParaRPr lang="en-US" dirty="0" smtClean="0">
              <a:latin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1041829499"/>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Modifying a 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change the group name, execute the following command:</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sz="2800" dirty="0" err="1">
                <a:latin typeface="Courier New" panose="02070309020205020404" pitchFamily="49" charset="0"/>
                <a:cs typeface="Courier New" panose="02070309020205020404" pitchFamily="49" charset="0"/>
              </a:rPr>
              <a:t>groupmod</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test_group</a:t>
            </a:r>
            <a:r>
              <a:rPr lang="en-US" sz="2800" dirty="0">
                <a:latin typeface="Courier New" panose="02070309020205020404" pitchFamily="49" charset="0"/>
                <a:cs typeface="Courier New" panose="02070309020205020404" pitchFamily="49" charset="0"/>
              </a:rPr>
              <a:t> –n </a:t>
            </a:r>
            <a:r>
              <a:rPr lang="en-US" sz="2800" dirty="0" err="1">
                <a:latin typeface="Courier New" panose="02070309020205020404" pitchFamily="49" charset="0"/>
                <a:cs typeface="Courier New" panose="02070309020205020404" pitchFamily="49" charset="0"/>
              </a:rPr>
              <a:t>admin_group</a:t>
            </a:r>
            <a:endParaRPr lang="en-US" sz="2800"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2558954705"/>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The /</a:t>
            </a:r>
            <a:r>
              <a:rPr lang="en-US" dirty="0" err="1" smtClean="0"/>
              <a:t>etc</a:t>
            </a:r>
            <a:r>
              <a:rPr lang="en-US" dirty="0" smtClean="0"/>
              <a:t>/</a:t>
            </a:r>
            <a:r>
              <a:rPr lang="en-US" dirty="0" err="1" smtClean="0"/>
              <a:t>gshadow</a:t>
            </a:r>
            <a:r>
              <a:rPr lang="en-US" dirty="0" smtClean="0"/>
              <a:t> file</a:t>
            </a:r>
            <a:endParaRPr lang="en-US" dirty="0" smtClean="0">
              <a:latin typeface="Calibri" pitchFamily="34" charset="0"/>
            </a:endParaRPr>
          </a:p>
        </p:txBody>
      </p:sp>
      <p:sp>
        <p:nvSpPr>
          <p:cNvPr id="96259" name="Content Placeholder 2"/>
          <p:cNvSpPr>
            <a:spLocks noGrp="1"/>
          </p:cNvSpPr>
          <p:nvPr>
            <p:ph idx="4294967295"/>
          </p:nvPr>
        </p:nvSpPr>
        <p:spPr/>
        <p:txBody>
          <a:bodyPr/>
          <a:lstStyle/>
          <a:p>
            <a:r>
              <a:rPr lang="x-none" dirty="0"/>
              <a:t>Similar to </a:t>
            </a:r>
            <a:r>
              <a:rPr lang="x-none" dirty="0">
                <a:latin typeface="Courier New" panose="02070309020205020404" pitchFamily="49" charset="0"/>
                <a:cs typeface="Courier New" panose="02070309020205020404" pitchFamily="49" charset="0"/>
              </a:rPr>
              <a:t>/etc/shadow</a:t>
            </a:r>
            <a:r>
              <a:rPr lang="x-none" dirty="0"/>
              <a:t> file, the </a:t>
            </a:r>
            <a:r>
              <a:rPr lang="x-none" dirty="0">
                <a:latin typeface="Courier New" panose="02070309020205020404" pitchFamily="49" charset="0"/>
                <a:cs typeface="Courier New" panose="02070309020205020404" pitchFamily="49" charset="0"/>
              </a:rPr>
              <a:t>/etc/gshadow </a:t>
            </a:r>
            <a:r>
              <a:rPr lang="x-none" dirty="0"/>
              <a:t>file is used to store group password information and other security related group data.  </a:t>
            </a:r>
            <a:endParaRPr lang="en-US" dirty="0" smtClean="0"/>
          </a:p>
          <a:p>
            <a:r>
              <a:rPr lang="x-none" dirty="0" smtClean="0"/>
              <a:t>If </a:t>
            </a:r>
            <a:r>
              <a:rPr lang="x-none" dirty="0"/>
              <a:t>a group is added, deleted or modified, then the </a:t>
            </a:r>
            <a:r>
              <a:rPr lang="x-none" dirty="0">
                <a:latin typeface="Courier New" panose="02070309020205020404" pitchFamily="49" charset="0"/>
                <a:cs typeface="Courier New" panose="02070309020205020404" pitchFamily="49" charset="0"/>
              </a:rPr>
              <a:t>/etc/gshadow </a:t>
            </a:r>
            <a:r>
              <a:rPr lang="x-none" dirty="0"/>
              <a:t>file will be also be updated.</a:t>
            </a:r>
            <a:endParaRPr lang="en-US" dirty="0"/>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2336115792"/>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Sample /</a:t>
            </a:r>
            <a:r>
              <a:rPr lang="en-US" dirty="0" err="1" smtClean="0"/>
              <a:t>etc</a:t>
            </a:r>
            <a:r>
              <a:rPr lang="en-US" dirty="0" smtClean="0"/>
              <a:t>/</a:t>
            </a:r>
            <a:r>
              <a:rPr lang="en-US" dirty="0" err="1" smtClean="0"/>
              <a:t>gshadow</a:t>
            </a:r>
            <a:r>
              <a:rPr lang="en-US" dirty="0" smtClean="0"/>
              <a:t> entry</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sz="2000" dirty="0" err="1">
                <a:latin typeface="Courier New" panose="02070309020205020404" pitchFamily="49" charset="0"/>
                <a:cs typeface="Courier New" panose="02070309020205020404" pitchFamily="49" charset="0"/>
              </a:rPr>
              <a:t>test_group</a:t>
            </a:r>
            <a:r>
              <a:rPr lang="en-US" sz="2000" dirty="0">
                <a:latin typeface="Courier New" panose="02070309020205020404" pitchFamily="49" charset="0"/>
                <a:cs typeface="Courier New" panose="02070309020205020404" pitchFamily="49" charset="0"/>
              </a:rPr>
              <a:t>:$</a:t>
            </a:r>
            <a:r>
              <a:rPr lang="en-US" sz="2000" dirty="0" smtClean="0">
                <a:latin typeface="Courier New" panose="02070309020205020404" pitchFamily="49" charset="0"/>
                <a:cs typeface="Courier New" panose="02070309020205020404" pitchFamily="49" charset="0"/>
              </a:rPr>
              <a:t>1$nfffgggc$pGt#4:1980:admin:dba,sys</a:t>
            </a:r>
          </a:p>
          <a:p>
            <a:pPr marL="0" indent="0">
              <a:buNone/>
            </a:pPr>
            <a:endParaRPr lang="en-US" sz="2000" b="1" dirty="0">
              <a:latin typeface="Courier New" panose="02070309020205020404" pitchFamily="49" charset="0"/>
              <a:cs typeface="Courier New" panose="02070309020205020404" pitchFamily="49" charset="0"/>
            </a:endParaRPr>
          </a:p>
          <a:p>
            <a:pPr marL="0" indent="0">
              <a:buNone/>
            </a:pPr>
            <a:r>
              <a:rPr lang="en-US" sz="2000" dirty="0"/>
              <a:t>The details of the </a:t>
            </a:r>
            <a:r>
              <a:rPr lang="en-US" sz="2000" dirty="0" smtClean="0"/>
              <a:t>colon separated fields </a:t>
            </a:r>
            <a:r>
              <a:rPr lang="en-US" sz="2000" dirty="0"/>
              <a:t>are listed in the table below:</a:t>
            </a:r>
            <a:endParaRPr lang="en-US" sz="2000" b="1" dirty="0"/>
          </a:p>
          <a:p>
            <a:pPr marL="0" indent="0">
              <a:buNone/>
            </a:pPr>
            <a:endParaRPr lang="en-US" sz="2000"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61381709"/>
              </p:ext>
            </p:extLst>
          </p:nvPr>
        </p:nvGraphicFramePr>
        <p:xfrm>
          <a:off x="1271587" y="3100386"/>
          <a:ext cx="6429375" cy="1700215"/>
        </p:xfrm>
        <a:graphic>
          <a:graphicData uri="http://schemas.openxmlformats.org/drawingml/2006/table">
            <a:tbl>
              <a:tblPr firstRow="1" firstCol="1" bandRow="1">
                <a:tableStyleId>{5C22544A-7EE6-4342-B048-85BDC9FD1C3A}</a:tableStyleId>
              </a:tblPr>
              <a:tblGrid>
                <a:gridCol w="559861"/>
                <a:gridCol w="2438106"/>
                <a:gridCol w="3431408"/>
              </a:tblGrid>
              <a:tr h="340043">
                <a:tc>
                  <a:txBody>
                    <a:bodyPr/>
                    <a:lstStyle/>
                    <a:p>
                      <a:pPr marL="0" marR="0">
                        <a:spcBef>
                          <a:spcPts val="0"/>
                        </a:spcBef>
                        <a:spcAft>
                          <a:spcPts val="0"/>
                        </a:spcAft>
                      </a:pPr>
                      <a:r>
                        <a:rPr lang="en-US" sz="2000">
                          <a:effectLst/>
                        </a:rPr>
                        <a:t>#</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Field</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Significance</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r>
              <a:tr h="340043">
                <a:tc>
                  <a:txBody>
                    <a:bodyPr/>
                    <a:lstStyle/>
                    <a:p>
                      <a:pPr marL="0" marR="0">
                        <a:spcBef>
                          <a:spcPts val="0"/>
                        </a:spcBef>
                        <a:spcAft>
                          <a:spcPts val="0"/>
                        </a:spcAft>
                      </a:pPr>
                      <a:r>
                        <a:rPr lang="en-US" sz="2000">
                          <a:effectLst/>
                        </a:rPr>
                        <a:t>1</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Group Name</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Name of the group</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r>
              <a:tr h="340043">
                <a:tc>
                  <a:txBody>
                    <a:bodyPr/>
                    <a:lstStyle/>
                    <a:p>
                      <a:pPr marL="0" marR="0">
                        <a:spcBef>
                          <a:spcPts val="0"/>
                        </a:spcBef>
                        <a:spcAft>
                          <a:spcPts val="0"/>
                        </a:spcAft>
                      </a:pPr>
                      <a:r>
                        <a:rPr lang="en-US" sz="2000">
                          <a:effectLst/>
                        </a:rPr>
                        <a:t>2</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Password</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Encrypted password</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r>
              <a:tr h="340043">
                <a:tc>
                  <a:txBody>
                    <a:bodyPr/>
                    <a:lstStyle/>
                    <a:p>
                      <a:pPr marL="0" marR="0">
                        <a:spcBef>
                          <a:spcPts val="0"/>
                        </a:spcBef>
                        <a:spcAft>
                          <a:spcPts val="0"/>
                        </a:spcAft>
                      </a:pPr>
                      <a:r>
                        <a:rPr lang="en-US" sz="2000">
                          <a:effectLst/>
                        </a:rPr>
                        <a:t>3</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Admin</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List of group administrators</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r>
              <a:tr h="340043">
                <a:tc>
                  <a:txBody>
                    <a:bodyPr/>
                    <a:lstStyle/>
                    <a:p>
                      <a:pPr marL="0" marR="0">
                        <a:spcBef>
                          <a:spcPts val="0"/>
                        </a:spcBef>
                        <a:spcAft>
                          <a:spcPts val="0"/>
                        </a:spcAft>
                      </a:pPr>
                      <a:r>
                        <a:rPr lang="en-US" sz="2000">
                          <a:effectLst/>
                        </a:rPr>
                        <a:t>4</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a:effectLst/>
                        </a:rPr>
                        <a:t>Members</a:t>
                      </a:r>
                      <a:endParaRPr lang="en-US" sz="2000" b="1">
                        <a:solidFill>
                          <a:srgbClr val="1F497D"/>
                        </a:solidFill>
                        <a:effectLst/>
                        <a:latin typeface="Arial" panose="020B0604020202020204" pitchFamily="34" charset="0"/>
                        <a:ea typeface="MS Mincho" panose="02020609040205080304" pitchFamily="49" charset="-128"/>
                      </a:endParaRPr>
                    </a:p>
                  </a:txBody>
                  <a:tcPr marL="68580" marR="68580" marT="0" marB="0"/>
                </a:tc>
                <a:tc>
                  <a:txBody>
                    <a:bodyPr/>
                    <a:lstStyle/>
                    <a:p>
                      <a:pPr marL="0" marR="0">
                        <a:spcBef>
                          <a:spcPts val="0"/>
                        </a:spcBef>
                        <a:spcAft>
                          <a:spcPts val="0"/>
                        </a:spcAft>
                      </a:pPr>
                      <a:r>
                        <a:rPr lang="en-US" sz="2000" dirty="0">
                          <a:effectLst/>
                        </a:rPr>
                        <a:t>List of group users</a:t>
                      </a:r>
                      <a:endParaRPr lang="en-US" sz="2000" b="1" dirty="0">
                        <a:solidFill>
                          <a:srgbClr val="1F497D"/>
                        </a:solidFill>
                        <a:effectLst/>
                        <a:latin typeface="Arial" panose="020B0604020202020204" pitchFamily="34"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1998853696"/>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Group Passwords</a:t>
            </a:r>
            <a:endParaRPr lang="en-US" dirty="0" smtClean="0">
              <a:latin typeface="Calibri" pitchFamily="34" charset="0"/>
            </a:endParaRPr>
          </a:p>
        </p:txBody>
      </p:sp>
      <p:sp>
        <p:nvSpPr>
          <p:cNvPr id="96259" name="Content Placeholder 2"/>
          <p:cNvSpPr>
            <a:spLocks noGrp="1"/>
          </p:cNvSpPr>
          <p:nvPr>
            <p:ph idx="4294967295"/>
          </p:nvPr>
        </p:nvSpPr>
        <p:spPr/>
        <p:txBody>
          <a:bodyPr/>
          <a:lstStyle/>
          <a:p>
            <a:r>
              <a:rPr lang="x-none" dirty="0"/>
              <a:t>Group level passwords may be assigned which are stored in the </a:t>
            </a:r>
            <a:r>
              <a:rPr lang="x-none" dirty="0">
                <a:latin typeface="Courier New" panose="02070309020205020404" pitchFamily="49" charset="0"/>
                <a:cs typeface="Courier New" panose="02070309020205020404" pitchFamily="49" charset="0"/>
              </a:rPr>
              <a:t>/etc/gshadow </a:t>
            </a:r>
            <a:r>
              <a:rPr lang="x-none" dirty="0"/>
              <a:t>file</a:t>
            </a:r>
            <a:r>
              <a:rPr lang="x-none" dirty="0" smtClean="0"/>
              <a:t>.</a:t>
            </a:r>
            <a:endParaRPr lang="en-US" dirty="0" smtClean="0"/>
          </a:p>
          <a:p>
            <a:r>
              <a:rPr lang="x-none" dirty="0" smtClean="0"/>
              <a:t> </a:t>
            </a:r>
            <a:r>
              <a:rPr lang="x-none" dirty="0"/>
              <a:t>These passwords affect the ability of user’s to execute the </a:t>
            </a:r>
            <a:r>
              <a:rPr lang="x-none" dirty="0">
                <a:latin typeface="Courier New" panose="02070309020205020404" pitchFamily="49" charset="0"/>
                <a:cs typeface="Courier New" panose="02070309020205020404" pitchFamily="49" charset="0"/>
              </a:rPr>
              <a:t>newgrp</a:t>
            </a:r>
            <a:r>
              <a:rPr lang="x-none" dirty="0"/>
              <a:t> command to switch to a different primary group.</a:t>
            </a:r>
            <a:endParaRPr lang="en-US" dirty="0"/>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1665594108"/>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The </a:t>
            </a:r>
            <a:r>
              <a:rPr lang="en-US" dirty="0" err="1" smtClean="0"/>
              <a:t>gpasswd</a:t>
            </a:r>
            <a:r>
              <a:rPr lang="en-US" dirty="0" smtClean="0"/>
              <a:t> command</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gpasswd</a:t>
            </a:r>
            <a:r>
              <a:rPr lang="en-US" dirty="0">
                <a:latin typeface="Calibri" panose="020F0502020204030204" pitchFamily="34" charset="0"/>
              </a:rPr>
              <a:t> command is used to update the group information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etc</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gshadow</a:t>
            </a:r>
            <a:r>
              <a:rPr lang="en-US" dirty="0">
                <a:latin typeface="Courier New" panose="02070309020205020404" pitchFamily="49" charset="0"/>
                <a:cs typeface="Courier New" panose="02070309020205020404" pitchFamily="49" charset="0"/>
              </a:rPr>
              <a:t> </a:t>
            </a:r>
            <a:r>
              <a:rPr lang="en-US" dirty="0" smtClean="0">
                <a:latin typeface="Calibri" panose="020F0502020204030204" pitchFamily="34" charset="0"/>
              </a:rPr>
              <a:t>file.  </a:t>
            </a:r>
            <a:r>
              <a:rPr lang="en-US" dirty="0">
                <a:latin typeface="Calibri" panose="020F0502020204030204" pitchFamily="34" charset="0"/>
              </a:rPr>
              <a:t>For example, to give administrative rights to user “</a:t>
            </a:r>
            <a:r>
              <a:rPr lang="en-US" dirty="0" err="1">
                <a:latin typeface="Calibri" panose="020F0502020204030204" pitchFamily="34" charset="0"/>
              </a:rPr>
              <a:t>test_user</a:t>
            </a:r>
            <a:r>
              <a:rPr lang="en-US" dirty="0">
                <a:latin typeface="Calibri" panose="020F0502020204030204" pitchFamily="34" charset="0"/>
              </a:rPr>
              <a:t>” for group “</a:t>
            </a:r>
            <a:r>
              <a:rPr lang="en-US" dirty="0" err="1">
                <a:latin typeface="Calibri" panose="020F0502020204030204" pitchFamily="34" charset="0"/>
              </a:rPr>
              <a:t>dba</a:t>
            </a:r>
            <a:r>
              <a:rPr lang="en-US" dirty="0">
                <a:latin typeface="Calibri" panose="020F0502020204030204" pitchFamily="34" charset="0"/>
              </a:rPr>
              <a:t>” execute the following command:</a:t>
            </a:r>
            <a:endParaRPr lang="en-US" b="1" dirty="0">
              <a:latin typeface="Calibri" panose="020F0502020204030204" pitchFamily="34" charset="0"/>
            </a:endParaRPr>
          </a:p>
          <a:p>
            <a:pPr marL="0" indent="0">
              <a:buNone/>
            </a:pPr>
            <a:r>
              <a:rPr lang="en-US" dirty="0"/>
              <a:t> </a:t>
            </a:r>
            <a:endParaRPr lang="en-US" b="1" dirty="0"/>
          </a:p>
          <a:p>
            <a:pPr marL="0" indent="0">
              <a:buNone/>
            </a:pPr>
            <a:r>
              <a:rPr lang="en-US" dirty="0" err="1">
                <a:latin typeface="Courier New" panose="02070309020205020404" pitchFamily="49" charset="0"/>
                <a:cs typeface="Courier New" panose="02070309020205020404" pitchFamily="49" charset="0"/>
              </a:rPr>
              <a:t>gpasswd</a:t>
            </a:r>
            <a:r>
              <a:rPr lang="en-US" dirty="0">
                <a:latin typeface="Courier New" panose="02070309020205020404" pitchFamily="49" charset="0"/>
                <a:cs typeface="Courier New" panose="02070309020205020404" pitchFamily="49" charset="0"/>
              </a:rPr>
              <a:t> –A </a:t>
            </a:r>
            <a:r>
              <a:rPr lang="en-US" dirty="0" err="1">
                <a:latin typeface="Courier New" panose="02070309020205020404" pitchFamily="49" charset="0"/>
                <a:cs typeface="Courier New" panose="02070309020205020404" pitchFamily="49" charset="0"/>
              </a:rPr>
              <a:t>test_user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dba</a:t>
            </a: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1259131655"/>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Group Passwords</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To set a group password, execute the </a:t>
            </a:r>
            <a:r>
              <a:rPr lang="en-US" dirty="0" err="1">
                <a:latin typeface="Courier New" panose="02070309020205020404" pitchFamily="49" charset="0"/>
                <a:cs typeface="Courier New" panose="02070309020205020404" pitchFamily="49" charset="0"/>
              </a:rPr>
              <a:t>gpasswd</a:t>
            </a:r>
            <a:r>
              <a:rPr lang="en-US" dirty="0">
                <a:latin typeface="Calibri" panose="020F0502020204030204" pitchFamily="34" charset="0"/>
              </a:rPr>
              <a:t> command with no options:</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gpasswd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dba</a:t>
            </a: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988213151"/>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smtClean="0"/>
              <a:t>Group Passwords</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smtClean="0">
                <a:latin typeface="Calibri" panose="020F0502020204030204" pitchFamily="34" charset="0"/>
              </a:rPr>
              <a:t>To </a:t>
            </a:r>
            <a:r>
              <a:rPr lang="en-US" dirty="0">
                <a:latin typeface="Calibri" panose="020F0502020204030204" pitchFamily="34" charset="0"/>
              </a:rPr>
              <a:t>remove a group password, execute the </a:t>
            </a:r>
            <a:r>
              <a:rPr lang="en-US" dirty="0" err="1">
                <a:latin typeface="Courier New" panose="02070309020205020404" pitchFamily="49" charset="0"/>
                <a:cs typeface="Courier New" panose="02070309020205020404" pitchFamily="49" charset="0"/>
              </a:rPr>
              <a:t>gpasswd</a:t>
            </a:r>
            <a:r>
              <a:rPr lang="en-US" dirty="0">
                <a:latin typeface="Calibri" panose="020F0502020204030204" pitchFamily="34" charset="0"/>
              </a:rPr>
              <a:t> command with the –r option:</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gpasswd</a:t>
            </a:r>
            <a:r>
              <a:rPr lang="en-US" dirty="0">
                <a:latin typeface="Courier New" panose="02070309020205020404" pitchFamily="49" charset="0"/>
                <a:cs typeface="Courier New" panose="02070309020205020404" pitchFamily="49" charset="0"/>
              </a:rPr>
              <a:t> –r </a:t>
            </a:r>
            <a:r>
              <a:rPr lang="en-US" dirty="0" err="1">
                <a:latin typeface="Courier New" panose="02070309020205020404" pitchFamily="49" charset="0"/>
                <a:cs typeface="Courier New" panose="02070309020205020404" pitchFamily="49" charset="0"/>
              </a:rPr>
              <a:t>dba</a:t>
            </a: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1308081483"/>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Deleting a </a:t>
            </a:r>
            <a:r>
              <a:rPr lang="en-US" dirty="0" smtClean="0"/>
              <a:t>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The </a:t>
            </a:r>
            <a:r>
              <a:rPr lang="en-US" dirty="0" err="1">
                <a:latin typeface="Courier New" panose="02070309020205020404" pitchFamily="49" charset="0"/>
                <a:cs typeface="Courier New" panose="02070309020205020404" pitchFamily="49" charset="0"/>
              </a:rPr>
              <a:t>groupdel</a:t>
            </a:r>
            <a:r>
              <a:rPr lang="en-US" dirty="0">
                <a:latin typeface="Calibri" panose="020F0502020204030204" pitchFamily="34" charset="0"/>
              </a:rPr>
              <a:t> command is used to delete a group.  For example, to delete the group called “</a:t>
            </a:r>
            <a:r>
              <a:rPr lang="en-US" dirty="0" err="1">
                <a:latin typeface="Calibri" panose="020F0502020204030204" pitchFamily="34" charset="0"/>
              </a:rPr>
              <a:t>test_group</a:t>
            </a:r>
            <a:r>
              <a:rPr lang="en-US" dirty="0">
                <a:latin typeface="Calibri" panose="020F0502020204030204" pitchFamily="34" charset="0"/>
              </a:rPr>
              <a:t>”, execute the following command:</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marL="0" indent="0">
              <a:buNone/>
            </a:pPr>
            <a:r>
              <a:rPr lang="en-US" dirty="0" err="1">
                <a:latin typeface="Courier New" panose="02070309020205020404" pitchFamily="49" charset="0"/>
                <a:cs typeface="Courier New" panose="02070309020205020404" pitchFamily="49" charset="0"/>
              </a:rPr>
              <a:t>groupdel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test_group</a:t>
            </a:r>
            <a:endParaRPr lang="en-US"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3316095059"/>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Deleting a </a:t>
            </a:r>
            <a:r>
              <a:rPr lang="en-US" dirty="0" smtClean="0"/>
              <a:t>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en-US" dirty="0">
                <a:latin typeface="Calibri" panose="020F0502020204030204" pitchFamily="34" charset="0"/>
              </a:rPr>
              <a:t>You must ensure that the group being deleted is not the primary group of any existing user.  An error will </a:t>
            </a:r>
            <a:r>
              <a:rPr lang="en-US" dirty="0" smtClean="0">
                <a:latin typeface="Calibri" panose="020F0502020204030204" pitchFamily="34" charset="0"/>
              </a:rPr>
              <a:t>occur if </a:t>
            </a:r>
            <a:r>
              <a:rPr lang="en-US" dirty="0">
                <a:latin typeface="Calibri" panose="020F0502020204030204" pitchFamily="34" charset="0"/>
              </a:rPr>
              <a:t>a user is assigned as a primary member of the group being </a:t>
            </a:r>
            <a:r>
              <a:rPr lang="en-US" dirty="0" smtClean="0">
                <a:latin typeface="Calibri" panose="020F0502020204030204" pitchFamily="34" charset="0"/>
              </a:rPr>
              <a:t>deleted. </a:t>
            </a:r>
            <a:r>
              <a:rPr lang="en-US" dirty="0">
                <a:latin typeface="Calibri" panose="020F0502020204030204" pitchFamily="34" charset="0"/>
              </a:rPr>
              <a:t>The user </a:t>
            </a:r>
            <a:r>
              <a:rPr lang="en-US" dirty="0" smtClean="0">
                <a:latin typeface="Calibri" panose="020F0502020204030204" pitchFamily="34" charset="0"/>
              </a:rPr>
              <a:t>will need </a:t>
            </a:r>
            <a:r>
              <a:rPr lang="en-US" dirty="0">
                <a:latin typeface="Calibri" panose="020F0502020204030204" pitchFamily="34" charset="0"/>
              </a:rPr>
              <a:t>to be deleted first or reassigned to a different group before the group can be deleted. </a:t>
            </a:r>
            <a:endParaRPr lang="en-US" b="1" dirty="0">
              <a:latin typeface="Calibri" panose="020F0502020204030204" pitchFamily="34" charset="0"/>
            </a:endParaRPr>
          </a:p>
          <a:p>
            <a:pPr marL="0" indent="0">
              <a:buNone/>
            </a:pPr>
            <a:endParaRPr lang="en-US" b="1" dirty="0" smtClean="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pic>
        <p:nvPicPr>
          <p:cNvPr id="1638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57713"/>
            <a:ext cx="813850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8459010"/>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Deleting a </a:t>
            </a:r>
            <a:r>
              <a:rPr lang="en-US" dirty="0" smtClean="0"/>
              <a:t>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0" indent="0">
              <a:buNone/>
            </a:pPr>
            <a:r>
              <a:rPr lang="x-none" dirty="0"/>
              <a:t>Keep in mind that if you delete a group and that group owns files, this could cause some </a:t>
            </a:r>
            <a:r>
              <a:rPr lang="x-none" dirty="0" smtClean="0"/>
              <a:t>problems.  </a:t>
            </a:r>
            <a:r>
              <a:rPr lang="x-none" dirty="0"/>
              <a:t>For example, note that in the following example that the /tmp/sample file is group owned by the test_group:</a:t>
            </a:r>
            <a:endParaRPr lang="en-US" dirty="0"/>
          </a:p>
          <a:p>
            <a:pPr marL="0" indent="0">
              <a:buNone/>
            </a:pPr>
            <a:endParaRPr lang="en-US" b="1" dirty="0">
              <a:latin typeface="Calibri" panose="020F0502020204030204" pitchFamily="34" charset="0"/>
            </a:endParaRPr>
          </a:p>
          <a:p>
            <a:pPr marL="0" indent="0">
              <a:buNone/>
            </a:pPr>
            <a:endParaRPr lang="en-US" b="1" dirty="0" smtClean="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pic>
        <p:nvPicPr>
          <p:cNvPr id="1741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562" y="4119563"/>
            <a:ext cx="7267575" cy="178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44808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dirty="0" smtClean="0"/>
              <a:t>A sample /</a:t>
            </a:r>
            <a:r>
              <a:rPr lang="en-US" dirty="0" err="1" smtClean="0"/>
              <a:t>etc</a:t>
            </a:r>
            <a:r>
              <a:rPr lang="en-US" dirty="0" smtClean="0"/>
              <a:t>/shadow file entry</a:t>
            </a:r>
            <a:endParaRPr lang="en-US" dirty="0" smtClean="0">
              <a:latin typeface="Calibri" pitchFamily="34" charset="0"/>
            </a:endParaRPr>
          </a:p>
        </p:txBody>
      </p:sp>
      <p:sp>
        <p:nvSpPr>
          <p:cNvPr id="93187" name="Content Placeholder 2"/>
          <p:cNvSpPr>
            <a:spLocks noGrp="1"/>
          </p:cNvSpPr>
          <p:nvPr>
            <p:ph idx="4294967295"/>
          </p:nvPr>
        </p:nvSpPr>
        <p:spPr>
          <a:xfrm>
            <a:off x="457200" y="1313592"/>
            <a:ext cx="8229600" cy="4525963"/>
          </a:xfrm>
        </p:spPr>
        <p:txBody>
          <a:bodyPr/>
          <a:lstStyle/>
          <a:p>
            <a:pPr marL="0" indent="0" algn="ctr">
              <a:buNone/>
            </a:pPr>
            <a:r>
              <a:rPr lang="en-US" sz="2200" dirty="0" err="1">
                <a:latin typeface="Courier New" panose="02070309020205020404" pitchFamily="49" charset="0"/>
                <a:cs typeface="Courier New" panose="02070309020205020404" pitchFamily="49" charset="0"/>
              </a:rPr>
              <a:t>test_user</a:t>
            </a:r>
            <a:r>
              <a:rPr lang="en-US" sz="2200" dirty="0">
                <a:latin typeface="Courier New" panose="02070309020205020404" pitchFamily="49" charset="0"/>
                <a:cs typeface="Courier New" panose="02070309020205020404" pitchFamily="49" charset="0"/>
              </a:rPr>
              <a:t>:$1$nfffgggc$pGt#4:1264:0:99999:7:::</a:t>
            </a:r>
            <a:endParaRPr lang="en-US" sz="2200" b="1" dirty="0">
              <a:latin typeface="Courier New" panose="02070309020205020404" pitchFamily="49" charset="0"/>
              <a:cs typeface="Courier New" panose="02070309020205020404" pitchFamily="49" charset="0"/>
            </a:endParaRPr>
          </a:p>
          <a:p>
            <a:pPr marL="0" indent="0">
              <a:buNone/>
            </a:pPr>
            <a:endParaRPr lang="en-US" dirty="0" smtClean="0">
              <a:latin typeface="Calibri" panose="020F0502020204030204" pitchFamily="34" charset="0"/>
              <a:cs typeface="Courier New" panose="02070309020205020404" pitchFamily="49"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473711473"/>
              </p:ext>
            </p:extLst>
          </p:nvPr>
        </p:nvGraphicFramePr>
        <p:xfrm>
          <a:off x="791571" y="1942938"/>
          <a:ext cx="7492621" cy="3901440"/>
        </p:xfrm>
        <a:graphic>
          <a:graphicData uri="http://schemas.openxmlformats.org/drawingml/2006/table">
            <a:tbl>
              <a:tblPr firstRow="1" firstCol="1" bandRow="1">
                <a:tableStyleId>{5C22544A-7EE6-4342-B048-85BDC9FD1C3A}</a:tableStyleId>
              </a:tblPr>
              <a:tblGrid>
                <a:gridCol w="652447"/>
                <a:gridCol w="2322764"/>
                <a:gridCol w="4517410"/>
              </a:tblGrid>
              <a:tr h="241690">
                <a:tc>
                  <a:txBody>
                    <a:bodyPr/>
                    <a:lstStyle/>
                    <a:p>
                      <a:pPr marL="0" marR="0">
                        <a:spcBef>
                          <a:spcPts val="0"/>
                        </a:spcBef>
                        <a:spcAft>
                          <a:spcPts val="0"/>
                        </a:spcAft>
                      </a:pPr>
                      <a:r>
                        <a:rPr lang="en-US" sz="1600">
                          <a:effectLst/>
                        </a:rPr>
                        <a:t>#</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Field</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Significance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241690">
                <a:tc>
                  <a:txBody>
                    <a:bodyPr/>
                    <a:lstStyle/>
                    <a:p>
                      <a:pPr marL="0" marR="0">
                        <a:spcBef>
                          <a:spcPts val="0"/>
                        </a:spcBef>
                        <a:spcAft>
                          <a:spcPts val="0"/>
                        </a:spcAft>
                      </a:pPr>
                      <a:r>
                        <a:rPr lang="en-US" sz="1600">
                          <a:effectLst/>
                        </a:rPr>
                        <a:t>1</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Username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Login name of the user</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241690">
                <a:tc>
                  <a:txBody>
                    <a:bodyPr/>
                    <a:lstStyle/>
                    <a:p>
                      <a:pPr marL="0" marR="0">
                        <a:spcBef>
                          <a:spcPts val="0"/>
                        </a:spcBef>
                        <a:spcAft>
                          <a:spcPts val="0"/>
                        </a:spcAft>
                      </a:pPr>
                      <a:r>
                        <a:rPr lang="en-US" sz="1600">
                          <a:effectLst/>
                        </a:rPr>
                        <a:t>2</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Password</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Encrypted password</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241690">
                <a:tc>
                  <a:txBody>
                    <a:bodyPr/>
                    <a:lstStyle/>
                    <a:p>
                      <a:pPr marL="0" marR="0">
                        <a:spcBef>
                          <a:spcPts val="0"/>
                        </a:spcBef>
                        <a:spcAft>
                          <a:spcPts val="0"/>
                        </a:spcAft>
                      </a:pPr>
                      <a:r>
                        <a:rPr lang="en-US" sz="1600">
                          <a:effectLst/>
                        </a:rPr>
                        <a:t>3</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Last password change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Days since last password change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725070">
                <a:tc>
                  <a:txBody>
                    <a:bodyPr/>
                    <a:lstStyle/>
                    <a:p>
                      <a:pPr marL="0" marR="0">
                        <a:spcBef>
                          <a:spcPts val="0"/>
                        </a:spcBef>
                        <a:spcAft>
                          <a:spcPts val="0"/>
                        </a:spcAft>
                      </a:pPr>
                      <a:r>
                        <a:rPr lang="en-US" sz="1600">
                          <a:effectLst/>
                        </a:rPr>
                        <a:t>4</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Minimum</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Minimum number of  days that the current password can be changed by the user; a value of 0 means “no minimum password age”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725070">
                <a:tc>
                  <a:txBody>
                    <a:bodyPr/>
                    <a:lstStyle/>
                    <a:p>
                      <a:pPr marL="0" marR="0">
                        <a:spcBef>
                          <a:spcPts val="0"/>
                        </a:spcBef>
                        <a:spcAft>
                          <a:spcPts val="0"/>
                        </a:spcAft>
                      </a:pPr>
                      <a:r>
                        <a:rPr lang="en-US" sz="1600">
                          <a:effectLst/>
                        </a:rPr>
                        <a:t>5</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Maximum</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Maximum number of days remaining for the password to expire; a value of 99999 means “no maximum password age”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483380">
                <a:tc>
                  <a:txBody>
                    <a:bodyPr/>
                    <a:lstStyle/>
                    <a:p>
                      <a:pPr marL="0" marR="0">
                        <a:spcBef>
                          <a:spcPts val="0"/>
                        </a:spcBef>
                        <a:spcAft>
                          <a:spcPts val="0"/>
                        </a:spcAft>
                      </a:pPr>
                      <a:r>
                        <a:rPr lang="en-US" sz="1600">
                          <a:effectLst/>
                        </a:rPr>
                        <a:t>6</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Warn</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Number of days prior to password expiry that the user is warned</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483380">
                <a:tc>
                  <a:txBody>
                    <a:bodyPr/>
                    <a:lstStyle/>
                    <a:p>
                      <a:pPr marL="0" marR="0">
                        <a:spcBef>
                          <a:spcPts val="0"/>
                        </a:spcBef>
                        <a:spcAft>
                          <a:spcPts val="0"/>
                        </a:spcAft>
                      </a:pPr>
                      <a:r>
                        <a:rPr lang="en-US" sz="1600">
                          <a:effectLst/>
                        </a:rPr>
                        <a:t>7</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Inactive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Number of days after password expiry that the user account remains active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r h="241690">
                <a:tc>
                  <a:txBody>
                    <a:bodyPr/>
                    <a:lstStyle/>
                    <a:p>
                      <a:pPr marL="0" marR="0">
                        <a:spcBef>
                          <a:spcPts val="0"/>
                        </a:spcBef>
                        <a:spcAft>
                          <a:spcPts val="0"/>
                        </a:spcAft>
                      </a:pPr>
                      <a:r>
                        <a:rPr lang="en-US" sz="1600">
                          <a:effectLst/>
                        </a:rPr>
                        <a:t>8</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a:effectLst/>
                        </a:rPr>
                        <a:t>Expire</a:t>
                      </a:r>
                      <a:endParaRPr lang="en-US" sz="1600" b="1">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rPr>
                        <a:t>Date indicating when the user name will become inactive</a:t>
                      </a:r>
                      <a:endParaRPr lang="en-US" sz="1600" b="1" dirty="0">
                        <a:solidFill>
                          <a:srgbClr val="1F497D"/>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646224133"/>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Deleting a </a:t>
            </a:r>
            <a:r>
              <a:rPr lang="en-US" dirty="0" smtClean="0"/>
              <a:t>Group</a:t>
            </a:r>
            <a:endParaRPr lang="en-US" dirty="0" smtClean="0">
              <a:latin typeface="Calibri" pitchFamily="34" charset="0"/>
            </a:endParaRPr>
          </a:p>
        </p:txBody>
      </p:sp>
      <p:sp>
        <p:nvSpPr>
          <p:cNvPr id="96259" name="Content Placeholder 2"/>
          <p:cNvSpPr>
            <a:spLocks noGrp="1"/>
          </p:cNvSpPr>
          <p:nvPr>
            <p:ph idx="4294967295"/>
          </p:nvPr>
        </p:nvSpPr>
        <p:spPr/>
        <p:txBody>
          <a:bodyPr/>
          <a:lstStyle/>
          <a:p>
            <a:r>
              <a:rPr lang="x-none" dirty="0">
                <a:latin typeface="Calibri" panose="020F0502020204030204" pitchFamily="34" charset="0"/>
              </a:rPr>
              <a:t>Notice that after the group has been removed, the group ownership is displayed as a number.  In reality, files are owned by GID numbers, not by group names.  The test_group previously had a GID of 508 in the previous example</a:t>
            </a:r>
            <a:r>
              <a:rPr lang="x-none" dirty="0" smtClean="0">
                <a:latin typeface="Calibri" panose="020F0502020204030204" pitchFamily="34" charset="0"/>
              </a:rPr>
              <a:t>.</a:t>
            </a:r>
            <a:endParaRPr lang="en-US" dirty="0" smtClean="0">
              <a:latin typeface="Calibri" panose="020F0502020204030204" pitchFamily="34" charset="0"/>
            </a:endParaRPr>
          </a:p>
          <a:p>
            <a:r>
              <a:rPr lang="x-none" dirty="0">
                <a:latin typeface="Calibri" panose="020F0502020204030204" pitchFamily="34" charset="0"/>
              </a:rPr>
              <a:t>Because of this issue, you </a:t>
            </a:r>
            <a:r>
              <a:rPr lang="en-US" dirty="0" smtClean="0">
                <a:latin typeface="Calibri" panose="020F0502020204030204" pitchFamily="34" charset="0"/>
              </a:rPr>
              <a:t>may </a:t>
            </a:r>
            <a:r>
              <a:rPr lang="x-none" dirty="0" smtClean="0">
                <a:latin typeface="Calibri" panose="020F0502020204030204" pitchFamily="34" charset="0"/>
              </a:rPr>
              <a:t>want </a:t>
            </a:r>
            <a:r>
              <a:rPr lang="x-none" dirty="0">
                <a:latin typeface="Calibri" panose="020F0502020204030204" pitchFamily="34" charset="0"/>
              </a:rPr>
              <a:t>to search for files that are owned by the group (use the –group option to the </a:t>
            </a:r>
            <a:r>
              <a:rPr lang="x-none" dirty="0">
                <a:latin typeface="Courier New" panose="02070309020205020404" pitchFamily="49" charset="0"/>
                <a:cs typeface="Courier New" panose="02070309020205020404" pitchFamily="49" charset="0"/>
              </a:rPr>
              <a:t>find</a:t>
            </a:r>
            <a:r>
              <a:rPr lang="x-none" dirty="0">
                <a:latin typeface="Calibri" panose="020F0502020204030204" pitchFamily="34" charset="0"/>
              </a:rPr>
              <a:t> command) prior to deleting the group.</a:t>
            </a:r>
            <a:endParaRPr lang="en-US" dirty="0">
              <a:latin typeface="Calibri" panose="020F0502020204030204" pitchFamily="34" charset="0"/>
            </a:endParaRPr>
          </a:p>
          <a:p>
            <a:endParaRPr lang="en-US" dirty="0">
              <a:latin typeface="Calibri" panose="020F0502020204030204" pitchFamily="34" charset="0"/>
            </a:endParaRPr>
          </a:p>
          <a:p>
            <a:pPr marL="0" indent="0">
              <a:buNone/>
            </a:pPr>
            <a:endParaRPr lang="en-US" b="1" dirty="0">
              <a:latin typeface="Calibri" panose="020F0502020204030204" pitchFamily="34" charset="0"/>
            </a:endParaRPr>
          </a:p>
          <a:p>
            <a:pPr marL="0" indent="0">
              <a:buNone/>
            </a:pPr>
            <a:endParaRPr lang="en-US" b="1" dirty="0" smtClean="0">
              <a:latin typeface="Calibri" panose="020F0502020204030204" pitchFamily="34" charset="0"/>
            </a:endParaRPr>
          </a:p>
          <a:p>
            <a:pPr marL="0" indent="0">
              <a:buNone/>
            </a:pPr>
            <a:endParaRPr lang="en-US" dirty="0" smtClean="0">
              <a:latin typeface="Calibri" panose="020F0502020204030204" pitchFamily="34" charset="0"/>
              <a:cs typeface="Courier New" panose="02070309020205020404" pitchFamily="49" charset="0"/>
            </a:endParaRPr>
          </a:p>
          <a:p>
            <a:pPr lvl="1"/>
            <a:endParaRPr lang="en-US" dirty="0" smtClean="0">
              <a:latin typeface="Calibri" pitchFamily="34" charset="0"/>
            </a:endParaRPr>
          </a:p>
        </p:txBody>
      </p:sp>
    </p:spTree>
    <p:extLst>
      <p:ext uri="{BB962C8B-B14F-4D97-AF65-F5344CB8AC3E}">
        <p14:creationId xmlns:p14="http://schemas.microsoft.com/office/powerpoint/2010/main" val="4233803145"/>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Pluggable Authentication Modules</a:t>
            </a:r>
            <a:endParaRPr lang="en-US" dirty="0" smtClean="0">
              <a:latin typeface="Calibri" pitchFamily="34" charset="0"/>
            </a:endParaRPr>
          </a:p>
        </p:txBody>
      </p:sp>
      <p:sp>
        <p:nvSpPr>
          <p:cNvPr id="96259" name="Content Placeholder 2"/>
          <p:cNvSpPr>
            <a:spLocks noGrp="1"/>
          </p:cNvSpPr>
          <p:nvPr>
            <p:ph idx="4294967295"/>
          </p:nvPr>
        </p:nvSpPr>
        <p:spPr/>
        <p:txBody>
          <a:bodyPr/>
          <a:lstStyle/>
          <a:p>
            <a:pPr marL="514350" indent="-457200"/>
            <a:r>
              <a:rPr lang="en-US" dirty="0">
                <a:latin typeface="Calibri" panose="020F0502020204030204" pitchFamily="34" charset="0"/>
              </a:rPr>
              <a:t>Many Linux distributions use </a:t>
            </a:r>
            <a:r>
              <a:rPr lang="en-US" dirty="0" smtClean="0">
                <a:latin typeface="Calibri" panose="020F0502020204030204" pitchFamily="34" charset="0"/>
              </a:rPr>
              <a:t>the Pluggable </a:t>
            </a:r>
            <a:r>
              <a:rPr lang="en-US" dirty="0">
                <a:latin typeface="Calibri" panose="020F0502020204030204" pitchFamily="34" charset="0"/>
              </a:rPr>
              <a:t>Authentication Modules (PAM) framework for implementing security and authentication.  </a:t>
            </a:r>
            <a:endParaRPr lang="en-US" dirty="0" smtClean="0">
              <a:latin typeface="Calibri" panose="020F0502020204030204" pitchFamily="34" charset="0"/>
            </a:endParaRPr>
          </a:p>
          <a:p>
            <a:pPr marL="514350" indent="-457200"/>
            <a:r>
              <a:rPr lang="en-US" dirty="0" smtClean="0">
                <a:latin typeface="Calibri" panose="020F0502020204030204" pitchFamily="34" charset="0"/>
              </a:rPr>
              <a:t>Authentication </a:t>
            </a:r>
            <a:r>
              <a:rPr lang="en-US" dirty="0">
                <a:latin typeface="Calibri" panose="020F0502020204030204" pitchFamily="34" charset="0"/>
              </a:rPr>
              <a:t>is the process of ensuring user accounts are valid and that the credentials (typically the password) provided by the user are valid.</a:t>
            </a:r>
            <a:endParaRPr lang="en-US" b="1" dirty="0">
              <a:latin typeface="Calibri" panose="020F0502020204030204" pitchFamily="34" charset="0"/>
            </a:endParaRPr>
          </a:p>
          <a:p>
            <a:pPr marL="57150" indent="0">
              <a:buNone/>
            </a:pPr>
            <a:endParaRPr lang="en-US" dirty="0" smtClean="0">
              <a:latin typeface="Calibri" pitchFamily="34" charset="0"/>
            </a:endParaRPr>
          </a:p>
        </p:txBody>
      </p:sp>
    </p:spTree>
    <p:extLst>
      <p:ext uri="{BB962C8B-B14F-4D97-AF65-F5344CB8AC3E}">
        <p14:creationId xmlns:p14="http://schemas.microsoft.com/office/powerpoint/2010/main" val="451124692"/>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idx="4294967295"/>
          </p:nvPr>
        </p:nvSpPr>
        <p:spPr/>
        <p:txBody>
          <a:bodyPr/>
          <a:lstStyle/>
          <a:p>
            <a:r>
              <a:rPr lang="en-US" dirty="0"/>
              <a:t>Pluggable Authentication Modules</a:t>
            </a:r>
            <a:endParaRPr lang="en-US" dirty="0" smtClean="0">
              <a:latin typeface="Calibri" pitchFamily="34" charset="0"/>
            </a:endParaRPr>
          </a:p>
        </p:txBody>
      </p:sp>
      <p:sp>
        <p:nvSpPr>
          <p:cNvPr id="96259" name="Content Placeholder 2"/>
          <p:cNvSpPr>
            <a:spLocks noGrp="1"/>
          </p:cNvSpPr>
          <p:nvPr>
            <p:ph idx="4294967295"/>
          </p:nvPr>
        </p:nvSpPr>
        <p:spPr/>
        <p:txBody>
          <a:bodyPr/>
          <a:lstStyle/>
          <a:p>
            <a:r>
              <a:rPr lang="en-US" dirty="0">
                <a:latin typeface="Calibri" panose="020F0502020204030204" pitchFamily="34" charset="0"/>
              </a:rPr>
              <a:t>PAM considers the following aspects for providing secure access:</a:t>
            </a:r>
            <a:endParaRPr lang="en-US" b="1" dirty="0">
              <a:latin typeface="Calibri" panose="020F0502020204030204" pitchFamily="34" charset="0"/>
            </a:endParaRPr>
          </a:p>
          <a:p>
            <a:pPr marL="0" indent="0">
              <a:buNone/>
            </a:pPr>
            <a:r>
              <a:rPr lang="en-US" dirty="0">
                <a:latin typeface="Calibri" panose="020F0502020204030204" pitchFamily="34" charset="0"/>
              </a:rPr>
              <a:t> </a:t>
            </a:r>
            <a:endParaRPr lang="en-US" b="1" dirty="0">
              <a:latin typeface="Calibri" panose="020F0502020204030204" pitchFamily="34" charset="0"/>
            </a:endParaRPr>
          </a:p>
          <a:p>
            <a:pPr lvl="0"/>
            <a:r>
              <a:rPr lang="en-US" dirty="0">
                <a:latin typeface="Calibri" panose="020F0502020204030204" pitchFamily="34" charset="0"/>
              </a:rPr>
              <a:t>Authentication</a:t>
            </a:r>
            <a:endParaRPr lang="en-US" b="1" dirty="0">
              <a:latin typeface="Calibri" panose="020F0502020204030204" pitchFamily="34" charset="0"/>
            </a:endParaRPr>
          </a:p>
          <a:p>
            <a:pPr lvl="0"/>
            <a:r>
              <a:rPr lang="en-US" dirty="0">
                <a:latin typeface="Calibri" panose="020F0502020204030204" pitchFamily="34" charset="0"/>
              </a:rPr>
              <a:t>Managing sessions</a:t>
            </a:r>
            <a:endParaRPr lang="en-US" b="1" dirty="0">
              <a:latin typeface="Calibri" panose="020F0502020204030204" pitchFamily="34" charset="0"/>
            </a:endParaRPr>
          </a:p>
          <a:p>
            <a:pPr lvl="0"/>
            <a:r>
              <a:rPr lang="en-US" dirty="0">
                <a:latin typeface="Calibri" panose="020F0502020204030204" pitchFamily="34" charset="0"/>
              </a:rPr>
              <a:t>Managing accounts</a:t>
            </a:r>
            <a:endParaRPr lang="en-US" b="1" dirty="0">
              <a:latin typeface="Calibri" panose="020F0502020204030204" pitchFamily="34" charset="0"/>
            </a:endParaRPr>
          </a:p>
          <a:p>
            <a:r>
              <a:rPr lang="en-US" dirty="0">
                <a:latin typeface="Calibri" panose="020F0502020204030204" pitchFamily="34" charset="0"/>
              </a:rPr>
              <a:t>Updating authentication information</a:t>
            </a:r>
            <a:endParaRPr lang="en-US" dirty="0" smtClean="0">
              <a:latin typeface="Calibri" pitchFamily="34" charset="0"/>
            </a:endParaRPr>
          </a:p>
        </p:txBody>
      </p:sp>
    </p:spTree>
    <p:extLst>
      <p:ext uri="{BB962C8B-B14F-4D97-AF65-F5344CB8AC3E}">
        <p14:creationId xmlns:p14="http://schemas.microsoft.com/office/powerpoint/2010/main" val="4708612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2979</TotalTime>
  <Words>4908</Words>
  <Application>Microsoft Macintosh PowerPoint</Application>
  <PresentationFormat>On-screen Show (4:3)</PresentationFormat>
  <Paragraphs>594</Paragraphs>
  <Slides>92</Slides>
  <Notes>0</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 Module 3: User and System Administration  Chapter 7: User and Group Accounts</vt:lpstr>
      <vt:lpstr>User and Group Accounts</vt:lpstr>
      <vt:lpstr>The /etc/passwd file</vt:lpstr>
      <vt:lpstr>A sample /etc/passwd entry</vt:lpstr>
      <vt:lpstr>GECOS</vt:lpstr>
      <vt:lpstr>GECOS</vt:lpstr>
      <vt:lpstr>Commands that update /etc/passwd</vt:lpstr>
      <vt:lpstr>The /etc/shadow file</vt:lpstr>
      <vt:lpstr>A sample /etc/shadow file entry</vt:lpstr>
      <vt:lpstr>Locking user accounts</vt:lpstr>
      <vt:lpstr>Unlocking user accounts</vt:lpstr>
      <vt:lpstr>The password field</vt:lpstr>
      <vt:lpstr>The password field</vt:lpstr>
      <vt:lpstr>Configuring shadow passwords</vt:lpstr>
      <vt:lpstr>Configuring shadow passwords</vt:lpstr>
      <vt:lpstr>Configuring shadow passwords</vt:lpstr>
      <vt:lpstr>Special Purpose Accounts</vt:lpstr>
      <vt:lpstr>Special Purpose Accounts</vt:lpstr>
      <vt:lpstr>Special Purpose Accounts</vt:lpstr>
      <vt:lpstr>Special Purpose Accounts</vt:lpstr>
      <vt:lpstr>Group accounts</vt:lpstr>
      <vt:lpstr>Creating a new user </vt:lpstr>
      <vt:lpstr>Creating a new user </vt:lpstr>
      <vt:lpstr>The useradd command</vt:lpstr>
      <vt:lpstr>User Private Groups (UPG)</vt:lpstr>
      <vt:lpstr>User Private Groups (UPG)</vt:lpstr>
      <vt:lpstr>User Private Groups (UPG)</vt:lpstr>
      <vt:lpstr>User Private Groups (UPG)</vt:lpstr>
      <vt:lpstr>User Private Groups (UPG)</vt:lpstr>
      <vt:lpstr>User Private Groups (UPG)</vt:lpstr>
      <vt:lpstr>User Directory Structure</vt:lpstr>
      <vt:lpstr>User Directory Structure</vt:lpstr>
      <vt:lpstr>User Directory Structure</vt:lpstr>
      <vt:lpstr>Custom Bookmarks Example</vt:lpstr>
      <vt:lpstr>Custom Skel Directories</vt:lpstr>
      <vt:lpstr>Custom Skel Directories</vt:lpstr>
      <vt:lpstr>Updating user passwords</vt:lpstr>
      <vt:lpstr>Updating your password</vt:lpstr>
      <vt:lpstr>Updating a user's password</vt:lpstr>
      <vt:lpstr>Viewing Password Status</vt:lpstr>
      <vt:lpstr>Viewing Password Status</vt:lpstr>
      <vt:lpstr>Enforcing Password Change</vt:lpstr>
      <vt:lpstr>Password Policy</vt:lpstr>
      <vt:lpstr>Force changing passwords</vt:lpstr>
      <vt:lpstr>Force changing passwords</vt:lpstr>
      <vt:lpstr>Providing warnings</vt:lpstr>
      <vt:lpstr>Providing warnings</vt:lpstr>
      <vt:lpstr>Allowing Inactive Login</vt:lpstr>
      <vt:lpstr>Allowing Inactive Login</vt:lpstr>
      <vt:lpstr>Set Expiration Date</vt:lpstr>
      <vt:lpstr>Set Expiration Date</vt:lpstr>
      <vt:lpstr>Set Expiration Date</vt:lpstr>
      <vt:lpstr>Viewing Password Policies</vt:lpstr>
      <vt:lpstr>Viewing Password Policies</vt:lpstr>
      <vt:lpstr>Modify User Home Directory</vt:lpstr>
      <vt:lpstr>Lock or Unlock User Account</vt:lpstr>
      <vt:lpstr>Modify Expiration Date</vt:lpstr>
      <vt:lpstr>Modify Primary Group</vt:lpstr>
      <vt:lpstr>Modify Comment</vt:lpstr>
      <vt:lpstr>Modify Login Shell</vt:lpstr>
      <vt:lpstr>Verifying User Changes</vt:lpstr>
      <vt:lpstr>Deleting a User</vt:lpstr>
      <vt:lpstr>Deleting a User</vt:lpstr>
      <vt:lpstr>Deleting a User</vt:lpstr>
      <vt:lpstr>Deleting a User</vt:lpstr>
      <vt:lpstr>Deleting a User</vt:lpstr>
      <vt:lpstr>Group accounts</vt:lpstr>
      <vt:lpstr>The /etc/group file</vt:lpstr>
      <vt:lpstr>The /etc/group file</vt:lpstr>
      <vt:lpstr>The /etc/group file</vt:lpstr>
      <vt:lpstr>Group Membership</vt:lpstr>
      <vt:lpstr>Group Membership</vt:lpstr>
      <vt:lpstr>Group Membership</vt:lpstr>
      <vt:lpstr>Group Membership</vt:lpstr>
      <vt:lpstr>Creating a New Group</vt:lpstr>
      <vt:lpstr>Creating a New Group</vt:lpstr>
      <vt:lpstr>Creating a New Group</vt:lpstr>
      <vt:lpstr>Creating a New Group</vt:lpstr>
      <vt:lpstr>Modifying a Group</vt:lpstr>
      <vt:lpstr>Modifying a Group</vt:lpstr>
      <vt:lpstr>The /etc/gshadow file</vt:lpstr>
      <vt:lpstr>Sample /etc/gshadow entry</vt:lpstr>
      <vt:lpstr>Group Passwords</vt:lpstr>
      <vt:lpstr>The gpasswd command</vt:lpstr>
      <vt:lpstr>Group Passwords</vt:lpstr>
      <vt:lpstr>Group Passwords</vt:lpstr>
      <vt:lpstr>Deleting a Group</vt:lpstr>
      <vt:lpstr>Deleting a Group</vt:lpstr>
      <vt:lpstr>Deleting a Group</vt:lpstr>
      <vt:lpstr>Deleting a Group</vt:lpstr>
      <vt:lpstr>Pluggable Authentication Modules</vt:lpstr>
      <vt:lpstr>Pluggable Authentication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182</cp:revision>
  <dcterms:created xsi:type="dcterms:W3CDTF">2013-10-05T00:15:43Z</dcterms:created>
  <dcterms:modified xsi:type="dcterms:W3CDTF">2015-10-20T18:58:20Z</dcterms:modified>
</cp:coreProperties>
</file>