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9" r:id="rId1"/>
  </p:sldMasterIdLst>
  <p:notesMasterIdLst>
    <p:notesMasterId r:id="rId24"/>
  </p:notesMasterIdLst>
  <p:sldIdLst>
    <p:sldId id="275" r:id="rId2"/>
    <p:sldId id="277" r:id="rId3"/>
    <p:sldId id="278" r:id="rId4"/>
    <p:sldId id="279" r:id="rId5"/>
    <p:sldId id="280" r:id="rId6"/>
    <p:sldId id="281" r:id="rId7"/>
    <p:sldId id="282" r:id="rId8"/>
    <p:sldId id="288" r:id="rId9"/>
    <p:sldId id="283" r:id="rId10"/>
    <p:sldId id="284" r:id="rId11"/>
    <p:sldId id="289" r:id="rId12"/>
    <p:sldId id="290" r:id="rId13"/>
    <p:sldId id="291" r:id="rId14"/>
    <p:sldId id="292" r:id="rId15"/>
    <p:sldId id="293" r:id="rId16"/>
    <p:sldId id="294" r:id="rId17"/>
    <p:sldId id="285" r:id="rId18"/>
    <p:sldId id="295" r:id="rId19"/>
    <p:sldId id="286" r:id="rId20"/>
    <p:sldId id="287" r:id="rId21"/>
    <p:sldId id="296" r:id="rId22"/>
    <p:sldId id="297" r:id="rId2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B4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61" autoAdjust="0"/>
    <p:restoredTop sz="94660"/>
  </p:normalViewPr>
  <p:slideViewPr>
    <p:cSldViewPr snapToGrid="0" snapToObjects="1">
      <p:cViewPr>
        <p:scale>
          <a:sx n="85" d="100"/>
          <a:sy n="85" d="100"/>
        </p:scale>
        <p:origin x="-432" y="-144"/>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532949-6C8F-4DBB-BB61-439D46673C87}" type="datetimeFigureOut">
              <a:rPr lang="en-US" smtClean="0"/>
              <a:t>11/18/15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2206A1-B11C-442C-A61F-DA3CAA72D8E1}" type="slidenum">
              <a:rPr lang="en-US" smtClean="0"/>
              <a:t>‹#›</a:t>
            </a:fld>
            <a:endParaRPr lang="en-US"/>
          </a:p>
        </p:txBody>
      </p:sp>
    </p:spTree>
    <p:extLst>
      <p:ext uri="{BB962C8B-B14F-4D97-AF65-F5344CB8AC3E}">
        <p14:creationId xmlns:p14="http://schemas.microsoft.com/office/powerpoint/2010/main" val="1641049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Date Placeholder 3"/>
          <p:cNvSpPr>
            <a:spLocks noGrp="1"/>
          </p:cNvSpPr>
          <p:nvPr>
            <p:ph type="dt" sz="half" idx="10"/>
          </p:nvPr>
        </p:nvSpPr>
        <p:spPr/>
        <p:txBody>
          <a:bodyPr/>
          <a:lstStyle>
            <a:lvl1pPr>
              <a:defRPr/>
            </a:lvl1pPr>
          </a:lstStyle>
          <a:p>
            <a:pPr>
              <a:defRPr/>
            </a:pPr>
            <a:fld id="{3E442345-F28C-4344-ADC2-AA5FEBC9CD90}" type="datetimeFigureOut">
              <a:rPr lang="en-US"/>
              <a:pPr>
                <a:defRPr/>
              </a:pPr>
              <a:t>11/18/15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B200531-755C-43EC-B38B-BB89CED79E4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21F54B3-6EB2-4C42-BFDD-373B86CE7B3C}" type="datetimeFigureOut">
              <a:rPr lang="en-US"/>
              <a:pPr>
                <a:defRPr/>
              </a:pPr>
              <a:t>11/18/15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C718B78-8A6B-4283-819D-D0577711434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3"/>
          <p:cNvSpPr>
            <a:spLocks noGrp="1"/>
          </p:cNvSpPr>
          <p:nvPr>
            <p:ph type="dt" sz="half" idx="10"/>
          </p:nvPr>
        </p:nvSpPr>
        <p:spPr/>
        <p:txBody>
          <a:bodyPr/>
          <a:lstStyle>
            <a:lvl1pPr>
              <a:defRPr/>
            </a:lvl1pPr>
          </a:lstStyle>
          <a:p>
            <a:pPr>
              <a:defRPr/>
            </a:pPr>
            <a:fld id="{059436F9-76C9-416C-B72B-2DC37ACB4AA4}" type="datetimeFigureOut">
              <a:rPr lang="en-US"/>
              <a:pPr>
                <a:defRPr/>
              </a:pPr>
              <a:t>11/18/15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915A7DF-5793-4ACC-8B00-63EB02E0AE1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a:defRPr/>
            </a:lvl1pPr>
          </a:lstStyle>
          <a:p>
            <a:pPr>
              <a:defRPr/>
            </a:pPr>
            <a:fld id="{26F8205F-8A62-487F-97A1-D515E44D6960}" type="datetimeFigureOut">
              <a:rPr lang="en-US"/>
              <a:pPr>
                <a:defRPr/>
              </a:pPr>
              <a:t>11/18/15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E020E3F2-0E43-4D58-B733-975D34D0549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8"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6"/>
          <p:cNvSpPr>
            <a:spLocks noGrp="1"/>
          </p:cNvSpPr>
          <p:nvPr>
            <p:ph type="dt" sz="half" idx="10"/>
          </p:nvPr>
        </p:nvSpPr>
        <p:spPr/>
        <p:txBody>
          <a:bodyPr/>
          <a:lstStyle>
            <a:lvl1pPr>
              <a:defRPr/>
            </a:lvl1pPr>
          </a:lstStyle>
          <a:p>
            <a:pPr>
              <a:defRPr/>
            </a:pPr>
            <a:fld id="{5BB17657-D8C4-479C-8D72-C281738CE422}" type="datetimeFigureOut">
              <a:rPr lang="en-US"/>
              <a:pPr>
                <a:defRPr/>
              </a:pPr>
              <a:t>11/18/15</a:t>
            </a:fld>
            <a:endParaRPr lang="en-US"/>
          </a:p>
        </p:txBody>
      </p:sp>
      <p:sp>
        <p:nvSpPr>
          <p:cNvPr id="11" name="Footer Placeholder 7"/>
          <p:cNvSpPr>
            <a:spLocks noGrp="1"/>
          </p:cNvSpPr>
          <p:nvPr>
            <p:ph type="ftr" sz="quarter" idx="11"/>
          </p:nvPr>
        </p:nvSpPr>
        <p:spPr/>
        <p:txBody>
          <a:bodyPr/>
          <a:lstStyle>
            <a:lvl1pPr>
              <a:defRPr/>
            </a:lvl1pPr>
          </a:lstStyle>
          <a:p>
            <a:pPr>
              <a:defRPr/>
            </a:pPr>
            <a:endParaRPr lang="en-US"/>
          </a:p>
        </p:txBody>
      </p:sp>
      <p:sp>
        <p:nvSpPr>
          <p:cNvPr id="12" name="Slide Number Placeholder 8"/>
          <p:cNvSpPr>
            <a:spLocks noGrp="1"/>
          </p:cNvSpPr>
          <p:nvPr>
            <p:ph type="sldNum" sz="quarter" idx="12"/>
          </p:nvPr>
        </p:nvSpPr>
        <p:spPr/>
        <p:txBody>
          <a:bodyPr/>
          <a:lstStyle>
            <a:lvl1pPr>
              <a:defRPr/>
            </a:lvl1pPr>
          </a:lstStyle>
          <a:p>
            <a:pPr>
              <a:defRPr/>
            </a:pPr>
            <a:fld id="{C2A19774-6A1E-4E4E-AA6D-DBE513398A7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4"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6" name="Date Placeholder 2"/>
          <p:cNvSpPr>
            <a:spLocks noGrp="1"/>
          </p:cNvSpPr>
          <p:nvPr>
            <p:ph type="dt" sz="half" idx="10"/>
          </p:nvPr>
        </p:nvSpPr>
        <p:spPr/>
        <p:txBody>
          <a:bodyPr/>
          <a:lstStyle>
            <a:lvl1pPr>
              <a:defRPr/>
            </a:lvl1pPr>
          </a:lstStyle>
          <a:p>
            <a:pPr>
              <a:defRPr/>
            </a:pPr>
            <a:fld id="{072E22FD-3CD4-4BB1-B742-6B5876BCCDD2}" type="datetimeFigureOut">
              <a:rPr lang="en-US"/>
              <a:pPr>
                <a:defRPr/>
              </a:pPr>
              <a:t>11/18/15</a:t>
            </a:fld>
            <a:endParaRPr lang="en-US"/>
          </a:p>
        </p:txBody>
      </p:sp>
      <p:sp>
        <p:nvSpPr>
          <p:cNvPr id="7" name="Footer Placeholder 3"/>
          <p:cNvSpPr>
            <a:spLocks noGrp="1"/>
          </p:cNvSpPr>
          <p:nvPr>
            <p:ph type="ftr" sz="quarter" idx="11"/>
          </p:nvPr>
        </p:nvSpPr>
        <p:spPr/>
        <p:txBody>
          <a:bodyPr/>
          <a:lstStyle>
            <a:lvl1pPr>
              <a:defRPr/>
            </a:lvl1pPr>
          </a:lstStyle>
          <a:p>
            <a:pPr>
              <a:defRPr/>
            </a:pPr>
            <a:endParaRPr lang="en-US"/>
          </a:p>
        </p:txBody>
      </p:sp>
      <p:sp>
        <p:nvSpPr>
          <p:cNvPr id="8" name="Slide Number Placeholder 4"/>
          <p:cNvSpPr>
            <a:spLocks noGrp="1"/>
          </p:cNvSpPr>
          <p:nvPr>
            <p:ph type="sldNum" sz="quarter" idx="12"/>
          </p:nvPr>
        </p:nvSpPr>
        <p:spPr/>
        <p:txBody>
          <a:bodyPr/>
          <a:lstStyle>
            <a:lvl1pPr>
              <a:defRPr/>
            </a:lvl1pPr>
          </a:lstStyle>
          <a:p>
            <a:pPr>
              <a:defRPr/>
            </a:pPr>
            <a:fld id="{FF5BDD19-E2A1-4CBB-9896-2367B45D8A8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3"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5" name="Date Placeholder 1"/>
          <p:cNvSpPr>
            <a:spLocks noGrp="1"/>
          </p:cNvSpPr>
          <p:nvPr>
            <p:ph type="dt" sz="half" idx="10"/>
          </p:nvPr>
        </p:nvSpPr>
        <p:spPr/>
        <p:txBody>
          <a:bodyPr/>
          <a:lstStyle>
            <a:lvl1pPr>
              <a:defRPr/>
            </a:lvl1pPr>
          </a:lstStyle>
          <a:p>
            <a:pPr>
              <a:defRPr/>
            </a:pPr>
            <a:fld id="{BE7FC659-7438-4880-AC8C-D8C3BFDA75EF}" type="datetimeFigureOut">
              <a:rPr lang="en-US"/>
              <a:pPr>
                <a:defRPr/>
              </a:pPr>
              <a:t>11/18/15</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3"/>
          <p:cNvSpPr>
            <a:spLocks noGrp="1"/>
          </p:cNvSpPr>
          <p:nvPr>
            <p:ph type="sldNum" sz="quarter" idx="12"/>
          </p:nvPr>
        </p:nvSpPr>
        <p:spPr/>
        <p:txBody>
          <a:bodyPr/>
          <a:lstStyle>
            <a:lvl1pPr>
              <a:defRPr/>
            </a:lvl1pPr>
          </a:lstStyle>
          <a:p>
            <a:pPr>
              <a:defRPr/>
            </a:pPr>
            <a:fld id="{A430B14A-0C0F-4288-81C0-31155D66F49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fld id="{6E95B8A0-733B-4AB3-9A63-506A6C8AE288}" type="datetimeFigureOut">
              <a:rPr lang="en-US"/>
              <a:pPr>
                <a:defRPr/>
              </a:pPr>
              <a:t>11/18/15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E2A2DBD8-B589-4D7F-95D4-A437C744815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fld id="{0EE35B75-A199-4547-882C-17AEF83AEBFA}" type="datetimeFigureOut">
              <a:rPr lang="en-US"/>
              <a:pPr>
                <a:defRPr/>
              </a:pPr>
              <a:t>11/18/15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7AF09443-030E-4AA1-BEC6-E9F30E6C608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6546DCE-7ECB-4EA1-B90D-201CD99C31FB}" type="datetimeFigureOut">
              <a:rPr lang="en-US"/>
              <a:pPr>
                <a:defRPr/>
              </a:pPr>
              <a:t>11/18/15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CABBDC5-25EA-4DCF-8BAC-6F5BA429839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403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403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3"/>
          <p:cNvSpPr>
            <a:spLocks noGrp="1"/>
          </p:cNvSpPr>
          <p:nvPr>
            <p:ph type="dt" sz="half" idx="2"/>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64A3914D-BF7E-4FA0-9328-0DD6E48689A3}" type="datetimeFigureOut">
              <a:rPr lang="en-US"/>
              <a:pPr>
                <a:defRPr/>
              </a:pPr>
              <a:t>11/18/15</a:t>
            </a:fld>
            <a:endParaRPr lang="en-US"/>
          </a:p>
        </p:txBody>
      </p:sp>
      <p:sp>
        <p:nvSpPr>
          <p:cNvPr id="11" name="Footer Placeholder 4"/>
          <p:cNvSpPr>
            <a:spLocks noGrp="1"/>
          </p:cNvSpPr>
          <p:nvPr>
            <p:ph type="ftr" sz="quarter" idx="3"/>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12" name="Slide Number Placeholder 5"/>
          <p:cNvSpPr>
            <a:spLocks noGrp="1"/>
          </p:cNvSpPr>
          <p:nvPr>
            <p:ph type="sldNum" sz="quarter" idx="4"/>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50BB5DF6-456B-4760-B6CB-ECEE9B3A1BE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685800" y="2133600"/>
            <a:ext cx="7772400" cy="1470025"/>
          </a:xfrm>
        </p:spPr>
        <p:txBody>
          <a:bodyPr/>
          <a:lstStyle/>
          <a:p>
            <a:r>
              <a:rPr lang="en-US" dirty="0" smtClean="0">
                <a:latin typeface="Calibri" pitchFamily="34" charset="0"/>
              </a:rPr>
              <a:t>Module 5: Networking</a:t>
            </a:r>
            <a:br>
              <a:rPr lang="en-US" dirty="0" smtClean="0">
                <a:latin typeface="Calibri" pitchFamily="34" charset="0"/>
              </a:rPr>
            </a:br>
            <a:r>
              <a:rPr lang="en-US" dirty="0" smtClean="0">
                <a:latin typeface="Calibri" pitchFamily="34" charset="0"/>
              </a:rPr>
              <a:t>Chapter </a:t>
            </a:r>
            <a:r>
              <a:rPr lang="en-US" dirty="0" smtClean="0">
                <a:latin typeface="Calibri" pitchFamily="34" charset="0"/>
              </a:rPr>
              <a:t>16: </a:t>
            </a:r>
            <a:r>
              <a:rPr lang="en-US" dirty="0" smtClean="0">
                <a:latin typeface="Calibri" pitchFamily="34" charset="0"/>
              </a:rPr>
              <a:t>Networking </a:t>
            </a:r>
            <a:r>
              <a:rPr lang="en-US" dirty="0" smtClean="0">
                <a:latin typeface="Calibri" pitchFamily="34" charset="0"/>
              </a:rPr>
              <a:t>Troubleshooting</a:t>
            </a:r>
            <a:endParaRPr lang="en-US" dirty="0" smtClean="0">
              <a:latin typeface="Calibri"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Network Interfaces</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t>The Linux system comes with default drivers for the general network interfaces. </a:t>
            </a:r>
            <a:endParaRPr lang="en-US" dirty="0" smtClean="0"/>
          </a:p>
          <a:p>
            <a:r>
              <a:rPr lang="en-US" dirty="0" smtClean="0"/>
              <a:t>If </a:t>
            </a:r>
            <a:r>
              <a:rPr lang="en-US" dirty="0"/>
              <a:t>the </a:t>
            </a:r>
            <a:r>
              <a:rPr lang="en-US" i="1" dirty="0"/>
              <a:t>NIC (Network Interface Card)</a:t>
            </a:r>
            <a:r>
              <a:rPr lang="en-US" dirty="0"/>
              <a:t> can be loaded using the default driver, then it will be detected during initialization. </a:t>
            </a:r>
            <a:endParaRPr lang="en-US" dirty="0" smtClean="0"/>
          </a:p>
          <a:p>
            <a:r>
              <a:rPr lang="en-US" dirty="0" smtClean="0"/>
              <a:t>If </a:t>
            </a:r>
            <a:r>
              <a:rPr lang="en-US" dirty="0"/>
              <a:t>the NIC is not supported by the default driver, then the driver will have to be loaded into the kernel before the card can be used.</a:t>
            </a:r>
            <a:endParaRPr lang="en-US" dirty="0"/>
          </a:p>
        </p:txBody>
      </p:sp>
    </p:spTree>
    <p:extLst>
      <p:ext uri="{BB962C8B-B14F-4D97-AF65-F5344CB8AC3E}">
        <p14:creationId xmlns:p14="http://schemas.microsoft.com/office/powerpoint/2010/main" val="6263656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Network Interfaces</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t>For example, by performing some research the administrator has determined that the driver or kernel module that is needed for a network interface is called </a:t>
            </a:r>
            <a:r>
              <a:rPr lang="en-US" dirty="0" err="1">
                <a:latin typeface="Courier New"/>
                <a:cs typeface="Courier New"/>
              </a:rPr>
              <a:t>veth</a:t>
            </a:r>
            <a:r>
              <a:rPr lang="en-US" dirty="0"/>
              <a:t>. To manually load this driver, execute the following </a:t>
            </a:r>
            <a:r>
              <a:rPr lang="en-US" dirty="0" err="1"/>
              <a:t>sudo</a:t>
            </a:r>
            <a:r>
              <a:rPr lang="en-US" dirty="0"/>
              <a:t> command (or as root)</a:t>
            </a:r>
            <a:r>
              <a:rPr lang="en-US" dirty="0" smtClean="0"/>
              <a:t>:</a:t>
            </a:r>
            <a:br>
              <a:rPr lang="en-US" dirty="0" smtClean="0"/>
            </a:br>
            <a:r>
              <a:rPr lang="de-DE" sz="2400" b="1" dirty="0" err="1" smtClean="0">
                <a:latin typeface="Courier New"/>
                <a:cs typeface="Courier New"/>
              </a:rPr>
              <a:t>sysadmin</a:t>
            </a:r>
            <a:r>
              <a:rPr lang="de-DE" sz="2400" b="1" dirty="0" err="1">
                <a:latin typeface="Courier New"/>
                <a:cs typeface="Courier New"/>
              </a:rPr>
              <a:t>@localhost</a:t>
            </a:r>
            <a:r>
              <a:rPr lang="de-DE" sz="2400" b="1" dirty="0">
                <a:latin typeface="Courier New"/>
                <a:cs typeface="Courier New"/>
              </a:rPr>
              <a:t>:~$</a:t>
            </a:r>
            <a:r>
              <a:rPr lang="de-DE" sz="2400" dirty="0">
                <a:latin typeface="Courier New"/>
                <a:cs typeface="Courier New"/>
              </a:rPr>
              <a:t> </a:t>
            </a:r>
            <a:r>
              <a:rPr lang="de-DE" sz="2400" dirty="0" err="1">
                <a:latin typeface="Courier New"/>
                <a:cs typeface="Courier New"/>
              </a:rPr>
              <a:t>sudo</a:t>
            </a:r>
            <a:r>
              <a:rPr lang="de-DE" sz="2400" dirty="0">
                <a:latin typeface="Courier New"/>
                <a:cs typeface="Courier New"/>
              </a:rPr>
              <a:t> </a:t>
            </a:r>
            <a:r>
              <a:rPr lang="de-DE" sz="2400" dirty="0" err="1">
                <a:latin typeface="Courier New"/>
                <a:cs typeface="Courier New"/>
              </a:rPr>
              <a:t>modprobe</a:t>
            </a:r>
            <a:r>
              <a:rPr lang="de-DE" sz="2400" dirty="0">
                <a:latin typeface="Courier New"/>
                <a:cs typeface="Courier New"/>
              </a:rPr>
              <a:t> </a:t>
            </a:r>
            <a:r>
              <a:rPr lang="de-DE" sz="2400" dirty="0" err="1">
                <a:latin typeface="Courier New"/>
                <a:cs typeface="Courier New"/>
              </a:rPr>
              <a:t>veth</a:t>
            </a:r>
            <a:r>
              <a:rPr lang="de-DE" sz="2400" dirty="0">
                <a:latin typeface="Courier New"/>
                <a:cs typeface="Courier New"/>
              </a:rPr>
              <a:t>                                        </a:t>
            </a:r>
            <a:r>
              <a:rPr lang="de-DE" sz="2400" dirty="0" err="1" smtClean="0">
                <a:latin typeface="Courier New"/>
                <a:cs typeface="Courier New"/>
              </a:rPr>
              <a:t>modprobe</a:t>
            </a:r>
            <a:r>
              <a:rPr lang="de-DE" sz="2400" dirty="0">
                <a:latin typeface="Courier New"/>
                <a:cs typeface="Courier New"/>
              </a:rPr>
              <a:t>: ERROR: ../</a:t>
            </a:r>
            <a:r>
              <a:rPr lang="de-DE" sz="2400" dirty="0" err="1">
                <a:latin typeface="Courier New"/>
                <a:cs typeface="Courier New"/>
              </a:rPr>
              <a:t>libkmod</a:t>
            </a:r>
            <a:r>
              <a:rPr lang="de-DE" sz="2400" dirty="0">
                <a:latin typeface="Courier New"/>
                <a:cs typeface="Courier New"/>
              </a:rPr>
              <a:t>/libkmod.c:556 </a:t>
            </a:r>
            <a:r>
              <a:rPr lang="de-DE" sz="2400" dirty="0" err="1">
                <a:latin typeface="Courier New"/>
                <a:cs typeface="Courier New"/>
              </a:rPr>
              <a:t>kmod_search_moddep</a:t>
            </a:r>
            <a:r>
              <a:rPr lang="de-DE" sz="2400" dirty="0">
                <a:latin typeface="Courier New"/>
                <a:cs typeface="Courier New"/>
              </a:rPr>
              <a:t>() </a:t>
            </a:r>
            <a:r>
              <a:rPr lang="de-DE" sz="2400" dirty="0" err="1">
                <a:latin typeface="Courier New"/>
                <a:cs typeface="Courier New"/>
              </a:rPr>
              <a:t>could</a:t>
            </a:r>
            <a:r>
              <a:rPr lang="de-DE" sz="2400" dirty="0">
                <a:latin typeface="Courier New"/>
                <a:cs typeface="Courier New"/>
              </a:rPr>
              <a:t> not open </a:t>
            </a:r>
            <a:r>
              <a:rPr lang="de-DE" sz="2400" dirty="0" err="1">
                <a:latin typeface="Courier New"/>
                <a:cs typeface="Courier New"/>
              </a:rPr>
              <a:t>moddep</a:t>
            </a:r>
            <a:r>
              <a:rPr lang="de-DE" sz="2400" dirty="0">
                <a:latin typeface="Courier New"/>
                <a:cs typeface="Courier New"/>
              </a:rPr>
              <a:t> </a:t>
            </a:r>
            <a:r>
              <a:rPr lang="de-DE" sz="2400" dirty="0" err="1">
                <a:latin typeface="Courier New"/>
                <a:cs typeface="Courier New"/>
              </a:rPr>
              <a:t>file</a:t>
            </a:r>
            <a:r>
              <a:rPr lang="de-DE" sz="2400" dirty="0">
                <a:latin typeface="Courier New"/>
                <a:cs typeface="Courier New"/>
              </a:rPr>
              <a:t> '/</a:t>
            </a:r>
            <a:r>
              <a:rPr lang="de-DE" sz="2400" dirty="0" err="1">
                <a:latin typeface="Courier New"/>
                <a:cs typeface="Courier New"/>
              </a:rPr>
              <a:t>lib</a:t>
            </a:r>
            <a:r>
              <a:rPr lang="de-DE" sz="2400" dirty="0">
                <a:latin typeface="Courier New"/>
                <a:cs typeface="Courier New"/>
              </a:rPr>
              <a:t>/</a:t>
            </a:r>
            <a:r>
              <a:rPr lang="de-DE" sz="2400" dirty="0" err="1">
                <a:latin typeface="Courier New"/>
                <a:cs typeface="Courier New"/>
              </a:rPr>
              <a:t>modules</a:t>
            </a:r>
            <a:r>
              <a:rPr lang="de-DE" sz="2400" dirty="0">
                <a:latin typeface="Courier New"/>
                <a:cs typeface="Courier New"/>
              </a:rPr>
              <a:t>/3.15.6+/</a:t>
            </a:r>
            <a:r>
              <a:rPr lang="de-DE" sz="2400" dirty="0" err="1">
                <a:latin typeface="Courier New"/>
                <a:cs typeface="Courier New"/>
              </a:rPr>
              <a:t>modules.dep.bin</a:t>
            </a:r>
            <a:r>
              <a:rPr lang="de-DE" sz="2400" dirty="0">
                <a:latin typeface="Courier New"/>
                <a:cs typeface="Courier New"/>
              </a:rPr>
              <a:t>'</a:t>
            </a:r>
            <a:endParaRPr lang="en-US" sz="2400" dirty="0">
              <a:latin typeface="Courier New"/>
              <a:cs typeface="Courier New"/>
            </a:endParaRPr>
          </a:p>
        </p:txBody>
      </p:sp>
    </p:spTree>
    <p:extLst>
      <p:ext uri="{BB962C8B-B14F-4D97-AF65-F5344CB8AC3E}">
        <p14:creationId xmlns:p14="http://schemas.microsoft.com/office/powerpoint/2010/main" val="20279036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Network Interfaces</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t>To verify if the driver has been loaded correctly, execute the following </a:t>
            </a:r>
            <a:r>
              <a:rPr lang="en-US" dirty="0" smtClean="0"/>
              <a:t>command:</a:t>
            </a:r>
            <a:br>
              <a:rPr lang="en-US" dirty="0" smtClean="0"/>
            </a:br>
            <a:r>
              <a:rPr lang="en-US" b="1" dirty="0" err="1" smtClean="0">
                <a:latin typeface="Courier New"/>
                <a:cs typeface="Courier New"/>
              </a:rPr>
              <a:t>sysadmin</a:t>
            </a:r>
            <a:r>
              <a:rPr lang="en-US" b="1" dirty="0" err="1">
                <a:latin typeface="Courier New"/>
                <a:cs typeface="Courier New"/>
              </a:rPr>
              <a:t>@localhost</a:t>
            </a:r>
            <a:r>
              <a:rPr lang="en-US" b="1" dirty="0">
                <a:latin typeface="Courier New"/>
                <a:cs typeface="Courier New"/>
              </a:rPr>
              <a:t>:~$</a:t>
            </a:r>
            <a:r>
              <a:rPr lang="en-US" dirty="0">
                <a:latin typeface="Courier New"/>
                <a:cs typeface="Courier New"/>
              </a:rPr>
              <a:t> </a:t>
            </a:r>
            <a:r>
              <a:rPr lang="en-US" dirty="0" err="1">
                <a:latin typeface="Courier New"/>
                <a:cs typeface="Courier New"/>
              </a:rPr>
              <a:t>lsmod</a:t>
            </a:r>
            <a:r>
              <a:rPr lang="en-US" dirty="0">
                <a:latin typeface="Courier New"/>
                <a:cs typeface="Courier New"/>
              </a:rPr>
              <a:t> | </a:t>
            </a:r>
            <a:r>
              <a:rPr lang="en-US" dirty="0" err="1">
                <a:latin typeface="Courier New"/>
                <a:cs typeface="Courier New"/>
              </a:rPr>
              <a:t>grep</a:t>
            </a:r>
            <a:r>
              <a:rPr lang="en-US" dirty="0">
                <a:latin typeface="Courier New"/>
                <a:cs typeface="Courier New"/>
              </a:rPr>
              <a:t> </a:t>
            </a:r>
            <a:r>
              <a:rPr lang="en-US" dirty="0" err="1">
                <a:latin typeface="Courier New"/>
                <a:cs typeface="Courier New"/>
              </a:rPr>
              <a:t>veth</a:t>
            </a:r>
            <a:r>
              <a:rPr lang="en-US" dirty="0">
                <a:latin typeface="Courier New"/>
                <a:cs typeface="Courier New"/>
              </a:rPr>
              <a:t>                                         </a:t>
            </a:r>
            <a:r>
              <a:rPr lang="de-DE" dirty="0" err="1" smtClean="0">
                <a:latin typeface="Courier New"/>
                <a:cs typeface="Courier New"/>
              </a:rPr>
              <a:t>veth</a:t>
            </a:r>
            <a:r>
              <a:rPr lang="de-DE" dirty="0" smtClean="0">
                <a:latin typeface="Courier New"/>
                <a:cs typeface="Courier New"/>
              </a:rPr>
              <a:t>                   </a:t>
            </a:r>
            <a:r>
              <a:rPr lang="de-DE" dirty="0">
                <a:latin typeface="Courier New"/>
                <a:cs typeface="Courier New"/>
              </a:rPr>
              <a:t>12390  0</a:t>
            </a:r>
          </a:p>
          <a:p>
            <a:r>
              <a:rPr lang="de-DE" dirty="0" err="1"/>
              <a:t>If</a:t>
            </a:r>
            <a:r>
              <a:rPr lang="de-DE" dirty="0"/>
              <a:t> </a:t>
            </a:r>
            <a:r>
              <a:rPr lang="de-DE" dirty="0" err="1"/>
              <a:t>the</a:t>
            </a:r>
            <a:r>
              <a:rPr lang="de-DE" dirty="0"/>
              <a:t> </a:t>
            </a:r>
            <a:r>
              <a:rPr lang="de-DE" dirty="0" err="1"/>
              <a:t>details</a:t>
            </a:r>
            <a:r>
              <a:rPr lang="de-DE" dirty="0"/>
              <a:t> </a:t>
            </a:r>
            <a:r>
              <a:rPr lang="de-DE" dirty="0" err="1"/>
              <a:t>of</a:t>
            </a:r>
            <a:r>
              <a:rPr lang="de-DE" dirty="0"/>
              <a:t> </a:t>
            </a:r>
            <a:r>
              <a:rPr lang="de-DE" dirty="0" err="1"/>
              <a:t>the</a:t>
            </a:r>
            <a:r>
              <a:rPr lang="de-DE" dirty="0"/>
              <a:t> </a:t>
            </a:r>
            <a:r>
              <a:rPr lang="de-DE" dirty="0" err="1"/>
              <a:t>driver</a:t>
            </a:r>
            <a:r>
              <a:rPr lang="de-DE" dirty="0"/>
              <a:t> </a:t>
            </a:r>
            <a:r>
              <a:rPr lang="de-DE" dirty="0" err="1"/>
              <a:t>are</a:t>
            </a:r>
            <a:r>
              <a:rPr lang="de-DE" dirty="0"/>
              <a:t> </a:t>
            </a:r>
            <a:r>
              <a:rPr lang="de-DE" dirty="0" err="1"/>
              <a:t>shown</a:t>
            </a:r>
            <a:r>
              <a:rPr lang="de-DE" dirty="0"/>
              <a:t>, </a:t>
            </a:r>
            <a:r>
              <a:rPr lang="de-DE" dirty="0" err="1"/>
              <a:t>then</a:t>
            </a:r>
            <a:r>
              <a:rPr lang="de-DE" dirty="0"/>
              <a:t> </a:t>
            </a:r>
            <a:r>
              <a:rPr lang="de-DE" dirty="0" err="1"/>
              <a:t>the</a:t>
            </a:r>
            <a:r>
              <a:rPr lang="de-DE" dirty="0"/>
              <a:t> </a:t>
            </a:r>
            <a:r>
              <a:rPr lang="de-DE" dirty="0" err="1"/>
              <a:t>driver</a:t>
            </a:r>
            <a:r>
              <a:rPr lang="de-DE" dirty="0"/>
              <a:t> </a:t>
            </a:r>
            <a:r>
              <a:rPr lang="de-DE" dirty="0" err="1"/>
              <a:t>has</a:t>
            </a:r>
            <a:r>
              <a:rPr lang="de-DE" dirty="0"/>
              <a:t> </a:t>
            </a:r>
            <a:r>
              <a:rPr lang="de-DE" dirty="0" err="1"/>
              <a:t>been</a:t>
            </a:r>
            <a:r>
              <a:rPr lang="de-DE" dirty="0"/>
              <a:t> </a:t>
            </a:r>
            <a:r>
              <a:rPr lang="de-DE" dirty="0" err="1"/>
              <a:t>successfully</a:t>
            </a:r>
            <a:r>
              <a:rPr lang="de-DE" dirty="0"/>
              <a:t> </a:t>
            </a:r>
            <a:r>
              <a:rPr lang="de-DE" dirty="0" err="1"/>
              <a:t>installed</a:t>
            </a:r>
            <a:r>
              <a:rPr lang="de-DE" dirty="0"/>
              <a:t> </a:t>
            </a:r>
            <a:r>
              <a:rPr lang="de-DE" dirty="0" err="1"/>
              <a:t>and</a:t>
            </a:r>
            <a:r>
              <a:rPr lang="de-DE" dirty="0"/>
              <a:t> </a:t>
            </a:r>
            <a:r>
              <a:rPr lang="de-DE" dirty="0" err="1"/>
              <a:t>the</a:t>
            </a:r>
            <a:r>
              <a:rPr lang="de-DE" dirty="0"/>
              <a:t> </a:t>
            </a:r>
            <a:r>
              <a:rPr lang="de-DE" dirty="0" err="1"/>
              <a:t>new</a:t>
            </a:r>
            <a:r>
              <a:rPr lang="de-DE" dirty="0"/>
              <a:t> </a:t>
            </a:r>
            <a:r>
              <a:rPr lang="de-DE" dirty="0" err="1"/>
              <a:t>interface</a:t>
            </a:r>
            <a:r>
              <a:rPr lang="de-DE" dirty="0"/>
              <a:t> </a:t>
            </a:r>
            <a:r>
              <a:rPr lang="de-DE" dirty="0" err="1"/>
              <a:t>card</a:t>
            </a:r>
            <a:r>
              <a:rPr lang="de-DE" dirty="0"/>
              <a:t> eth1 </a:t>
            </a:r>
            <a:r>
              <a:rPr lang="de-DE" dirty="0" err="1"/>
              <a:t>can</a:t>
            </a:r>
            <a:r>
              <a:rPr lang="de-DE" dirty="0"/>
              <a:t> </a:t>
            </a:r>
            <a:r>
              <a:rPr lang="de-DE" dirty="0" err="1"/>
              <a:t>be</a:t>
            </a:r>
            <a:r>
              <a:rPr lang="de-DE" dirty="0"/>
              <a:t> </a:t>
            </a:r>
            <a:r>
              <a:rPr lang="de-DE" dirty="0" err="1"/>
              <a:t>viewed</a:t>
            </a:r>
            <a:r>
              <a:rPr lang="de-DE" dirty="0"/>
              <a:t> </a:t>
            </a:r>
            <a:r>
              <a:rPr lang="de-DE" dirty="0" err="1"/>
              <a:t>using</a:t>
            </a:r>
            <a:r>
              <a:rPr lang="de-DE" dirty="0"/>
              <a:t> </a:t>
            </a:r>
            <a:r>
              <a:rPr lang="de-DE" dirty="0" err="1"/>
              <a:t>the</a:t>
            </a:r>
            <a:r>
              <a:rPr lang="de-DE" dirty="0"/>
              <a:t> </a:t>
            </a:r>
            <a:r>
              <a:rPr lang="de-DE" dirty="0" err="1" smtClean="0">
                <a:latin typeface="Courier New"/>
                <a:cs typeface="Courier New"/>
              </a:rPr>
              <a:t>ifconfig</a:t>
            </a:r>
            <a:r>
              <a:rPr lang="de-DE" dirty="0" smtClean="0"/>
              <a:t> </a:t>
            </a:r>
            <a:r>
              <a:rPr lang="de-DE" dirty="0" err="1" smtClean="0"/>
              <a:t>command</a:t>
            </a:r>
            <a:r>
              <a:rPr lang="de-DE" dirty="0"/>
              <a:t>.</a:t>
            </a:r>
            <a:endParaRPr lang="en-US" dirty="0"/>
          </a:p>
        </p:txBody>
      </p:sp>
    </p:spTree>
    <p:extLst>
      <p:ext uri="{BB962C8B-B14F-4D97-AF65-F5344CB8AC3E}">
        <p14:creationId xmlns:p14="http://schemas.microsoft.com/office/powerpoint/2010/main" val="40384393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Network Interfaces</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t>The next step is to configure and assign an IP address to eth1. To temporarily assign the IP address 192.168.10.12 to the eth1 device, execute the following </a:t>
            </a:r>
            <a:r>
              <a:rPr lang="en-US" dirty="0" smtClean="0"/>
              <a:t>command:</a:t>
            </a:r>
            <a:br>
              <a:rPr lang="en-US" dirty="0" smtClean="0"/>
            </a:br>
            <a:r>
              <a:rPr lang="en-US" b="1" dirty="0" err="1" smtClean="0">
                <a:latin typeface="Courier New"/>
                <a:cs typeface="Courier New"/>
              </a:rPr>
              <a:t>sysadmin</a:t>
            </a:r>
            <a:r>
              <a:rPr lang="en-US" b="1" dirty="0" err="1">
                <a:latin typeface="Courier New"/>
                <a:cs typeface="Courier New"/>
              </a:rPr>
              <a:t>@localhost</a:t>
            </a:r>
            <a:r>
              <a:rPr lang="en-US" b="1" dirty="0">
                <a:latin typeface="Courier New"/>
                <a:cs typeface="Courier New"/>
              </a:rPr>
              <a:t>:~$</a:t>
            </a:r>
            <a:r>
              <a:rPr lang="en-US" dirty="0">
                <a:latin typeface="Courier New"/>
                <a:cs typeface="Courier New"/>
              </a:rPr>
              <a:t> </a:t>
            </a:r>
            <a:r>
              <a:rPr lang="en-US" dirty="0" err="1">
                <a:latin typeface="Courier New"/>
                <a:cs typeface="Courier New"/>
              </a:rPr>
              <a:t>sudo</a:t>
            </a:r>
            <a:r>
              <a:rPr lang="en-US" dirty="0">
                <a:latin typeface="Courier New"/>
                <a:cs typeface="Courier New"/>
              </a:rPr>
              <a:t> </a:t>
            </a:r>
            <a:r>
              <a:rPr lang="en-US" dirty="0" err="1">
                <a:latin typeface="Courier New"/>
                <a:cs typeface="Courier New"/>
              </a:rPr>
              <a:t>ifconfig</a:t>
            </a:r>
            <a:r>
              <a:rPr lang="en-US" dirty="0">
                <a:latin typeface="Courier New"/>
                <a:cs typeface="Courier New"/>
              </a:rPr>
              <a:t> eth1 192.168.81.12 </a:t>
            </a:r>
            <a:r>
              <a:rPr lang="en-US" dirty="0" err="1">
                <a:latin typeface="Courier New"/>
                <a:cs typeface="Courier New"/>
              </a:rPr>
              <a:t>netmask</a:t>
            </a:r>
            <a:r>
              <a:rPr lang="en-US" dirty="0">
                <a:latin typeface="Courier New"/>
                <a:cs typeface="Courier New"/>
              </a:rPr>
              <a:t> </a:t>
            </a:r>
            <a:r>
              <a:rPr lang="en-US" dirty="0" smtClean="0">
                <a:latin typeface="Courier New"/>
                <a:cs typeface="Courier New"/>
              </a:rPr>
              <a:t>255.255.255.0</a:t>
            </a:r>
          </a:p>
          <a:p>
            <a:r>
              <a:rPr lang="en-US" dirty="0"/>
              <a:t>To verify if the NIC is working correctly, execute the command:</a:t>
            </a:r>
            <a:br>
              <a:rPr lang="en-US" dirty="0"/>
            </a:br>
            <a:r>
              <a:rPr lang="en-US" b="1" dirty="0" err="1">
                <a:latin typeface="Courier New"/>
                <a:cs typeface="Courier New"/>
              </a:rPr>
              <a:t>sysadmin@localhost</a:t>
            </a:r>
            <a:r>
              <a:rPr lang="en-US" b="1" dirty="0">
                <a:latin typeface="Courier New"/>
                <a:cs typeface="Courier New"/>
              </a:rPr>
              <a:t>:~$</a:t>
            </a:r>
            <a:r>
              <a:rPr lang="en-US" dirty="0">
                <a:latin typeface="Courier New"/>
                <a:cs typeface="Courier New"/>
              </a:rPr>
              <a:t> </a:t>
            </a:r>
            <a:r>
              <a:rPr lang="en-US" dirty="0" err="1">
                <a:latin typeface="Courier New"/>
                <a:cs typeface="Courier New"/>
              </a:rPr>
              <a:t>ifconfig</a:t>
            </a:r>
            <a:r>
              <a:rPr lang="en-US" dirty="0">
                <a:latin typeface="Courier New"/>
                <a:cs typeface="Courier New"/>
              </a:rPr>
              <a:t> eth1</a:t>
            </a:r>
          </a:p>
          <a:p>
            <a:endParaRPr lang="en-US" dirty="0">
              <a:latin typeface="Courier New"/>
              <a:cs typeface="Courier New"/>
            </a:endParaRPr>
          </a:p>
        </p:txBody>
      </p:sp>
    </p:spTree>
    <p:extLst>
      <p:ext uri="{BB962C8B-B14F-4D97-AF65-F5344CB8AC3E}">
        <p14:creationId xmlns:p14="http://schemas.microsoft.com/office/powerpoint/2010/main" val="24261990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Network Interfaces</a:t>
            </a:r>
            <a:endParaRPr lang="en-US" dirty="0"/>
          </a:p>
        </p:txBody>
      </p:sp>
      <p:sp>
        <p:nvSpPr>
          <p:cNvPr id="3" name="Content Placeholder 2"/>
          <p:cNvSpPr>
            <a:spLocks noGrp="1"/>
          </p:cNvSpPr>
          <p:nvPr>
            <p:ph sz="half" idx="1"/>
          </p:nvPr>
        </p:nvSpPr>
        <p:spPr>
          <a:xfrm>
            <a:off x="457200" y="1600200"/>
            <a:ext cx="8462682" cy="4525963"/>
          </a:xfrm>
        </p:spPr>
        <p:txBody>
          <a:bodyPr/>
          <a:lstStyle/>
          <a:p>
            <a:pPr marL="0" indent="0">
              <a:buNone/>
            </a:pPr>
            <a:r>
              <a:rPr lang="en-US" sz="1800" b="1" dirty="0" err="1">
                <a:latin typeface="Courier New"/>
                <a:cs typeface="Courier New"/>
              </a:rPr>
              <a:t>sysadmin@localhost</a:t>
            </a:r>
            <a:r>
              <a:rPr lang="en-US" sz="1800" b="1" dirty="0">
                <a:latin typeface="Courier New"/>
                <a:cs typeface="Courier New"/>
              </a:rPr>
              <a:t>:~$</a:t>
            </a:r>
            <a:r>
              <a:rPr lang="en-US" sz="1800" dirty="0">
                <a:latin typeface="Courier New"/>
                <a:cs typeface="Courier New"/>
              </a:rPr>
              <a:t> </a:t>
            </a:r>
            <a:r>
              <a:rPr lang="en-US" sz="1800" dirty="0" err="1">
                <a:latin typeface="Courier New"/>
                <a:cs typeface="Courier New"/>
              </a:rPr>
              <a:t>ifconfig</a:t>
            </a:r>
            <a:r>
              <a:rPr lang="en-US" sz="1800" dirty="0">
                <a:latin typeface="Courier New"/>
                <a:cs typeface="Courier New"/>
              </a:rPr>
              <a:t> eth1</a:t>
            </a:r>
          </a:p>
          <a:p>
            <a:pPr marL="0" indent="0">
              <a:buNone/>
            </a:pPr>
            <a:r>
              <a:rPr lang="de-DE" sz="1800" dirty="0">
                <a:latin typeface="Courier New"/>
                <a:cs typeface="Courier New"/>
              </a:rPr>
              <a:t>eth1   </a:t>
            </a:r>
            <a:r>
              <a:rPr lang="de-DE" sz="1800" dirty="0" smtClean="0">
                <a:latin typeface="Courier New"/>
                <a:cs typeface="Courier New"/>
              </a:rPr>
              <a:t>Link </a:t>
            </a:r>
            <a:r>
              <a:rPr lang="de-DE" sz="1800" dirty="0" err="1">
                <a:latin typeface="Courier New"/>
                <a:cs typeface="Courier New"/>
              </a:rPr>
              <a:t>encap:Ethernet</a:t>
            </a:r>
            <a:r>
              <a:rPr lang="de-DE" sz="1800" dirty="0">
                <a:latin typeface="Courier New"/>
                <a:cs typeface="Courier New"/>
              </a:rPr>
              <a:t>  </a:t>
            </a:r>
            <a:r>
              <a:rPr lang="de-DE" sz="1800" dirty="0" err="1" smtClean="0">
                <a:latin typeface="Courier New"/>
                <a:cs typeface="Courier New"/>
              </a:rPr>
              <a:t>Hwaddr</a:t>
            </a:r>
            <a:r>
              <a:rPr lang="de-DE" sz="1800" dirty="0" smtClean="0">
                <a:latin typeface="Courier New"/>
                <a:cs typeface="Courier New"/>
              </a:rPr>
              <a:t> 08</a:t>
            </a:r>
            <a:r>
              <a:rPr lang="de-DE" sz="1800" dirty="0">
                <a:latin typeface="Courier New"/>
                <a:cs typeface="Courier New"/>
              </a:rPr>
              <a:t>:00:27:CB:F3:51  </a:t>
            </a:r>
          </a:p>
          <a:p>
            <a:pPr marL="0" indent="0">
              <a:buNone/>
            </a:pPr>
            <a:r>
              <a:rPr lang="en-US" sz="1800" dirty="0">
                <a:latin typeface="Courier New"/>
                <a:cs typeface="Courier New"/>
              </a:rPr>
              <a:t>       </a:t>
            </a:r>
            <a:r>
              <a:rPr lang="en-US" sz="1800" dirty="0" err="1" smtClean="0">
                <a:latin typeface="Courier New"/>
                <a:cs typeface="Courier New"/>
              </a:rPr>
              <a:t>inet</a:t>
            </a:r>
            <a:r>
              <a:rPr lang="en-US" sz="1800" dirty="0" smtClean="0">
                <a:latin typeface="Courier New"/>
                <a:cs typeface="Courier New"/>
              </a:rPr>
              <a:t> </a:t>
            </a:r>
            <a:r>
              <a:rPr lang="en-US" sz="1800" dirty="0">
                <a:latin typeface="Courier New"/>
                <a:cs typeface="Courier New"/>
              </a:rPr>
              <a:t>addr:192.168.81.12  Bcast:192.168.81.255 </a:t>
            </a:r>
          </a:p>
          <a:p>
            <a:pPr marL="0" indent="0">
              <a:buNone/>
            </a:pPr>
            <a:r>
              <a:rPr lang="de-DE" sz="1800" dirty="0">
                <a:latin typeface="Courier New"/>
                <a:cs typeface="Courier New"/>
              </a:rPr>
              <a:t>	   </a:t>
            </a:r>
            <a:r>
              <a:rPr lang="de-DE" sz="1800" dirty="0" smtClean="0">
                <a:latin typeface="Courier New"/>
                <a:cs typeface="Courier New"/>
              </a:rPr>
              <a:t> Mask</a:t>
            </a:r>
            <a:r>
              <a:rPr lang="de-DE" sz="1800" dirty="0">
                <a:latin typeface="Courier New"/>
                <a:cs typeface="Courier New"/>
              </a:rPr>
              <a:t>:255.255.255.0</a:t>
            </a:r>
          </a:p>
          <a:p>
            <a:pPr marL="0" indent="0">
              <a:buNone/>
            </a:pPr>
            <a:r>
              <a:rPr lang="en-US" sz="1800" dirty="0">
                <a:latin typeface="Courier New"/>
                <a:cs typeface="Courier New"/>
              </a:rPr>
              <a:t>       </a:t>
            </a:r>
            <a:r>
              <a:rPr lang="en-US" sz="1800" dirty="0" smtClean="0">
                <a:latin typeface="Courier New"/>
                <a:cs typeface="Courier New"/>
              </a:rPr>
              <a:t>inet6 </a:t>
            </a:r>
            <a:r>
              <a:rPr lang="en-US" sz="1800" dirty="0" err="1">
                <a:latin typeface="Courier New"/>
                <a:cs typeface="Courier New"/>
              </a:rPr>
              <a:t>addr</a:t>
            </a:r>
            <a:r>
              <a:rPr lang="en-US" sz="1800" dirty="0">
                <a:latin typeface="Courier New"/>
                <a:cs typeface="Courier New"/>
              </a:rPr>
              <a:t>: fe80::a00:27ff:fecb:f351/64 </a:t>
            </a:r>
            <a:r>
              <a:rPr lang="en-US" sz="1800" dirty="0" err="1">
                <a:latin typeface="Courier New"/>
                <a:cs typeface="Courier New"/>
              </a:rPr>
              <a:t>Scope:Link</a:t>
            </a:r>
            <a:endParaRPr lang="en-US" sz="1800" dirty="0">
              <a:latin typeface="Courier New"/>
              <a:cs typeface="Courier New"/>
            </a:endParaRPr>
          </a:p>
          <a:p>
            <a:pPr marL="0" indent="0">
              <a:buNone/>
            </a:pPr>
            <a:r>
              <a:rPr lang="en-US" sz="1800" dirty="0">
                <a:latin typeface="Courier New"/>
                <a:cs typeface="Courier New"/>
              </a:rPr>
              <a:t>       </a:t>
            </a:r>
            <a:r>
              <a:rPr lang="en-US" sz="1800" dirty="0" smtClean="0">
                <a:latin typeface="Courier New"/>
                <a:cs typeface="Courier New"/>
              </a:rPr>
              <a:t>UP </a:t>
            </a:r>
            <a:r>
              <a:rPr lang="en-US" sz="1800" dirty="0">
                <a:latin typeface="Courier New"/>
                <a:cs typeface="Courier New"/>
              </a:rPr>
              <a:t>BROADCAST RUNNING MULTICAST  MTU:1500  Metric:1</a:t>
            </a:r>
          </a:p>
          <a:p>
            <a:pPr marL="0" indent="0">
              <a:buNone/>
            </a:pPr>
            <a:r>
              <a:rPr lang="en-US" sz="1800" dirty="0">
                <a:latin typeface="Courier New"/>
                <a:cs typeface="Courier New"/>
              </a:rPr>
              <a:t>       </a:t>
            </a:r>
            <a:r>
              <a:rPr lang="en-US" sz="1800" dirty="0" smtClean="0">
                <a:latin typeface="Courier New"/>
                <a:cs typeface="Courier New"/>
              </a:rPr>
              <a:t>RX </a:t>
            </a:r>
            <a:r>
              <a:rPr lang="en-US" sz="1800" dirty="0">
                <a:latin typeface="Courier New"/>
                <a:cs typeface="Courier New"/>
              </a:rPr>
              <a:t>packets:0 errors:0 dropped:0 overruns:0 frame:0</a:t>
            </a:r>
          </a:p>
          <a:p>
            <a:pPr marL="0" indent="0">
              <a:buNone/>
            </a:pPr>
            <a:r>
              <a:rPr lang="en-US" sz="1800" dirty="0">
                <a:latin typeface="Courier New"/>
                <a:cs typeface="Courier New"/>
              </a:rPr>
              <a:t>      </a:t>
            </a:r>
            <a:r>
              <a:rPr lang="en-US" sz="1800" dirty="0">
                <a:latin typeface="Courier New"/>
                <a:cs typeface="Courier New"/>
              </a:rPr>
              <a:t> </a:t>
            </a:r>
            <a:r>
              <a:rPr lang="en-US" sz="1800" dirty="0" smtClean="0">
                <a:latin typeface="Courier New"/>
                <a:cs typeface="Courier New"/>
              </a:rPr>
              <a:t>TX </a:t>
            </a:r>
            <a:r>
              <a:rPr lang="en-US" sz="1800" dirty="0">
                <a:latin typeface="Courier New"/>
                <a:cs typeface="Courier New"/>
              </a:rPr>
              <a:t>packets:34 errors:0 dropped:0 overruns:0 carrier:0</a:t>
            </a:r>
          </a:p>
          <a:p>
            <a:pPr marL="0" indent="0">
              <a:buNone/>
            </a:pPr>
            <a:r>
              <a:rPr lang="it-IT" sz="1800" dirty="0">
                <a:latin typeface="Courier New"/>
                <a:cs typeface="Courier New"/>
              </a:rPr>
              <a:t>      </a:t>
            </a:r>
            <a:r>
              <a:rPr lang="it-IT" sz="1800" dirty="0" smtClean="0">
                <a:latin typeface="Courier New"/>
                <a:cs typeface="Courier New"/>
              </a:rPr>
              <a:t> collisions</a:t>
            </a:r>
            <a:r>
              <a:rPr lang="it-IT" sz="1800" dirty="0">
                <a:latin typeface="Courier New"/>
                <a:cs typeface="Courier New"/>
              </a:rPr>
              <a:t>:0 txqueuelen:1000 </a:t>
            </a:r>
          </a:p>
          <a:p>
            <a:pPr marL="0" indent="0">
              <a:buNone/>
            </a:pPr>
            <a:r>
              <a:rPr lang="de-DE" sz="1800" dirty="0">
                <a:latin typeface="Courier New"/>
                <a:cs typeface="Courier New"/>
              </a:rPr>
              <a:t>       </a:t>
            </a:r>
            <a:r>
              <a:rPr lang="de-DE" sz="1800" dirty="0" smtClean="0">
                <a:latin typeface="Courier New"/>
                <a:cs typeface="Courier New"/>
              </a:rPr>
              <a:t>RX </a:t>
            </a:r>
            <a:r>
              <a:rPr lang="de-DE" sz="1800" dirty="0">
                <a:latin typeface="Courier New"/>
                <a:cs typeface="Courier New"/>
              </a:rPr>
              <a:t>bytes:0 (0.0 b)  TX bytes:9008 (8.7 </a:t>
            </a:r>
            <a:r>
              <a:rPr lang="de-DE" sz="1800" dirty="0" err="1">
                <a:latin typeface="Courier New"/>
                <a:cs typeface="Courier New"/>
              </a:rPr>
              <a:t>KiB</a:t>
            </a:r>
            <a:r>
              <a:rPr lang="de-DE" sz="1800" dirty="0">
                <a:latin typeface="Courier New"/>
                <a:cs typeface="Courier New"/>
              </a:rPr>
              <a:t>)</a:t>
            </a:r>
            <a:endParaRPr lang="en-US" sz="1800" dirty="0">
              <a:latin typeface="Courier New"/>
              <a:cs typeface="Courier New"/>
            </a:endParaRPr>
          </a:p>
        </p:txBody>
      </p:sp>
    </p:spTree>
    <p:extLst>
      <p:ext uri="{BB962C8B-B14F-4D97-AF65-F5344CB8AC3E}">
        <p14:creationId xmlns:p14="http://schemas.microsoft.com/office/powerpoint/2010/main" val="10744490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Network Interfaces</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t>The UP status indicates that the interface has been </a:t>
            </a:r>
            <a:r>
              <a:rPr lang="en-US" dirty="0" smtClean="0"/>
              <a:t>enabled. </a:t>
            </a:r>
            <a:endParaRPr lang="en-US" dirty="0"/>
          </a:p>
          <a:p>
            <a:r>
              <a:rPr lang="en-US" dirty="0" smtClean="0"/>
              <a:t>The RUNNING status </a:t>
            </a:r>
            <a:r>
              <a:rPr lang="en-US" dirty="0"/>
              <a:t>indicates that the configuration of the interface is complete and it is operational. </a:t>
            </a:r>
            <a:endParaRPr lang="en-US" dirty="0" smtClean="0"/>
          </a:p>
          <a:p>
            <a:r>
              <a:rPr lang="en-US" dirty="0" smtClean="0"/>
              <a:t>The </a:t>
            </a:r>
            <a:r>
              <a:rPr lang="en-US" dirty="0"/>
              <a:t>RX (receive) and TX (transmit) packet counts have increased, which indicate that network traffic is being routed using the eth1 interface.</a:t>
            </a:r>
            <a:endParaRPr lang="en-US" dirty="0"/>
          </a:p>
        </p:txBody>
      </p:sp>
    </p:spTree>
    <p:extLst>
      <p:ext uri="{BB962C8B-B14F-4D97-AF65-F5344CB8AC3E}">
        <p14:creationId xmlns:p14="http://schemas.microsoft.com/office/powerpoint/2010/main" val="4319219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Network Interfaces</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t>Some of the fields in the output significant for analyzing network errors are</a:t>
            </a:r>
            <a:r>
              <a:rPr lang="en-US" dirty="0" smtClean="0"/>
              <a:t>:</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496212607"/>
              </p:ext>
            </p:extLst>
          </p:nvPr>
        </p:nvGraphicFramePr>
        <p:xfrm>
          <a:off x="881530" y="2689412"/>
          <a:ext cx="6096000" cy="395986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gn="l" fontAlgn="b"/>
                      <a:r>
                        <a:rPr lang="en-US" sz="1200" b="0" i="0" u="none" strike="noStrike" dirty="0">
                          <a:solidFill>
                            <a:srgbClr val="000000"/>
                          </a:solidFill>
                          <a:effectLst/>
                          <a:latin typeface="Calibri"/>
                        </a:rPr>
                        <a:t>Option</a:t>
                      </a:r>
                    </a:p>
                  </a:txBody>
                  <a:tcPr marL="12700" marR="12700" marT="12700" marB="0" anchor="b"/>
                </a:tc>
                <a:tc>
                  <a:txBody>
                    <a:bodyPr/>
                    <a:lstStyle/>
                    <a:p>
                      <a:pPr algn="l" fontAlgn="b"/>
                      <a:r>
                        <a:rPr lang="en-US" sz="1200" b="0" i="0" u="none" strike="noStrike">
                          <a:solidFill>
                            <a:srgbClr val="000000"/>
                          </a:solidFill>
                          <a:effectLst/>
                          <a:latin typeface="Calibri"/>
                        </a:rPr>
                        <a:t>Meaning</a:t>
                      </a:r>
                    </a:p>
                  </a:txBody>
                  <a:tcPr marL="12700" marR="12700" marT="12700" marB="0" anchor="b"/>
                </a:tc>
              </a:tr>
              <a:tr h="370840">
                <a:tc>
                  <a:txBody>
                    <a:bodyPr/>
                    <a:lstStyle/>
                    <a:p>
                      <a:pPr algn="l" fontAlgn="b"/>
                      <a:r>
                        <a:rPr lang="en-US" sz="1200" b="0" i="0" u="none" strike="noStrike" dirty="0">
                          <a:solidFill>
                            <a:srgbClr val="000000"/>
                          </a:solidFill>
                          <a:effectLst/>
                          <a:latin typeface="Courier New"/>
                          <a:cs typeface="Courier New"/>
                        </a:rPr>
                        <a:t>RX errors</a:t>
                      </a:r>
                    </a:p>
                  </a:txBody>
                  <a:tcPr marL="12700" marR="12700" marT="12700" marB="0" anchor="b"/>
                </a:tc>
                <a:tc>
                  <a:txBody>
                    <a:bodyPr/>
                    <a:lstStyle/>
                    <a:p>
                      <a:pPr algn="l" fontAlgn="b"/>
                      <a:r>
                        <a:rPr lang="en-US" sz="1200" b="0" i="0" u="none" strike="noStrike">
                          <a:solidFill>
                            <a:srgbClr val="000000"/>
                          </a:solidFill>
                          <a:effectLst/>
                          <a:latin typeface="Calibri"/>
                        </a:rPr>
                        <a:t>Number of received packets which were damaged</a:t>
                      </a:r>
                    </a:p>
                  </a:txBody>
                  <a:tcPr marL="12700" marR="12700" marT="12700" marB="0" anchor="b"/>
                </a:tc>
              </a:tr>
              <a:tr h="370840">
                <a:tc>
                  <a:txBody>
                    <a:bodyPr/>
                    <a:lstStyle/>
                    <a:p>
                      <a:pPr algn="l" fontAlgn="b"/>
                      <a:r>
                        <a:rPr lang="en-US" sz="1200" b="0" i="0" u="none" strike="noStrike" dirty="0">
                          <a:solidFill>
                            <a:srgbClr val="000000"/>
                          </a:solidFill>
                          <a:effectLst/>
                          <a:latin typeface="Courier New"/>
                          <a:cs typeface="Courier New"/>
                        </a:rPr>
                        <a:t>RX dropped</a:t>
                      </a:r>
                    </a:p>
                  </a:txBody>
                  <a:tcPr marL="12700" marR="12700" marT="12700" marB="0" anchor="b"/>
                </a:tc>
                <a:tc>
                  <a:txBody>
                    <a:bodyPr/>
                    <a:lstStyle/>
                    <a:p>
                      <a:pPr algn="l" fontAlgn="b"/>
                      <a:r>
                        <a:rPr lang="en-US" sz="1200" b="0" i="0" u="none" strike="noStrike">
                          <a:solidFill>
                            <a:srgbClr val="000000"/>
                          </a:solidFill>
                          <a:effectLst/>
                          <a:latin typeface="Calibri"/>
                        </a:rPr>
                        <a:t>Number of packets dropped due to reception errors</a:t>
                      </a:r>
                    </a:p>
                  </a:txBody>
                  <a:tcPr marL="12700" marR="12700" marT="12700" marB="0" anchor="b"/>
                </a:tc>
              </a:tr>
              <a:tr h="370840">
                <a:tc>
                  <a:txBody>
                    <a:bodyPr/>
                    <a:lstStyle/>
                    <a:p>
                      <a:pPr algn="l" fontAlgn="b"/>
                      <a:r>
                        <a:rPr lang="en-US" sz="1200" b="0" i="0" u="none" strike="noStrike" dirty="0">
                          <a:solidFill>
                            <a:srgbClr val="000000"/>
                          </a:solidFill>
                          <a:effectLst/>
                          <a:latin typeface="Courier New"/>
                          <a:cs typeface="Courier New"/>
                        </a:rPr>
                        <a:t>RX overruns</a:t>
                      </a:r>
                    </a:p>
                  </a:txBody>
                  <a:tcPr marL="12700" marR="12700" marT="12700" marB="0" anchor="b"/>
                </a:tc>
                <a:tc>
                  <a:txBody>
                    <a:bodyPr/>
                    <a:lstStyle/>
                    <a:p>
                      <a:pPr algn="l" fontAlgn="b"/>
                      <a:r>
                        <a:rPr lang="en-US" sz="1200" b="0" i="0" u="none" strike="noStrike" dirty="0">
                          <a:solidFill>
                            <a:srgbClr val="000000"/>
                          </a:solidFill>
                          <a:effectLst/>
                          <a:latin typeface="Calibri"/>
                        </a:rPr>
                        <a:t>Number of received packets which experienced data overrun</a:t>
                      </a:r>
                    </a:p>
                  </a:txBody>
                  <a:tcPr marL="12700" marR="12700" marT="12700" marB="0" anchor="b"/>
                </a:tc>
              </a:tr>
              <a:tr h="370840">
                <a:tc>
                  <a:txBody>
                    <a:bodyPr/>
                    <a:lstStyle/>
                    <a:p>
                      <a:pPr algn="l" fontAlgn="b"/>
                      <a:r>
                        <a:rPr lang="en-US" sz="1200" b="0" i="0" u="none" strike="noStrike" dirty="0">
                          <a:solidFill>
                            <a:srgbClr val="000000"/>
                          </a:solidFill>
                          <a:effectLst/>
                          <a:latin typeface="Courier New"/>
                          <a:cs typeface="Courier New"/>
                        </a:rPr>
                        <a:t>RX frame</a:t>
                      </a:r>
                    </a:p>
                  </a:txBody>
                  <a:tcPr marL="12700" marR="12700" marT="12700" marB="0" anchor="b"/>
                </a:tc>
                <a:tc>
                  <a:txBody>
                    <a:bodyPr/>
                    <a:lstStyle/>
                    <a:p>
                      <a:pPr algn="l" fontAlgn="b"/>
                      <a:r>
                        <a:rPr lang="en-US" sz="1200" b="0" i="0" u="none" strike="noStrike">
                          <a:solidFill>
                            <a:srgbClr val="000000"/>
                          </a:solidFill>
                          <a:effectLst/>
                          <a:latin typeface="Calibri"/>
                        </a:rPr>
                        <a:t>Number of received packets which experienced frame errors</a:t>
                      </a:r>
                    </a:p>
                  </a:txBody>
                  <a:tcPr marL="12700" marR="12700" marT="12700" marB="0" anchor="b"/>
                </a:tc>
              </a:tr>
              <a:tr h="370840">
                <a:tc>
                  <a:txBody>
                    <a:bodyPr/>
                    <a:lstStyle/>
                    <a:p>
                      <a:pPr algn="l" fontAlgn="b"/>
                      <a:r>
                        <a:rPr lang="en-US" sz="1200" b="0" i="0" u="none" strike="noStrike" dirty="0">
                          <a:solidFill>
                            <a:srgbClr val="000000"/>
                          </a:solidFill>
                          <a:effectLst/>
                          <a:latin typeface="Courier New"/>
                          <a:cs typeface="Courier New"/>
                        </a:rPr>
                        <a:t>TX errors</a:t>
                      </a:r>
                    </a:p>
                  </a:txBody>
                  <a:tcPr marL="12700" marR="12700" marT="12700" marB="0" anchor="b"/>
                </a:tc>
                <a:tc>
                  <a:txBody>
                    <a:bodyPr/>
                    <a:lstStyle/>
                    <a:p>
                      <a:pPr algn="l" fontAlgn="b"/>
                      <a:r>
                        <a:rPr lang="en-US" sz="1200" b="0" i="0" u="none" strike="noStrike">
                          <a:solidFill>
                            <a:srgbClr val="000000"/>
                          </a:solidFill>
                          <a:effectLst/>
                          <a:latin typeface="Calibri"/>
                        </a:rPr>
                        <a:t>Number of packets which experienced data transmission errors</a:t>
                      </a:r>
                    </a:p>
                  </a:txBody>
                  <a:tcPr marL="12700" marR="12700" marT="12700" marB="0" anchor="b"/>
                </a:tc>
              </a:tr>
              <a:tr h="370840">
                <a:tc>
                  <a:txBody>
                    <a:bodyPr/>
                    <a:lstStyle/>
                    <a:p>
                      <a:pPr algn="l" fontAlgn="b"/>
                      <a:r>
                        <a:rPr lang="en-US" sz="1200" b="0" i="0" u="none" strike="noStrike" dirty="0">
                          <a:solidFill>
                            <a:srgbClr val="000000"/>
                          </a:solidFill>
                          <a:effectLst/>
                          <a:latin typeface="Courier New"/>
                          <a:cs typeface="Courier New"/>
                        </a:rPr>
                        <a:t>TX dropped</a:t>
                      </a:r>
                    </a:p>
                  </a:txBody>
                  <a:tcPr marL="12700" marR="12700" marT="12700" marB="0" anchor="b"/>
                </a:tc>
                <a:tc>
                  <a:txBody>
                    <a:bodyPr/>
                    <a:lstStyle/>
                    <a:p>
                      <a:pPr algn="l" fontAlgn="b"/>
                      <a:r>
                        <a:rPr lang="en-US" sz="1200" b="0" i="0" u="none" strike="noStrike">
                          <a:solidFill>
                            <a:srgbClr val="000000"/>
                          </a:solidFill>
                          <a:effectLst/>
                          <a:latin typeface="Calibri"/>
                        </a:rPr>
                        <a:t>Number of packets dropped due to transmission errors</a:t>
                      </a:r>
                    </a:p>
                  </a:txBody>
                  <a:tcPr marL="12700" marR="12700" marT="12700" marB="0" anchor="b"/>
                </a:tc>
              </a:tr>
              <a:tr h="370840">
                <a:tc>
                  <a:txBody>
                    <a:bodyPr/>
                    <a:lstStyle/>
                    <a:p>
                      <a:pPr algn="l" fontAlgn="b"/>
                      <a:r>
                        <a:rPr lang="en-US" sz="1200" b="0" i="0" u="none" strike="noStrike" dirty="0">
                          <a:solidFill>
                            <a:srgbClr val="000000"/>
                          </a:solidFill>
                          <a:effectLst/>
                          <a:latin typeface="Courier New"/>
                          <a:cs typeface="Courier New"/>
                        </a:rPr>
                        <a:t>TX overruns</a:t>
                      </a:r>
                    </a:p>
                  </a:txBody>
                  <a:tcPr marL="12700" marR="12700" marT="12700" marB="0" anchor="b"/>
                </a:tc>
                <a:tc>
                  <a:txBody>
                    <a:bodyPr/>
                    <a:lstStyle/>
                    <a:p>
                      <a:pPr algn="l" fontAlgn="b"/>
                      <a:r>
                        <a:rPr lang="en-US" sz="1200" b="0" i="0" u="none" strike="noStrike">
                          <a:solidFill>
                            <a:srgbClr val="000000"/>
                          </a:solidFill>
                          <a:effectLst/>
                          <a:latin typeface="Calibri"/>
                        </a:rPr>
                        <a:t>Number of transmitted packets which experienced data overrun</a:t>
                      </a:r>
                    </a:p>
                  </a:txBody>
                  <a:tcPr marL="12700" marR="12700" marT="12700" marB="0" anchor="b"/>
                </a:tc>
              </a:tr>
              <a:tr h="370840">
                <a:tc>
                  <a:txBody>
                    <a:bodyPr/>
                    <a:lstStyle/>
                    <a:p>
                      <a:pPr algn="l" fontAlgn="b"/>
                      <a:r>
                        <a:rPr lang="en-US" sz="1200" b="0" i="0" u="none" strike="noStrike" dirty="0">
                          <a:solidFill>
                            <a:srgbClr val="000000"/>
                          </a:solidFill>
                          <a:effectLst/>
                          <a:latin typeface="Courier New"/>
                          <a:cs typeface="Courier New"/>
                        </a:rPr>
                        <a:t>TX carriers</a:t>
                      </a:r>
                    </a:p>
                  </a:txBody>
                  <a:tcPr marL="12700" marR="12700" marT="12700" marB="0" anchor="b"/>
                </a:tc>
                <a:tc>
                  <a:txBody>
                    <a:bodyPr/>
                    <a:lstStyle/>
                    <a:p>
                      <a:pPr algn="l" fontAlgn="b"/>
                      <a:r>
                        <a:rPr lang="en-US" sz="1200" b="0" i="0" u="none" strike="noStrike">
                          <a:solidFill>
                            <a:srgbClr val="000000"/>
                          </a:solidFill>
                          <a:effectLst/>
                          <a:latin typeface="Calibri"/>
                        </a:rPr>
                        <a:t>Number of transmitted packets which experienced loss of carriers</a:t>
                      </a:r>
                    </a:p>
                  </a:txBody>
                  <a:tcPr marL="12700" marR="12700" marT="12700" marB="0" anchor="b"/>
                </a:tc>
              </a:tr>
              <a:tr h="370840">
                <a:tc>
                  <a:txBody>
                    <a:bodyPr/>
                    <a:lstStyle/>
                    <a:p>
                      <a:pPr algn="l" fontAlgn="b"/>
                      <a:r>
                        <a:rPr lang="en-US" sz="1200" b="0" i="0" u="none" strike="noStrike" dirty="0">
                          <a:solidFill>
                            <a:srgbClr val="000000"/>
                          </a:solidFill>
                          <a:effectLst/>
                          <a:latin typeface="Courier New"/>
                          <a:cs typeface="Courier New"/>
                        </a:rPr>
                        <a:t>TX collisions</a:t>
                      </a:r>
                    </a:p>
                  </a:txBody>
                  <a:tcPr marL="12700" marR="12700" marT="12700" marB="0" anchor="b"/>
                </a:tc>
                <a:tc>
                  <a:txBody>
                    <a:bodyPr/>
                    <a:lstStyle/>
                    <a:p>
                      <a:pPr algn="l" fontAlgn="b"/>
                      <a:r>
                        <a:rPr lang="en-US" sz="1200" b="0" i="0" u="none" strike="noStrike" dirty="0">
                          <a:solidFill>
                            <a:srgbClr val="000000"/>
                          </a:solidFill>
                          <a:effectLst/>
                          <a:latin typeface="Calibri"/>
                        </a:rPr>
                        <a:t>Number of transmitted packets which experienced Ethernet collisions possibly due to network congestion</a:t>
                      </a:r>
                    </a:p>
                  </a:txBody>
                  <a:tcPr marL="12700" marR="12700" marT="12700" marB="0" anchor="b"/>
                </a:tc>
              </a:tr>
            </a:tbl>
          </a:graphicData>
        </a:graphic>
      </p:graphicFrame>
    </p:spTree>
    <p:extLst>
      <p:ext uri="{BB962C8B-B14F-4D97-AF65-F5344CB8AC3E}">
        <p14:creationId xmlns:p14="http://schemas.microsoft.com/office/powerpoint/2010/main" val="34442471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Starting and Stopping Network Interfaces</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t>The </a:t>
            </a:r>
            <a:r>
              <a:rPr lang="en-US" dirty="0" err="1"/>
              <a:t>ifup</a:t>
            </a:r>
            <a:r>
              <a:rPr lang="en-US" dirty="0"/>
              <a:t> and </a:t>
            </a:r>
            <a:r>
              <a:rPr lang="en-US" dirty="0" err="1"/>
              <a:t>ifdown</a:t>
            </a:r>
            <a:r>
              <a:rPr lang="en-US" dirty="0"/>
              <a:t> commands are used to bring up and bring down a network interface respectively</a:t>
            </a:r>
            <a:r>
              <a:rPr lang="en-US" dirty="0" smtClean="0"/>
              <a:t>.</a:t>
            </a:r>
          </a:p>
          <a:p>
            <a:r>
              <a:rPr lang="en-US" b="1" dirty="0" err="1">
                <a:latin typeface="Courier New"/>
                <a:cs typeface="Courier New"/>
              </a:rPr>
              <a:t>root@localhost</a:t>
            </a:r>
            <a:r>
              <a:rPr lang="en-US" b="1" dirty="0">
                <a:latin typeface="Courier New"/>
                <a:cs typeface="Courier New"/>
              </a:rPr>
              <a:t>:~$</a:t>
            </a:r>
            <a:r>
              <a:rPr lang="en-US" dirty="0">
                <a:latin typeface="Courier New"/>
                <a:cs typeface="Courier New"/>
              </a:rPr>
              <a:t> </a:t>
            </a:r>
            <a:r>
              <a:rPr lang="en-US" dirty="0" err="1">
                <a:latin typeface="Courier New"/>
                <a:cs typeface="Courier New"/>
              </a:rPr>
              <a:t>ifdown</a:t>
            </a:r>
            <a:r>
              <a:rPr lang="en-US" dirty="0">
                <a:latin typeface="Courier New"/>
                <a:cs typeface="Courier New"/>
              </a:rPr>
              <a:t> eth1  </a:t>
            </a:r>
          </a:p>
          <a:p>
            <a:r>
              <a:rPr lang="en-US" b="1" dirty="0" err="1">
                <a:latin typeface="Courier New"/>
                <a:cs typeface="Courier New"/>
              </a:rPr>
              <a:t>root@localhost</a:t>
            </a:r>
            <a:r>
              <a:rPr lang="en-US" b="1" dirty="0">
                <a:latin typeface="Courier New"/>
                <a:cs typeface="Courier New"/>
              </a:rPr>
              <a:t>:~$</a:t>
            </a:r>
            <a:r>
              <a:rPr lang="en-US" dirty="0">
                <a:latin typeface="Courier New"/>
                <a:cs typeface="Courier New"/>
              </a:rPr>
              <a:t> </a:t>
            </a:r>
            <a:r>
              <a:rPr lang="en-US" dirty="0" err="1">
                <a:latin typeface="Courier New"/>
                <a:cs typeface="Courier New"/>
              </a:rPr>
              <a:t>ifup</a:t>
            </a:r>
            <a:r>
              <a:rPr lang="en-US" dirty="0">
                <a:latin typeface="Courier New"/>
                <a:cs typeface="Courier New"/>
              </a:rPr>
              <a:t> </a:t>
            </a:r>
            <a:r>
              <a:rPr lang="en-US" dirty="0" smtClean="0">
                <a:latin typeface="Courier New"/>
                <a:cs typeface="Courier New"/>
              </a:rPr>
              <a:t>eth1</a:t>
            </a:r>
            <a:endParaRPr lang="en-US" dirty="0">
              <a:latin typeface="Courier New"/>
              <a:cs typeface="Courier New"/>
            </a:endParaRPr>
          </a:p>
        </p:txBody>
      </p:sp>
    </p:spTree>
    <p:extLst>
      <p:ext uri="{BB962C8B-B14F-4D97-AF65-F5344CB8AC3E}">
        <p14:creationId xmlns:p14="http://schemas.microsoft.com/office/powerpoint/2010/main" val="7962219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Starting and Stopping Network Interfaces</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t>It is also necessary to bring down a network device before assigning an IP address to the device. For example, if the IP address of the eth1 device has to be changed, then the steps to be followed are as follows:</a:t>
            </a:r>
          </a:p>
          <a:p>
            <a:pPr marL="914400" lvl="1" indent="-457200">
              <a:buFont typeface="+mj-lt"/>
              <a:buAutoNum type="arabicPeriod"/>
            </a:pPr>
            <a:r>
              <a:rPr lang="en-US" dirty="0"/>
              <a:t>Bring down eth1 using the </a:t>
            </a:r>
            <a:r>
              <a:rPr lang="en-US" dirty="0" err="1"/>
              <a:t>ifdown</a:t>
            </a:r>
            <a:r>
              <a:rPr lang="en-US" dirty="0"/>
              <a:t> command.</a:t>
            </a:r>
          </a:p>
          <a:p>
            <a:pPr marL="914400" lvl="1" indent="-457200">
              <a:buFont typeface="+mj-lt"/>
              <a:buAutoNum type="arabicPeriod"/>
            </a:pPr>
            <a:r>
              <a:rPr lang="en-US" dirty="0"/>
              <a:t>Use the </a:t>
            </a:r>
            <a:r>
              <a:rPr lang="en-US" dirty="0" err="1"/>
              <a:t>ifconfig</a:t>
            </a:r>
            <a:r>
              <a:rPr lang="en-US" dirty="0"/>
              <a:t> command to assign the new IP address to eth1.</a:t>
            </a:r>
          </a:p>
          <a:p>
            <a:pPr marL="914400" lvl="1" indent="-457200">
              <a:buFont typeface="+mj-lt"/>
              <a:buAutoNum type="arabicPeriod"/>
            </a:pPr>
            <a:r>
              <a:rPr lang="en-US" dirty="0"/>
              <a:t>Use the </a:t>
            </a:r>
            <a:r>
              <a:rPr lang="en-US" dirty="0" err="1"/>
              <a:t>ifconfig</a:t>
            </a:r>
            <a:r>
              <a:rPr lang="en-US" dirty="0"/>
              <a:t> command to view the updated IP address.</a:t>
            </a:r>
          </a:p>
          <a:p>
            <a:pPr marL="914400" lvl="1" indent="-457200">
              <a:buFont typeface="+mj-lt"/>
              <a:buAutoNum type="arabicPeriod"/>
            </a:pPr>
            <a:r>
              <a:rPr lang="en-US" dirty="0"/>
              <a:t>Bring up eth1 again using the </a:t>
            </a:r>
            <a:r>
              <a:rPr lang="en-US" dirty="0" err="1"/>
              <a:t>ifup</a:t>
            </a:r>
            <a:r>
              <a:rPr lang="en-US" dirty="0"/>
              <a:t> command.</a:t>
            </a:r>
            <a:endParaRPr lang="en-US" dirty="0"/>
          </a:p>
        </p:txBody>
      </p:sp>
    </p:spTree>
    <p:extLst>
      <p:ext uri="{BB962C8B-B14F-4D97-AF65-F5344CB8AC3E}">
        <p14:creationId xmlns:p14="http://schemas.microsoft.com/office/powerpoint/2010/main" val="25645229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Deleting Network Interfaces</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t>The network interface can be temporarily disabled by using the </a:t>
            </a:r>
            <a:r>
              <a:rPr lang="en-US" dirty="0" err="1" smtClean="0"/>
              <a:t>ifdown</a:t>
            </a:r>
            <a:r>
              <a:rPr lang="en-US" dirty="0" smtClean="0"/>
              <a:t> command.</a:t>
            </a:r>
          </a:p>
          <a:p>
            <a:r>
              <a:rPr lang="en-US" dirty="0" smtClean="0"/>
              <a:t>To </a:t>
            </a:r>
            <a:r>
              <a:rPr lang="en-US" dirty="0"/>
              <a:t>make the change permanent, the configuration file for the corresponding interface should be deleted. </a:t>
            </a:r>
            <a:endParaRPr lang="en-US" dirty="0" smtClean="0"/>
          </a:p>
          <a:p>
            <a:pPr lvl="1"/>
            <a:r>
              <a:rPr lang="en-US" dirty="0" smtClean="0"/>
              <a:t>For </a:t>
            </a:r>
            <a:r>
              <a:rPr lang="en-US" dirty="0"/>
              <a:t>example, if the NIC for the eth1 interface has been removed from the system and installed in another system, then the network configuration on the original machine should reflect this change.</a:t>
            </a:r>
            <a:endParaRPr lang="en-US" dirty="0"/>
          </a:p>
        </p:txBody>
      </p:sp>
    </p:spTree>
    <p:extLst>
      <p:ext uri="{BB962C8B-B14F-4D97-AF65-F5344CB8AC3E}">
        <p14:creationId xmlns:p14="http://schemas.microsoft.com/office/powerpoint/2010/main" val="999473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Network Issues</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latin typeface="Calibri"/>
                <a:cs typeface="Calibri"/>
              </a:rPr>
              <a:t>Network interface card not detected by the system</a:t>
            </a:r>
          </a:p>
          <a:p>
            <a:r>
              <a:rPr lang="en-US" dirty="0" smtClean="0">
                <a:latin typeface="Calibri"/>
                <a:cs typeface="Calibri"/>
              </a:rPr>
              <a:t>IP address not assigned correctly to the system</a:t>
            </a:r>
          </a:p>
          <a:p>
            <a:r>
              <a:rPr lang="en-US" dirty="0" smtClean="0">
                <a:latin typeface="Calibri"/>
                <a:cs typeface="Calibri"/>
              </a:rPr>
              <a:t>Not being able to communicate with the router</a:t>
            </a:r>
          </a:p>
          <a:p>
            <a:r>
              <a:rPr lang="en-US" dirty="0" smtClean="0">
                <a:latin typeface="Calibri"/>
                <a:cs typeface="Calibri"/>
              </a:rPr>
              <a:t>DNS service not reachable</a:t>
            </a:r>
            <a:endParaRPr lang="en-US" dirty="0">
              <a:latin typeface="Calibri"/>
              <a:cs typeface="Calibri"/>
            </a:endParaRPr>
          </a:p>
        </p:txBody>
      </p:sp>
    </p:spTree>
    <p:extLst>
      <p:ext uri="{BB962C8B-B14F-4D97-AF65-F5344CB8AC3E}">
        <p14:creationId xmlns:p14="http://schemas.microsoft.com/office/powerpoint/2010/main" val="35610684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Deleting Network Interfaces</a:t>
            </a:r>
          </a:p>
        </p:txBody>
      </p:sp>
      <p:sp>
        <p:nvSpPr>
          <p:cNvPr id="3" name="Content Placeholder 2"/>
          <p:cNvSpPr>
            <a:spLocks noGrp="1"/>
          </p:cNvSpPr>
          <p:nvPr>
            <p:ph sz="half" idx="1"/>
          </p:nvPr>
        </p:nvSpPr>
        <p:spPr>
          <a:xfrm>
            <a:off x="457200" y="1600200"/>
            <a:ext cx="8229600" cy="4525963"/>
          </a:xfrm>
        </p:spPr>
        <p:txBody>
          <a:bodyPr/>
          <a:lstStyle/>
          <a:p>
            <a:r>
              <a:rPr lang="en-US" dirty="0"/>
              <a:t>On a Red Hat-derived system, the /</a:t>
            </a:r>
            <a:r>
              <a:rPr lang="en-US" dirty="0" err="1"/>
              <a:t>etc</a:t>
            </a:r>
            <a:r>
              <a:rPr lang="en-US" dirty="0"/>
              <a:t>/</a:t>
            </a:r>
            <a:r>
              <a:rPr lang="en-US" dirty="0" err="1"/>
              <a:t>sysconfig</a:t>
            </a:r>
            <a:r>
              <a:rPr lang="en-US" dirty="0"/>
              <a:t>/network-scripts/ifcfg-eth1 file should be moved to another directory or deleted and the network service should be restarted using the following </a:t>
            </a:r>
            <a:r>
              <a:rPr lang="en-US" dirty="0" smtClean="0"/>
              <a:t>command:</a:t>
            </a:r>
            <a:br>
              <a:rPr lang="en-US" dirty="0" smtClean="0"/>
            </a:br>
            <a:r>
              <a:rPr lang="en-US" b="1" dirty="0" err="1" smtClean="0">
                <a:latin typeface="Courier New"/>
                <a:cs typeface="Courier New"/>
              </a:rPr>
              <a:t>sysadmin</a:t>
            </a:r>
            <a:r>
              <a:rPr lang="en-US" b="1" dirty="0" err="1">
                <a:latin typeface="Courier New"/>
                <a:cs typeface="Courier New"/>
              </a:rPr>
              <a:t>@localhost</a:t>
            </a:r>
            <a:r>
              <a:rPr lang="en-US" b="1" dirty="0">
                <a:latin typeface="Courier New"/>
                <a:cs typeface="Courier New"/>
              </a:rPr>
              <a:t>:~$</a:t>
            </a:r>
            <a:r>
              <a:rPr lang="en-US" dirty="0">
                <a:latin typeface="Courier New"/>
                <a:cs typeface="Courier New"/>
              </a:rPr>
              <a:t> /</a:t>
            </a:r>
            <a:r>
              <a:rPr lang="en-US" dirty="0" err="1">
                <a:latin typeface="Courier New"/>
                <a:cs typeface="Courier New"/>
              </a:rPr>
              <a:t>etc</a:t>
            </a:r>
            <a:r>
              <a:rPr lang="en-US" dirty="0">
                <a:latin typeface="Courier New"/>
                <a:cs typeface="Courier New"/>
              </a:rPr>
              <a:t>/</a:t>
            </a:r>
            <a:r>
              <a:rPr lang="en-US" dirty="0" err="1">
                <a:latin typeface="Courier New"/>
                <a:cs typeface="Courier New"/>
              </a:rPr>
              <a:t>init.d</a:t>
            </a:r>
            <a:r>
              <a:rPr lang="en-US" dirty="0">
                <a:latin typeface="Courier New"/>
                <a:cs typeface="Courier New"/>
              </a:rPr>
              <a:t>/network restart </a:t>
            </a:r>
            <a:endParaRPr lang="en-US" dirty="0">
              <a:latin typeface="Courier New"/>
              <a:cs typeface="Courier New"/>
            </a:endParaRPr>
          </a:p>
        </p:txBody>
      </p:sp>
    </p:spTree>
    <p:extLst>
      <p:ext uri="{BB962C8B-B14F-4D97-AF65-F5344CB8AC3E}">
        <p14:creationId xmlns:p14="http://schemas.microsoft.com/office/powerpoint/2010/main" val="14987159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Deleting Network Interfaces</a:t>
            </a:r>
          </a:p>
        </p:txBody>
      </p:sp>
      <p:sp>
        <p:nvSpPr>
          <p:cNvPr id="3" name="Content Placeholder 2"/>
          <p:cNvSpPr>
            <a:spLocks noGrp="1"/>
          </p:cNvSpPr>
          <p:nvPr>
            <p:ph sz="half" idx="1"/>
          </p:nvPr>
        </p:nvSpPr>
        <p:spPr>
          <a:xfrm>
            <a:off x="457200" y="1600200"/>
            <a:ext cx="8229600" cy="4525963"/>
          </a:xfrm>
        </p:spPr>
        <p:txBody>
          <a:bodyPr/>
          <a:lstStyle/>
          <a:p>
            <a:r>
              <a:rPr lang="en-US" dirty="0"/>
              <a:t>On a </a:t>
            </a:r>
            <a:r>
              <a:rPr lang="en-US" dirty="0" err="1"/>
              <a:t>Debian</a:t>
            </a:r>
            <a:r>
              <a:rPr lang="en-US" dirty="0"/>
              <a:t>-derived system, the file /</a:t>
            </a:r>
            <a:r>
              <a:rPr lang="en-US" dirty="0" err="1"/>
              <a:t>etc</a:t>
            </a:r>
            <a:r>
              <a:rPr lang="en-US" dirty="0"/>
              <a:t>/network/interfaces file should to be updated and any references to the eth1 interface should be commented out or </a:t>
            </a:r>
            <a:r>
              <a:rPr lang="en-US" dirty="0" smtClean="0"/>
              <a:t>removed.</a:t>
            </a:r>
          </a:p>
          <a:p>
            <a:r>
              <a:rPr lang="en-US" dirty="0"/>
              <a:t>After modifying this file, the networking service should be restarted with the following </a:t>
            </a:r>
            <a:r>
              <a:rPr lang="en-US" dirty="0" smtClean="0"/>
              <a:t>command.</a:t>
            </a:r>
            <a:endParaRPr lang="en-US" dirty="0"/>
          </a:p>
        </p:txBody>
      </p:sp>
    </p:spTree>
    <p:extLst>
      <p:ext uri="{BB962C8B-B14F-4D97-AF65-F5344CB8AC3E}">
        <p14:creationId xmlns:p14="http://schemas.microsoft.com/office/powerpoint/2010/main" val="33016314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Deleting Network Interfaces</a:t>
            </a:r>
          </a:p>
        </p:txBody>
      </p:sp>
      <p:sp>
        <p:nvSpPr>
          <p:cNvPr id="3" name="Content Placeholder 2"/>
          <p:cNvSpPr>
            <a:spLocks noGrp="1"/>
          </p:cNvSpPr>
          <p:nvPr>
            <p:ph sz="half" idx="1"/>
          </p:nvPr>
        </p:nvSpPr>
        <p:spPr>
          <a:xfrm>
            <a:off x="248023" y="1389250"/>
            <a:ext cx="8686800" cy="4525963"/>
          </a:xfrm>
        </p:spPr>
        <p:txBody>
          <a:bodyPr/>
          <a:lstStyle/>
          <a:p>
            <a:pPr marL="0" indent="0">
              <a:buNone/>
            </a:pPr>
            <a:r>
              <a:rPr lang="en-US" dirty="0"/>
              <a:t>Sample /</a:t>
            </a:r>
            <a:r>
              <a:rPr lang="en-US" dirty="0" err="1"/>
              <a:t>etc</a:t>
            </a:r>
            <a:r>
              <a:rPr lang="en-US" dirty="0"/>
              <a:t>/network/interfaces file including eth1 references:</a:t>
            </a:r>
          </a:p>
          <a:p>
            <a:pPr marL="0" indent="0">
              <a:buNone/>
            </a:pPr>
            <a:r>
              <a:rPr lang="en-US" sz="2000" dirty="0">
                <a:latin typeface="Courier New"/>
                <a:cs typeface="Courier New"/>
              </a:rPr>
              <a:t>auto lo					</a:t>
            </a:r>
            <a:r>
              <a:rPr lang="en-US" sz="2000" dirty="0" smtClean="0">
                <a:latin typeface="Courier New"/>
                <a:cs typeface="Courier New"/>
              </a:rPr>
              <a:t>  #</a:t>
            </a:r>
            <a:r>
              <a:rPr lang="en-US" sz="2000" dirty="0">
                <a:latin typeface="Courier New"/>
                <a:cs typeface="Courier New"/>
              </a:rPr>
              <a:t>automatically activates lo</a:t>
            </a:r>
          </a:p>
          <a:p>
            <a:pPr marL="0" indent="0">
              <a:buNone/>
            </a:pPr>
            <a:r>
              <a:rPr lang="en-US" sz="2000" dirty="0" err="1">
                <a:latin typeface="Courier New"/>
                <a:cs typeface="Courier New"/>
              </a:rPr>
              <a:t>iface</a:t>
            </a:r>
            <a:r>
              <a:rPr lang="en-US" sz="2000" dirty="0">
                <a:latin typeface="Courier New"/>
                <a:cs typeface="Courier New"/>
              </a:rPr>
              <a:t> lo </a:t>
            </a:r>
            <a:r>
              <a:rPr lang="en-US" sz="2000" dirty="0" err="1">
                <a:latin typeface="Courier New"/>
                <a:cs typeface="Courier New"/>
              </a:rPr>
              <a:t>inet</a:t>
            </a:r>
            <a:r>
              <a:rPr lang="en-US" sz="2000" dirty="0">
                <a:latin typeface="Courier New"/>
                <a:cs typeface="Courier New"/>
              </a:rPr>
              <a:t> </a:t>
            </a:r>
            <a:r>
              <a:rPr lang="en-US" sz="2000" dirty="0" smtClean="0">
                <a:latin typeface="Courier New"/>
                <a:cs typeface="Courier New"/>
              </a:rPr>
              <a:t>loopback</a:t>
            </a:r>
            <a:r>
              <a:rPr lang="en-US" sz="2000" dirty="0">
                <a:latin typeface="Courier New"/>
                <a:cs typeface="Courier New"/>
              </a:rPr>
              <a:t> </a:t>
            </a:r>
            <a:r>
              <a:rPr lang="en-US" sz="2000" dirty="0" smtClean="0">
                <a:latin typeface="Courier New"/>
                <a:cs typeface="Courier New"/>
              </a:rPr>
              <a:t>#</a:t>
            </a:r>
            <a:r>
              <a:rPr lang="en-US" sz="2000" dirty="0">
                <a:latin typeface="Courier New"/>
                <a:cs typeface="Courier New"/>
              </a:rPr>
              <a:t>lo with 127.0.0.1 address </a:t>
            </a:r>
          </a:p>
          <a:p>
            <a:pPr marL="0" indent="0">
              <a:buNone/>
            </a:pPr>
            <a:r>
              <a:rPr lang="en-US" sz="2000" dirty="0" err="1">
                <a:latin typeface="Courier New"/>
                <a:cs typeface="Courier New"/>
              </a:rPr>
              <a:t>iface</a:t>
            </a:r>
            <a:r>
              <a:rPr lang="en-US" sz="2000" dirty="0">
                <a:latin typeface="Courier New"/>
                <a:cs typeface="Courier New"/>
              </a:rPr>
              <a:t> eth0 </a:t>
            </a:r>
            <a:r>
              <a:rPr lang="en-US" sz="2000" dirty="0" err="1">
                <a:latin typeface="Courier New"/>
                <a:cs typeface="Courier New"/>
              </a:rPr>
              <a:t>inet</a:t>
            </a:r>
            <a:r>
              <a:rPr lang="en-US" sz="2000" dirty="0">
                <a:latin typeface="Courier New"/>
                <a:cs typeface="Courier New"/>
              </a:rPr>
              <a:t> </a:t>
            </a:r>
            <a:r>
              <a:rPr lang="en-US" sz="2000" dirty="0" err="1">
                <a:latin typeface="Courier New"/>
                <a:cs typeface="Courier New"/>
              </a:rPr>
              <a:t>dhcp</a:t>
            </a:r>
            <a:r>
              <a:rPr lang="en-US" sz="2000" dirty="0">
                <a:latin typeface="Courier New"/>
                <a:cs typeface="Courier New"/>
              </a:rPr>
              <a:t>	</a:t>
            </a:r>
            <a:r>
              <a:rPr lang="en-US" sz="2000" dirty="0">
                <a:latin typeface="Courier New"/>
                <a:cs typeface="Courier New"/>
              </a:rPr>
              <a:t> </a:t>
            </a:r>
            <a:r>
              <a:rPr lang="en-US" sz="2000" dirty="0" smtClean="0">
                <a:latin typeface="Courier New"/>
                <a:cs typeface="Courier New"/>
              </a:rPr>
              <a:t> #</a:t>
            </a:r>
            <a:r>
              <a:rPr lang="en-US" sz="2000" dirty="0">
                <a:latin typeface="Courier New"/>
                <a:cs typeface="Courier New"/>
              </a:rPr>
              <a:t>eth0 with DHCP configuration</a:t>
            </a:r>
          </a:p>
          <a:p>
            <a:pPr marL="0" indent="0">
              <a:buNone/>
            </a:pPr>
            <a:r>
              <a:rPr lang="en-US" sz="2000" dirty="0" err="1">
                <a:latin typeface="Courier New"/>
                <a:cs typeface="Courier New"/>
              </a:rPr>
              <a:t>iface</a:t>
            </a:r>
            <a:r>
              <a:rPr lang="en-US" sz="2000" dirty="0">
                <a:latin typeface="Courier New"/>
                <a:cs typeface="Courier New"/>
              </a:rPr>
              <a:t> eth1 </a:t>
            </a:r>
            <a:r>
              <a:rPr lang="en-US" sz="2000" dirty="0" err="1">
                <a:latin typeface="Courier New"/>
                <a:cs typeface="Courier New"/>
              </a:rPr>
              <a:t>inet</a:t>
            </a:r>
            <a:r>
              <a:rPr lang="en-US" sz="2000" dirty="0">
                <a:latin typeface="Courier New"/>
                <a:cs typeface="Courier New"/>
              </a:rPr>
              <a:t> </a:t>
            </a:r>
            <a:r>
              <a:rPr lang="en-US" sz="2000" dirty="0" err="1">
                <a:latin typeface="Courier New"/>
                <a:cs typeface="Courier New"/>
              </a:rPr>
              <a:t>dhcp</a:t>
            </a:r>
            <a:r>
              <a:rPr lang="en-US" sz="2000" dirty="0">
                <a:latin typeface="Courier New"/>
                <a:cs typeface="Courier New"/>
              </a:rPr>
              <a:t>	</a:t>
            </a:r>
            <a:r>
              <a:rPr lang="en-US" sz="2000" dirty="0">
                <a:latin typeface="Courier New"/>
                <a:cs typeface="Courier New"/>
              </a:rPr>
              <a:t> </a:t>
            </a:r>
            <a:r>
              <a:rPr lang="en-US" sz="2000" dirty="0" smtClean="0">
                <a:latin typeface="Courier New"/>
                <a:cs typeface="Courier New"/>
              </a:rPr>
              <a:t> #</a:t>
            </a:r>
            <a:r>
              <a:rPr lang="en-US" sz="2000" dirty="0">
                <a:latin typeface="Courier New"/>
                <a:cs typeface="Courier New"/>
              </a:rPr>
              <a:t>eth1 with DHCP </a:t>
            </a:r>
            <a:r>
              <a:rPr lang="en-US" sz="2000" dirty="0" smtClean="0">
                <a:latin typeface="Courier New"/>
                <a:cs typeface="Courier New"/>
              </a:rPr>
              <a:t>configuration</a:t>
            </a:r>
          </a:p>
          <a:p>
            <a:pPr marL="0" indent="0">
              <a:buNone/>
            </a:pPr>
            <a:r>
              <a:rPr lang="en-US" dirty="0"/>
              <a:t>Sample /</a:t>
            </a:r>
            <a:r>
              <a:rPr lang="en-US" dirty="0" err="1"/>
              <a:t>etc</a:t>
            </a:r>
            <a:r>
              <a:rPr lang="en-US" dirty="0"/>
              <a:t>/network/interfaces file with eth1 references commented out with #:</a:t>
            </a:r>
          </a:p>
          <a:p>
            <a:pPr marL="0" indent="0">
              <a:buNone/>
            </a:pPr>
            <a:r>
              <a:rPr lang="en-US" sz="2000" dirty="0">
                <a:latin typeface="Courier New"/>
                <a:cs typeface="Courier New"/>
              </a:rPr>
              <a:t>auto lo					</a:t>
            </a:r>
            <a:r>
              <a:rPr lang="en-US" sz="2000" dirty="0" smtClean="0">
                <a:latin typeface="Courier New"/>
                <a:cs typeface="Courier New"/>
              </a:rPr>
              <a:t>  #</a:t>
            </a:r>
            <a:r>
              <a:rPr lang="en-US" sz="2000" dirty="0">
                <a:latin typeface="Courier New"/>
                <a:cs typeface="Courier New"/>
              </a:rPr>
              <a:t>automatically activates lo</a:t>
            </a:r>
          </a:p>
          <a:p>
            <a:pPr marL="0" indent="0">
              <a:buNone/>
            </a:pPr>
            <a:r>
              <a:rPr lang="en-US" sz="2000" dirty="0" err="1">
                <a:latin typeface="Courier New"/>
                <a:cs typeface="Courier New"/>
              </a:rPr>
              <a:t>iface</a:t>
            </a:r>
            <a:r>
              <a:rPr lang="en-US" sz="2000" dirty="0">
                <a:latin typeface="Courier New"/>
                <a:cs typeface="Courier New"/>
              </a:rPr>
              <a:t> lo </a:t>
            </a:r>
            <a:r>
              <a:rPr lang="en-US" sz="2000" dirty="0" err="1">
                <a:latin typeface="Courier New"/>
                <a:cs typeface="Courier New"/>
              </a:rPr>
              <a:t>inet</a:t>
            </a:r>
            <a:r>
              <a:rPr lang="en-US" sz="2000" dirty="0">
                <a:latin typeface="Courier New"/>
                <a:cs typeface="Courier New"/>
              </a:rPr>
              <a:t> </a:t>
            </a:r>
            <a:r>
              <a:rPr lang="en-US" sz="2000" dirty="0" smtClean="0">
                <a:latin typeface="Courier New"/>
                <a:cs typeface="Courier New"/>
              </a:rPr>
              <a:t>loopback</a:t>
            </a:r>
            <a:r>
              <a:rPr lang="en-US" sz="2000" dirty="0">
                <a:latin typeface="Courier New"/>
                <a:cs typeface="Courier New"/>
              </a:rPr>
              <a:t> </a:t>
            </a:r>
            <a:r>
              <a:rPr lang="en-US" sz="2000" dirty="0" smtClean="0">
                <a:latin typeface="Courier New"/>
                <a:cs typeface="Courier New"/>
              </a:rPr>
              <a:t>#</a:t>
            </a:r>
            <a:r>
              <a:rPr lang="en-US" sz="2000" dirty="0">
                <a:latin typeface="Courier New"/>
                <a:cs typeface="Courier New"/>
              </a:rPr>
              <a:t>lo with 127.0.0.1 address </a:t>
            </a:r>
          </a:p>
          <a:p>
            <a:pPr marL="0" indent="0">
              <a:buNone/>
            </a:pPr>
            <a:r>
              <a:rPr lang="en-US" sz="2000" dirty="0" err="1">
                <a:latin typeface="Courier New"/>
                <a:cs typeface="Courier New"/>
              </a:rPr>
              <a:t>iface</a:t>
            </a:r>
            <a:r>
              <a:rPr lang="en-US" sz="2000" dirty="0">
                <a:latin typeface="Courier New"/>
                <a:cs typeface="Courier New"/>
              </a:rPr>
              <a:t> eth0 </a:t>
            </a:r>
            <a:r>
              <a:rPr lang="en-US" sz="2000" dirty="0" err="1">
                <a:latin typeface="Courier New"/>
                <a:cs typeface="Courier New"/>
              </a:rPr>
              <a:t>inet</a:t>
            </a:r>
            <a:r>
              <a:rPr lang="en-US" sz="2000" dirty="0">
                <a:latin typeface="Courier New"/>
                <a:cs typeface="Courier New"/>
              </a:rPr>
              <a:t> </a:t>
            </a:r>
            <a:r>
              <a:rPr lang="en-US" sz="2000" dirty="0" err="1">
                <a:latin typeface="Courier New"/>
                <a:cs typeface="Courier New"/>
              </a:rPr>
              <a:t>dhcp</a:t>
            </a:r>
            <a:r>
              <a:rPr lang="en-US" sz="2000" dirty="0">
                <a:latin typeface="Courier New"/>
                <a:cs typeface="Courier New"/>
              </a:rPr>
              <a:t>	</a:t>
            </a:r>
            <a:r>
              <a:rPr lang="en-US" sz="2000" dirty="0">
                <a:latin typeface="Courier New"/>
                <a:cs typeface="Courier New"/>
              </a:rPr>
              <a:t> </a:t>
            </a:r>
            <a:r>
              <a:rPr lang="en-US" sz="2000" dirty="0" smtClean="0">
                <a:latin typeface="Courier New"/>
                <a:cs typeface="Courier New"/>
              </a:rPr>
              <a:t> #</a:t>
            </a:r>
            <a:r>
              <a:rPr lang="en-US" sz="2000" dirty="0">
                <a:latin typeface="Courier New"/>
                <a:cs typeface="Courier New"/>
              </a:rPr>
              <a:t>eth0 with DHCP </a:t>
            </a:r>
            <a:r>
              <a:rPr lang="en-US" sz="2000" dirty="0" smtClean="0">
                <a:latin typeface="Courier New"/>
                <a:cs typeface="Courier New"/>
              </a:rPr>
              <a:t>configuration</a:t>
            </a:r>
          </a:p>
          <a:p>
            <a:pPr marL="0" indent="0">
              <a:buNone/>
            </a:pPr>
            <a:r>
              <a:rPr lang="en-US" sz="2000" dirty="0">
                <a:latin typeface="Courier New"/>
                <a:cs typeface="Courier New"/>
              </a:rPr>
              <a:t>#</a:t>
            </a:r>
            <a:r>
              <a:rPr lang="en-US" sz="2000" dirty="0" err="1">
                <a:latin typeface="Courier New"/>
                <a:cs typeface="Courier New"/>
              </a:rPr>
              <a:t>iface</a:t>
            </a:r>
            <a:r>
              <a:rPr lang="en-US" sz="2000" dirty="0">
                <a:latin typeface="Courier New"/>
                <a:cs typeface="Courier New"/>
              </a:rPr>
              <a:t> eth1 </a:t>
            </a:r>
            <a:r>
              <a:rPr lang="en-US" sz="2000" dirty="0" err="1">
                <a:latin typeface="Courier New"/>
                <a:cs typeface="Courier New"/>
              </a:rPr>
              <a:t>inet</a:t>
            </a:r>
            <a:r>
              <a:rPr lang="en-US" sz="2000" dirty="0">
                <a:latin typeface="Courier New"/>
                <a:cs typeface="Courier New"/>
              </a:rPr>
              <a:t> </a:t>
            </a:r>
            <a:r>
              <a:rPr lang="en-US" sz="2000" dirty="0" err="1" smtClean="0">
                <a:latin typeface="Courier New"/>
                <a:cs typeface="Courier New"/>
              </a:rPr>
              <a:t>dhcp</a:t>
            </a:r>
            <a:r>
              <a:rPr lang="en-US" sz="2000" dirty="0">
                <a:latin typeface="Courier New"/>
                <a:cs typeface="Courier New"/>
              </a:rPr>
              <a:t> </a:t>
            </a:r>
            <a:r>
              <a:rPr lang="en-US" sz="2000" dirty="0" smtClean="0">
                <a:latin typeface="Courier New"/>
                <a:cs typeface="Courier New"/>
              </a:rPr>
              <a:t> #</a:t>
            </a:r>
            <a:r>
              <a:rPr lang="en-US" sz="2000" dirty="0">
                <a:latin typeface="Courier New"/>
                <a:cs typeface="Courier New"/>
              </a:rPr>
              <a:t>eth1 with DHCP configuration</a:t>
            </a:r>
            <a:endParaRPr lang="en-US" sz="2000" dirty="0">
              <a:latin typeface="Courier New"/>
              <a:cs typeface="Courier New"/>
            </a:endParaRPr>
          </a:p>
        </p:txBody>
      </p:sp>
    </p:spTree>
    <p:extLst>
      <p:ext uri="{BB962C8B-B14F-4D97-AF65-F5344CB8AC3E}">
        <p14:creationId xmlns:p14="http://schemas.microsoft.com/office/powerpoint/2010/main" val="24342565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Service – Red Hat</a:t>
            </a:r>
            <a:endParaRPr lang="en-US" dirty="0"/>
          </a:p>
        </p:txBody>
      </p:sp>
      <p:sp>
        <p:nvSpPr>
          <p:cNvPr id="3" name="Content Placeholder 2"/>
          <p:cNvSpPr>
            <a:spLocks noGrp="1"/>
          </p:cNvSpPr>
          <p:nvPr>
            <p:ph sz="half" idx="1"/>
          </p:nvPr>
        </p:nvSpPr>
        <p:spPr>
          <a:xfrm>
            <a:off x="457200" y="1293615"/>
            <a:ext cx="8229600" cy="4525963"/>
          </a:xfrm>
        </p:spPr>
        <p:txBody>
          <a:bodyPr/>
          <a:lstStyle/>
          <a:p>
            <a:r>
              <a:rPr lang="en-US" dirty="0">
                <a:latin typeface="Calibri"/>
                <a:cs typeface="Calibri"/>
              </a:rPr>
              <a:t>If your system is Red Hat-derived, then the /</a:t>
            </a:r>
            <a:r>
              <a:rPr lang="en-US" dirty="0" err="1">
                <a:latin typeface="Calibri"/>
                <a:cs typeface="Calibri"/>
              </a:rPr>
              <a:t>etc</a:t>
            </a:r>
            <a:r>
              <a:rPr lang="en-US" dirty="0">
                <a:latin typeface="Calibri"/>
                <a:cs typeface="Calibri"/>
              </a:rPr>
              <a:t>/</a:t>
            </a:r>
            <a:r>
              <a:rPr lang="en-US" dirty="0" err="1">
                <a:latin typeface="Calibri"/>
                <a:cs typeface="Calibri"/>
              </a:rPr>
              <a:t>init.d</a:t>
            </a:r>
            <a:r>
              <a:rPr lang="en-US" dirty="0">
                <a:latin typeface="Calibri"/>
                <a:cs typeface="Calibri"/>
              </a:rPr>
              <a:t>/network script is used to start, stop and restart the network service</a:t>
            </a:r>
            <a:r>
              <a:rPr lang="en-US" dirty="0" smtClean="0">
                <a:latin typeface="Calibri"/>
                <a:cs typeface="Calibri"/>
              </a:rPr>
              <a:t>.</a:t>
            </a:r>
          </a:p>
          <a:p>
            <a:r>
              <a:rPr lang="en-US" dirty="0" smtClean="0">
                <a:latin typeface="Calibri"/>
                <a:cs typeface="Calibri"/>
              </a:rPr>
              <a:t>To restart </a:t>
            </a:r>
            <a:r>
              <a:rPr lang="en-US" dirty="0">
                <a:latin typeface="Calibri"/>
                <a:cs typeface="Calibri"/>
              </a:rPr>
              <a:t>the network </a:t>
            </a:r>
            <a:r>
              <a:rPr lang="en-US" dirty="0" smtClean="0">
                <a:latin typeface="Calibri"/>
                <a:cs typeface="Calibri"/>
              </a:rPr>
              <a:t>service, execute </a:t>
            </a:r>
            <a:r>
              <a:rPr lang="en-US" dirty="0">
                <a:latin typeface="Calibri"/>
                <a:cs typeface="Calibri"/>
              </a:rPr>
              <a:t>the following </a:t>
            </a:r>
            <a:r>
              <a:rPr lang="en-US" dirty="0" smtClean="0">
                <a:latin typeface="Calibri"/>
                <a:cs typeface="Calibri"/>
              </a:rPr>
              <a:t>command:</a:t>
            </a:r>
            <a:br>
              <a:rPr lang="en-US" dirty="0" smtClean="0">
                <a:latin typeface="Calibri"/>
                <a:cs typeface="Calibri"/>
              </a:rPr>
            </a:br>
            <a:r>
              <a:rPr lang="en-US" b="1" dirty="0" err="1" smtClean="0">
                <a:latin typeface="Courier New"/>
                <a:cs typeface="Courier New"/>
              </a:rPr>
              <a:t>root</a:t>
            </a:r>
            <a:r>
              <a:rPr lang="en-US" b="1" dirty="0" err="1">
                <a:latin typeface="Courier New"/>
                <a:cs typeface="Courier New"/>
              </a:rPr>
              <a:t>@localhost</a:t>
            </a:r>
            <a:r>
              <a:rPr lang="en-US" b="1" dirty="0">
                <a:latin typeface="Courier New"/>
                <a:cs typeface="Courier New"/>
              </a:rPr>
              <a:t>:~#</a:t>
            </a:r>
            <a:r>
              <a:rPr lang="en-US" dirty="0">
                <a:latin typeface="Courier New"/>
                <a:cs typeface="Courier New"/>
              </a:rPr>
              <a:t> /</a:t>
            </a:r>
            <a:r>
              <a:rPr lang="en-US" dirty="0" err="1">
                <a:latin typeface="Courier New"/>
                <a:cs typeface="Courier New"/>
              </a:rPr>
              <a:t>etc</a:t>
            </a:r>
            <a:r>
              <a:rPr lang="en-US" dirty="0">
                <a:latin typeface="Courier New"/>
                <a:cs typeface="Courier New"/>
              </a:rPr>
              <a:t>/</a:t>
            </a:r>
            <a:r>
              <a:rPr lang="en-US" dirty="0" err="1">
                <a:latin typeface="Courier New"/>
                <a:cs typeface="Courier New"/>
              </a:rPr>
              <a:t>init.d</a:t>
            </a:r>
            <a:r>
              <a:rPr lang="en-US" dirty="0">
                <a:latin typeface="Courier New"/>
                <a:cs typeface="Courier New"/>
              </a:rPr>
              <a:t>/network </a:t>
            </a:r>
            <a:r>
              <a:rPr lang="en-US" dirty="0" smtClean="0">
                <a:latin typeface="Courier New"/>
                <a:cs typeface="Courier New"/>
              </a:rPr>
              <a:t>restart</a:t>
            </a:r>
          </a:p>
        </p:txBody>
      </p:sp>
    </p:spTree>
    <p:extLst>
      <p:ext uri="{BB962C8B-B14F-4D97-AF65-F5344CB8AC3E}">
        <p14:creationId xmlns:p14="http://schemas.microsoft.com/office/powerpoint/2010/main" val="32952002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Service – Red Hat</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latin typeface="Calibri"/>
                <a:cs typeface="Calibri"/>
              </a:rPr>
              <a:t>To stop the network interfaces, execute the following command as </a:t>
            </a:r>
            <a:r>
              <a:rPr lang="en-US" dirty="0" smtClean="0">
                <a:latin typeface="Calibri"/>
                <a:cs typeface="Calibri"/>
              </a:rPr>
              <a:t>root:</a:t>
            </a:r>
            <a:br>
              <a:rPr lang="en-US" dirty="0" smtClean="0">
                <a:latin typeface="Calibri"/>
                <a:cs typeface="Calibri"/>
              </a:rPr>
            </a:br>
            <a:r>
              <a:rPr lang="en-US" b="1" dirty="0" err="1" smtClean="0">
                <a:latin typeface="Courier New"/>
                <a:cs typeface="Courier New"/>
              </a:rPr>
              <a:t>root</a:t>
            </a:r>
            <a:r>
              <a:rPr lang="en-US" b="1" dirty="0" err="1">
                <a:latin typeface="Courier New"/>
                <a:cs typeface="Courier New"/>
              </a:rPr>
              <a:t>@localhost</a:t>
            </a:r>
            <a:r>
              <a:rPr lang="en-US" b="1" dirty="0">
                <a:latin typeface="Courier New"/>
                <a:cs typeface="Courier New"/>
              </a:rPr>
              <a:t>:~#</a:t>
            </a:r>
            <a:r>
              <a:rPr lang="en-US" dirty="0">
                <a:latin typeface="Courier New"/>
                <a:cs typeface="Courier New"/>
              </a:rPr>
              <a:t> /</a:t>
            </a:r>
            <a:r>
              <a:rPr lang="en-US" dirty="0" err="1">
                <a:latin typeface="Courier New"/>
                <a:cs typeface="Courier New"/>
              </a:rPr>
              <a:t>etc</a:t>
            </a:r>
            <a:r>
              <a:rPr lang="en-US" dirty="0">
                <a:latin typeface="Courier New"/>
                <a:cs typeface="Courier New"/>
              </a:rPr>
              <a:t>/</a:t>
            </a:r>
            <a:r>
              <a:rPr lang="en-US" dirty="0" err="1">
                <a:latin typeface="Courier New"/>
                <a:cs typeface="Courier New"/>
              </a:rPr>
              <a:t>init.d</a:t>
            </a:r>
            <a:r>
              <a:rPr lang="en-US" dirty="0">
                <a:latin typeface="Courier New"/>
                <a:cs typeface="Courier New"/>
              </a:rPr>
              <a:t>/network stop</a:t>
            </a:r>
          </a:p>
          <a:p>
            <a:r>
              <a:rPr lang="en-US" dirty="0">
                <a:latin typeface="Calibri"/>
                <a:cs typeface="Calibri"/>
              </a:rPr>
              <a:t>To start the network interfaces, execute the following command as </a:t>
            </a:r>
            <a:r>
              <a:rPr lang="en-US" dirty="0" smtClean="0">
                <a:latin typeface="Calibri"/>
                <a:cs typeface="Calibri"/>
              </a:rPr>
              <a:t>root:</a:t>
            </a:r>
            <a:br>
              <a:rPr lang="en-US" dirty="0" smtClean="0">
                <a:latin typeface="Calibri"/>
                <a:cs typeface="Calibri"/>
              </a:rPr>
            </a:br>
            <a:r>
              <a:rPr lang="en-US" b="1" dirty="0" err="1" smtClean="0">
                <a:latin typeface="Courier New"/>
                <a:cs typeface="Courier New"/>
              </a:rPr>
              <a:t>root</a:t>
            </a:r>
            <a:r>
              <a:rPr lang="en-US" b="1" dirty="0" err="1">
                <a:latin typeface="Courier New"/>
                <a:cs typeface="Courier New"/>
              </a:rPr>
              <a:t>@localhost</a:t>
            </a:r>
            <a:r>
              <a:rPr lang="en-US" b="1" dirty="0">
                <a:latin typeface="Courier New"/>
                <a:cs typeface="Courier New"/>
              </a:rPr>
              <a:t>:~#</a:t>
            </a:r>
            <a:r>
              <a:rPr lang="en-US" dirty="0">
                <a:latin typeface="Courier New"/>
                <a:cs typeface="Courier New"/>
              </a:rPr>
              <a:t> /</a:t>
            </a:r>
            <a:r>
              <a:rPr lang="en-US" dirty="0" err="1">
                <a:latin typeface="Courier New"/>
                <a:cs typeface="Courier New"/>
              </a:rPr>
              <a:t>etc</a:t>
            </a:r>
            <a:r>
              <a:rPr lang="en-US" dirty="0">
                <a:latin typeface="Courier New"/>
                <a:cs typeface="Courier New"/>
              </a:rPr>
              <a:t>/</a:t>
            </a:r>
            <a:r>
              <a:rPr lang="en-US" dirty="0" err="1">
                <a:latin typeface="Courier New"/>
                <a:cs typeface="Courier New"/>
              </a:rPr>
              <a:t>init.d</a:t>
            </a:r>
            <a:r>
              <a:rPr lang="en-US" dirty="0">
                <a:latin typeface="Courier New"/>
                <a:cs typeface="Courier New"/>
              </a:rPr>
              <a:t>/network start</a:t>
            </a:r>
          </a:p>
          <a:p>
            <a:endParaRPr lang="en-US" dirty="0"/>
          </a:p>
        </p:txBody>
      </p:sp>
    </p:spTree>
    <p:extLst>
      <p:ext uri="{BB962C8B-B14F-4D97-AF65-F5344CB8AC3E}">
        <p14:creationId xmlns:p14="http://schemas.microsoft.com/office/powerpoint/2010/main" val="33481697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Services - </a:t>
            </a:r>
            <a:r>
              <a:rPr lang="en-US" dirty="0" err="1" smtClean="0"/>
              <a:t>Debian</a:t>
            </a:r>
            <a:endParaRPr lang="en-US" dirty="0"/>
          </a:p>
        </p:txBody>
      </p:sp>
      <p:sp>
        <p:nvSpPr>
          <p:cNvPr id="3" name="Content Placeholder 2"/>
          <p:cNvSpPr>
            <a:spLocks noGrp="1"/>
          </p:cNvSpPr>
          <p:nvPr>
            <p:ph sz="half" idx="1"/>
          </p:nvPr>
        </p:nvSpPr>
        <p:spPr>
          <a:xfrm>
            <a:off x="457200" y="1279016"/>
            <a:ext cx="8229600" cy="4525963"/>
          </a:xfrm>
        </p:spPr>
        <p:txBody>
          <a:bodyPr/>
          <a:lstStyle/>
          <a:p>
            <a:r>
              <a:rPr lang="en-US" dirty="0">
                <a:latin typeface="Calibri"/>
                <a:cs typeface="Calibri"/>
              </a:rPr>
              <a:t>If your system is </a:t>
            </a:r>
            <a:r>
              <a:rPr lang="en-US" dirty="0" err="1">
                <a:latin typeface="Calibri"/>
                <a:cs typeface="Calibri"/>
              </a:rPr>
              <a:t>Debian</a:t>
            </a:r>
            <a:r>
              <a:rPr lang="en-US" dirty="0">
                <a:latin typeface="Calibri"/>
                <a:cs typeface="Calibri"/>
              </a:rPr>
              <a:t>-derived, then the /</a:t>
            </a:r>
            <a:r>
              <a:rPr lang="en-US" dirty="0" err="1">
                <a:latin typeface="Calibri"/>
                <a:cs typeface="Calibri"/>
              </a:rPr>
              <a:t>etc</a:t>
            </a:r>
            <a:r>
              <a:rPr lang="en-US" dirty="0">
                <a:latin typeface="Calibri"/>
                <a:cs typeface="Calibri"/>
              </a:rPr>
              <a:t>/</a:t>
            </a:r>
            <a:r>
              <a:rPr lang="en-US" dirty="0" err="1">
                <a:latin typeface="Calibri"/>
                <a:cs typeface="Calibri"/>
              </a:rPr>
              <a:t>init.d</a:t>
            </a:r>
            <a:r>
              <a:rPr lang="en-US" dirty="0">
                <a:latin typeface="Calibri"/>
                <a:cs typeface="Calibri"/>
              </a:rPr>
              <a:t>/networking script is used to start, stop and restart the networking service. </a:t>
            </a:r>
          </a:p>
          <a:p>
            <a:r>
              <a:rPr lang="en-US" dirty="0">
                <a:latin typeface="Calibri"/>
                <a:cs typeface="Calibri"/>
              </a:rPr>
              <a:t>To restart the networking service, execute the following </a:t>
            </a:r>
            <a:r>
              <a:rPr lang="en-US" dirty="0" smtClean="0">
                <a:latin typeface="Calibri"/>
                <a:cs typeface="Calibri"/>
              </a:rPr>
              <a:t>command:</a:t>
            </a:r>
            <a:br>
              <a:rPr lang="en-US" dirty="0" smtClean="0">
                <a:latin typeface="Calibri"/>
                <a:cs typeface="Calibri"/>
              </a:rPr>
            </a:br>
            <a:r>
              <a:rPr lang="en-US" sz="2400" b="1" dirty="0" err="1" smtClean="0">
                <a:latin typeface="Courier New"/>
                <a:cs typeface="Courier New"/>
              </a:rPr>
              <a:t>sysadmin</a:t>
            </a:r>
            <a:r>
              <a:rPr lang="en-US" sz="2400" b="1" dirty="0" err="1">
                <a:latin typeface="Courier New"/>
                <a:cs typeface="Courier New"/>
              </a:rPr>
              <a:t>@localhost</a:t>
            </a:r>
            <a:r>
              <a:rPr lang="en-US" sz="2400" b="1" dirty="0">
                <a:latin typeface="Courier New"/>
                <a:cs typeface="Courier New"/>
              </a:rPr>
              <a:t>:~$</a:t>
            </a:r>
            <a:r>
              <a:rPr lang="en-US" sz="2400" dirty="0">
                <a:latin typeface="Courier New"/>
                <a:cs typeface="Courier New"/>
              </a:rPr>
              <a:t> </a:t>
            </a:r>
            <a:r>
              <a:rPr lang="en-US" sz="2400" dirty="0" err="1">
                <a:latin typeface="Courier New"/>
                <a:cs typeface="Courier New"/>
              </a:rPr>
              <a:t>sudo</a:t>
            </a:r>
            <a:r>
              <a:rPr lang="en-US" sz="2400" dirty="0">
                <a:latin typeface="Courier New"/>
                <a:cs typeface="Courier New"/>
              </a:rPr>
              <a:t> /</a:t>
            </a:r>
            <a:r>
              <a:rPr lang="en-US" sz="2400" dirty="0" err="1">
                <a:latin typeface="Courier New"/>
                <a:cs typeface="Courier New"/>
              </a:rPr>
              <a:t>etc</a:t>
            </a:r>
            <a:r>
              <a:rPr lang="en-US" sz="2400" dirty="0">
                <a:latin typeface="Courier New"/>
                <a:cs typeface="Courier New"/>
              </a:rPr>
              <a:t>/</a:t>
            </a:r>
            <a:r>
              <a:rPr lang="en-US" sz="2400" dirty="0" err="1">
                <a:latin typeface="Courier New"/>
                <a:cs typeface="Courier New"/>
              </a:rPr>
              <a:t>init.d</a:t>
            </a:r>
            <a:r>
              <a:rPr lang="en-US" sz="2400" dirty="0">
                <a:latin typeface="Courier New"/>
                <a:cs typeface="Courier New"/>
              </a:rPr>
              <a:t>/networking restart                       </a:t>
            </a:r>
            <a:r>
              <a:rPr lang="en-US" sz="2400" dirty="0" smtClean="0">
                <a:latin typeface="Courier New"/>
                <a:cs typeface="Courier New"/>
              </a:rPr>
              <a:t/>
            </a:r>
            <a:br>
              <a:rPr lang="en-US" sz="2400" dirty="0" smtClean="0">
                <a:latin typeface="Courier New"/>
                <a:cs typeface="Courier New"/>
              </a:rPr>
            </a:br>
            <a:r>
              <a:rPr lang="en-US" sz="2400" dirty="0" smtClean="0">
                <a:latin typeface="Courier New"/>
                <a:cs typeface="Courier New"/>
              </a:rPr>
              <a:t>* Running </a:t>
            </a:r>
            <a:r>
              <a:rPr lang="en-US" sz="2400" dirty="0">
                <a:latin typeface="Courier New"/>
                <a:cs typeface="Courier New"/>
              </a:rPr>
              <a:t>/</a:t>
            </a:r>
            <a:r>
              <a:rPr lang="en-US" sz="2400" dirty="0" err="1">
                <a:latin typeface="Courier New"/>
                <a:cs typeface="Courier New"/>
              </a:rPr>
              <a:t>etc</a:t>
            </a:r>
            <a:r>
              <a:rPr lang="en-US" sz="2400" dirty="0">
                <a:latin typeface="Courier New"/>
                <a:cs typeface="Courier New"/>
              </a:rPr>
              <a:t>/</a:t>
            </a:r>
            <a:r>
              <a:rPr lang="en-US" sz="2400" dirty="0" err="1">
                <a:latin typeface="Courier New"/>
                <a:cs typeface="Courier New"/>
              </a:rPr>
              <a:t>init.d</a:t>
            </a:r>
            <a:r>
              <a:rPr lang="en-US" sz="2400" dirty="0">
                <a:latin typeface="Courier New"/>
                <a:cs typeface="Courier New"/>
              </a:rPr>
              <a:t>/networking restart is deprecated because it may not re-enable some interfaces                                                            </a:t>
            </a:r>
            <a:r>
              <a:rPr lang="en-US" sz="2400" dirty="0" smtClean="0">
                <a:latin typeface="Courier New"/>
                <a:cs typeface="Courier New"/>
              </a:rPr>
              <a:t>* </a:t>
            </a:r>
            <a:r>
              <a:rPr lang="en-US" sz="2400" dirty="0">
                <a:latin typeface="Courier New"/>
                <a:cs typeface="Courier New"/>
              </a:rPr>
              <a:t>Reconfiguring network interfaces...                                   [ OK ] </a:t>
            </a:r>
          </a:p>
          <a:p>
            <a:endParaRPr lang="en-US" dirty="0"/>
          </a:p>
        </p:txBody>
      </p:sp>
    </p:spTree>
    <p:extLst>
      <p:ext uri="{BB962C8B-B14F-4D97-AF65-F5344CB8AC3E}">
        <p14:creationId xmlns:p14="http://schemas.microsoft.com/office/powerpoint/2010/main" val="2651550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Network Services - </a:t>
            </a:r>
            <a:r>
              <a:rPr lang="en-US" dirty="0" err="1"/>
              <a:t>Debian</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latin typeface="Calibri"/>
                <a:cs typeface="Calibri"/>
              </a:rPr>
              <a:t>To stop the network interfaces, execute the following </a:t>
            </a:r>
            <a:r>
              <a:rPr lang="en-US" dirty="0" smtClean="0">
                <a:latin typeface="Calibri"/>
                <a:cs typeface="Calibri"/>
              </a:rPr>
              <a:t>command:</a:t>
            </a:r>
            <a:br>
              <a:rPr lang="en-US" dirty="0" smtClean="0">
                <a:latin typeface="Calibri"/>
                <a:cs typeface="Calibri"/>
              </a:rPr>
            </a:br>
            <a:r>
              <a:rPr lang="en-US" sz="2400" b="1" dirty="0" err="1" smtClean="0">
                <a:latin typeface="Courier New"/>
                <a:cs typeface="Courier New"/>
              </a:rPr>
              <a:t>sysadmin</a:t>
            </a:r>
            <a:r>
              <a:rPr lang="en-US" sz="2400" b="1" dirty="0" err="1">
                <a:latin typeface="Courier New"/>
                <a:cs typeface="Courier New"/>
              </a:rPr>
              <a:t>@localhost</a:t>
            </a:r>
            <a:r>
              <a:rPr lang="en-US" sz="2400" b="1" dirty="0">
                <a:latin typeface="Courier New"/>
                <a:cs typeface="Courier New"/>
              </a:rPr>
              <a:t>:~$</a:t>
            </a:r>
            <a:r>
              <a:rPr lang="en-US" sz="2400" dirty="0">
                <a:latin typeface="Courier New"/>
                <a:cs typeface="Courier New"/>
              </a:rPr>
              <a:t> </a:t>
            </a:r>
            <a:r>
              <a:rPr lang="en-US" sz="2400" dirty="0" err="1">
                <a:latin typeface="Courier New"/>
                <a:cs typeface="Courier New"/>
              </a:rPr>
              <a:t>sudo</a:t>
            </a:r>
            <a:r>
              <a:rPr lang="en-US" sz="2400" dirty="0">
                <a:latin typeface="Courier New"/>
                <a:cs typeface="Courier New"/>
              </a:rPr>
              <a:t> /</a:t>
            </a:r>
            <a:r>
              <a:rPr lang="en-US" sz="2400" dirty="0" err="1">
                <a:latin typeface="Courier New"/>
                <a:cs typeface="Courier New"/>
              </a:rPr>
              <a:t>etc</a:t>
            </a:r>
            <a:r>
              <a:rPr lang="en-US" sz="2400" dirty="0">
                <a:latin typeface="Courier New"/>
                <a:cs typeface="Courier New"/>
              </a:rPr>
              <a:t>/</a:t>
            </a:r>
            <a:r>
              <a:rPr lang="en-US" sz="2400" dirty="0" err="1">
                <a:latin typeface="Courier New"/>
                <a:cs typeface="Courier New"/>
              </a:rPr>
              <a:t>init.d</a:t>
            </a:r>
            <a:r>
              <a:rPr lang="en-US" sz="2400" dirty="0">
                <a:latin typeface="Courier New"/>
                <a:cs typeface="Courier New"/>
              </a:rPr>
              <a:t>/networking stop                          </a:t>
            </a:r>
            <a:r>
              <a:rPr lang="en-US" sz="2400" dirty="0" smtClean="0">
                <a:latin typeface="Courier New"/>
                <a:cs typeface="Courier New"/>
              </a:rPr>
              <a:t/>
            </a:r>
            <a:br>
              <a:rPr lang="en-US" sz="2400" dirty="0" smtClean="0">
                <a:latin typeface="Courier New"/>
                <a:cs typeface="Courier New"/>
              </a:rPr>
            </a:br>
            <a:r>
              <a:rPr lang="en-US" sz="2400" dirty="0" smtClean="0">
                <a:latin typeface="Courier New"/>
                <a:cs typeface="Courier New"/>
              </a:rPr>
              <a:t> * </a:t>
            </a:r>
            <a:r>
              <a:rPr lang="en-US" sz="2400" dirty="0" err="1">
                <a:latin typeface="Courier New"/>
                <a:cs typeface="Courier New"/>
              </a:rPr>
              <a:t>Deconfiguring</a:t>
            </a:r>
            <a:r>
              <a:rPr lang="en-US" sz="2400" dirty="0">
                <a:latin typeface="Courier New"/>
                <a:cs typeface="Courier New"/>
              </a:rPr>
              <a:t> network interfaces...                                   [ OK ] </a:t>
            </a:r>
          </a:p>
          <a:p>
            <a:r>
              <a:rPr lang="en-US" dirty="0">
                <a:latin typeface="Calibri"/>
                <a:cs typeface="Calibri"/>
              </a:rPr>
              <a:t>To start the network interfaces, execute the following </a:t>
            </a:r>
            <a:r>
              <a:rPr lang="en-US" dirty="0" smtClean="0">
                <a:latin typeface="Calibri"/>
                <a:cs typeface="Calibri"/>
              </a:rPr>
              <a:t>command:</a:t>
            </a:r>
            <a:br>
              <a:rPr lang="en-US" dirty="0" smtClean="0">
                <a:latin typeface="Calibri"/>
                <a:cs typeface="Calibri"/>
              </a:rPr>
            </a:br>
            <a:r>
              <a:rPr lang="en-US" sz="2400" b="1" dirty="0" err="1" smtClean="0">
                <a:latin typeface="Courier New"/>
                <a:cs typeface="Courier New"/>
              </a:rPr>
              <a:t>sysadmin</a:t>
            </a:r>
            <a:r>
              <a:rPr lang="en-US" sz="2400" b="1" dirty="0" err="1">
                <a:latin typeface="Courier New"/>
                <a:cs typeface="Courier New"/>
              </a:rPr>
              <a:t>@localhost</a:t>
            </a:r>
            <a:r>
              <a:rPr lang="en-US" sz="2400" b="1" dirty="0">
                <a:latin typeface="Courier New"/>
                <a:cs typeface="Courier New"/>
              </a:rPr>
              <a:t>:~$</a:t>
            </a:r>
            <a:r>
              <a:rPr lang="en-US" sz="2400" dirty="0">
                <a:latin typeface="Courier New"/>
                <a:cs typeface="Courier New"/>
              </a:rPr>
              <a:t> </a:t>
            </a:r>
            <a:r>
              <a:rPr lang="en-US" sz="2400" dirty="0" err="1">
                <a:latin typeface="Courier New"/>
                <a:cs typeface="Courier New"/>
              </a:rPr>
              <a:t>sudo</a:t>
            </a:r>
            <a:r>
              <a:rPr lang="en-US" sz="2400" dirty="0">
                <a:latin typeface="Courier New"/>
                <a:cs typeface="Courier New"/>
              </a:rPr>
              <a:t> /</a:t>
            </a:r>
            <a:r>
              <a:rPr lang="en-US" sz="2400" dirty="0" err="1">
                <a:latin typeface="Courier New"/>
                <a:cs typeface="Courier New"/>
              </a:rPr>
              <a:t>etc</a:t>
            </a:r>
            <a:r>
              <a:rPr lang="en-US" sz="2400" dirty="0">
                <a:latin typeface="Courier New"/>
                <a:cs typeface="Courier New"/>
              </a:rPr>
              <a:t>/</a:t>
            </a:r>
            <a:r>
              <a:rPr lang="en-US" sz="2400" dirty="0" err="1">
                <a:latin typeface="Courier New"/>
                <a:cs typeface="Courier New"/>
              </a:rPr>
              <a:t>init.d</a:t>
            </a:r>
            <a:r>
              <a:rPr lang="en-US" sz="2400" dirty="0">
                <a:latin typeface="Courier New"/>
                <a:cs typeface="Courier New"/>
              </a:rPr>
              <a:t>/networking start                         </a:t>
            </a:r>
            <a:r>
              <a:rPr lang="en-US" sz="2400" dirty="0" smtClean="0">
                <a:latin typeface="Courier New"/>
                <a:cs typeface="Courier New"/>
              </a:rPr>
              <a:t/>
            </a:r>
            <a:br>
              <a:rPr lang="en-US" sz="2400" dirty="0" smtClean="0">
                <a:latin typeface="Courier New"/>
                <a:cs typeface="Courier New"/>
              </a:rPr>
            </a:br>
            <a:r>
              <a:rPr lang="en-US" sz="2400" dirty="0" smtClean="0">
                <a:latin typeface="Courier New"/>
                <a:cs typeface="Courier New"/>
              </a:rPr>
              <a:t> </a:t>
            </a:r>
            <a:r>
              <a:rPr lang="en-US" sz="2400" dirty="0">
                <a:latin typeface="Courier New"/>
                <a:cs typeface="Courier New"/>
              </a:rPr>
              <a:t>* Configuring network interfaces...                                     [ OK ]</a:t>
            </a:r>
          </a:p>
          <a:p>
            <a:endParaRPr lang="en-US" dirty="0"/>
          </a:p>
        </p:txBody>
      </p:sp>
    </p:spTree>
    <p:extLst>
      <p:ext uri="{BB962C8B-B14F-4D97-AF65-F5344CB8AC3E}">
        <p14:creationId xmlns:p14="http://schemas.microsoft.com/office/powerpoint/2010/main" val="4280974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n</a:t>
            </a:r>
            <a:r>
              <a:rPr lang="en-US" dirty="0" err="1" smtClean="0"/>
              <a:t>etstat</a:t>
            </a:r>
            <a:r>
              <a:rPr lang="en-US" dirty="0" smtClean="0"/>
              <a:t> Command</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t>The </a:t>
            </a:r>
            <a:r>
              <a:rPr lang="en-US" dirty="0" err="1"/>
              <a:t>netstat</a:t>
            </a:r>
            <a:r>
              <a:rPr lang="en-US" dirty="0"/>
              <a:t> command is used to view information about the networking service such as open ports, interface statistics, routing tables and network connections. </a:t>
            </a:r>
            <a:endParaRPr lang="en-US" dirty="0" smtClean="0"/>
          </a:p>
          <a:p>
            <a:r>
              <a:rPr lang="en-US" dirty="0" smtClean="0"/>
              <a:t>The </a:t>
            </a:r>
            <a:r>
              <a:rPr lang="en-US" dirty="0" err="1"/>
              <a:t>netstat</a:t>
            </a:r>
            <a:r>
              <a:rPr lang="en-US" dirty="0"/>
              <a:t> command is used by the system administrator to monitor the traffic on the network and check connections which are not trustworthy.</a:t>
            </a:r>
            <a:endParaRPr lang="en-US" dirty="0"/>
          </a:p>
        </p:txBody>
      </p:sp>
    </p:spTree>
    <p:extLst>
      <p:ext uri="{BB962C8B-B14F-4D97-AF65-F5344CB8AC3E}">
        <p14:creationId xmlns:p14="http://schemas.microsoft.com/office/powerpoint/2010/main" val="4880520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n</a:t>
            </a:r>
            <a:r>
              <a:rPr lang="en-US" dirty="0" err="1" smtClean="0"/>
              <a:t>etstat</a:t>
            </a:r>
            <a:r>
              <a:rPr lang="en-US" dirty="0" smtClean="0"/>
              <a:t> Command</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t>To list all ports, execute </a:t>
            </a:r>
            <a:r>
              <a:rPr lang="en-US" dirty="0" smtClean="0"/>
              <a:t>the </a:t>
            </a:r>
            <a:r>
              <a:rPr lang="en-US" dirty="0" err="1">
                <a:latin typeface="Courier New"/>
                <a:cs typeface="Courier New"/>
              </a:rPr>
              <a:t>netstat</a:t>
            </a:r>
            <a:r>
              <a:rPr lang="en-US" dirty="0"/>
              <a:t> </a:t>
            </a:r>
            <a:r>
              <a:rPr lang="en-US" dirty="0" smtClean="0"/>
              <a:t>command.</a:t>
            </a:r>
          </a:p>
          <a:p>
            <a:r>
              <a:rPr lang="en-US" dirty="0"/>
              <a:t>The output </a:t>
            </a:r>
            <a:r>
              <a:rPr lang="en-US" dirty="0" smtClean="0"/>
              <a:t>lists </a:t>
            </a:r>
            <a:r>
              <a:rPr lang="en-US" dirty="0"/>
              <a:t>all ports, including those that are not currently being used. </a:t>
            </a:r>
            <a:endParaRPr lang="en-US" dirty="0" smtClean="0"/>
          </a:p>
          <a:p>
            <a:r>
              <a:rPr lang="en-US" dirty="0" smtClean="0"/>
              <a:t>Those </a:t>
            </a:r>
            <a:r>
              <a:rPr lang="en-US" dirty="0"/>
              <a:t>ports that are being used (active) are marked with the state LISTEN</a:t>
            </a:r>
            <a:r>
              <a:rPr lang="en-US" dirty="0" smtClean="0"/>
              <a:t>.</a:t>
            </a:r>
          </a:p>
          <a:p>
            <a:r>
              <a:rPr lang="en-US" dirty="0" smtClean="0"/>
              <a:t> </a:t>
            </a:r>
            <a:r>
              <a:rPr lang="en-US" dirty="0"/>
              <a:t>To view only the listening ports, execute </a:t>
            </a:r>
            <a:r>
              <a:rPr lang="en-US" dirty="0" smtClean="0"/>
              <a:t>the </a:t>
            </a:r>
            <a:r>
              <a:rPr lang="en-US" dirty="0" err="1" smtClean="0">
                <a:latin typeface="Courier New"/>
                <a:cs typeface="Courier New"/>
              </a:rPr>
              <a:t>netstat</a:t>
            </a:r>
            <a:r>
              <a:rPr lang="en-US" dirty="0" smtClean="0">
                <a:latin typeface="Courier New"/>
                <a:cs typeface="Courier New"/>
              </a:rPr>
              <a:t> </a:t>
            </a:r>
            <a:r>
              <a:rPr lang="en-US" dirty="0">
                <a:latin typeface="Courier New"/>
                <a:cs typeface="Courier New"/>
              </a:rPr>
              <a:t>–</a:t>
            </a:r>
            <a:r>
              <a:rPr lang="en-US" dirty="0" smtClean="0">
                <a:latin typeface="Courier New"/>
                <a:cs typeface="Courier New"/>
              </a:rPr>
              <a:t>l</a:t>
            </a:r>
            <a:r>
              <a:rPr lang="en-US" dirty="0" smtClean="0"/>
              <a:t> command.</a:t>
            </a:r>
          </a:p>
          <a:p>
            <a:r>
              <a:rPr lang="en-US" dirty="0"/>
              <a:t>To display the summary of details for each protocol, execute the </a:t>
            </a:r>
            <a:r>
              <a:rPr lang="en-US" dirty="0" err="1">
                <a:latin typeface="Courier New"/>
                <a:cs typeface="Courier New"/>
              </a:rPr>
              <a:t>netstat</a:t>
            </a:r>
            <a:r>
              <a:rPr lang="en-US" dirty="0">
                <a:latin typeface="Courier New"/>
                <a:cs typeface="Courier New"/>
              </a:rPr>
              <a:t> </a:t>
            </a:r>
            <a:r>
              <a:rPr lang="en-US" dirty="0" smtClean="0">
                <a:latin typeface="Courier New"/>
                <a:cs typeface="Courier New"/>
              </a:rPr>
              <a:t>–s </a:t>
            </a:r>
            <a:r>
              <a:rPr lang="en-US" dirty="0" smtClean="0"/>
              <a:t>command</a:t>
            </a:r>
            <a:r>
              <a:rPr lang="en-US" dirty="0"/>
              <a:t>.</a:t>
            </a:r>
            <a:endParaRPr lang="en-US" dirty="0"/>
          </a:p>
        </p:txBody>
      </p:sp>
    </p:spTree>
    <p:extLst>
      <p:ext uri="{BB962C8B-B14F-4D97-AF65-F5344CB8AC3E}">
        <p14:creationId xmlns:p14="http://schemas.microsoft.com/office/powerpoint/2010/main" val="33002024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netstat</a:t>
            </a:r>
            <a:r>
              <a:rPr lang="en-US" dirty="0" smtClean="0"/>
              <a:t> Command</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a:t>To view the kernel’s routing table, execute the </a:t>
            </a:r>
            <a:r>
              <a:rPr lang="en-US" dirty="0" err="1">
                <a:latin typeface="Courier New"/>
                <a:cs typeface="Courier New"/>
              </a:rPr>
              <a:t>netstat</a:t>
            </a:r>
            <a:r>
              <a:rPr lang="en-US" dirty="0">
                <a:latin typeface="Courier New"/>
                <a:cs typeface="Courier New"/>
              </a:rPr>
              <a:t> –r </a:t>
            </a:r>
            <a:r>
              <a:rPr lang="en-US" dirty="0"/>
              <a:t>command</a:t>
            </a:r>
            <a:r>
              <a:rPr lang="en-US" dirty="0" smtClean="0"/>
              <a:t>.</a:t>
            </a:r>
            <a:endParaRPr lang="en-US" dirty="0"/>
          </a:p>
          <a:p>
            <a:r>
              <a:rPr lang="en-US" dirty="0"/>
              <a:t>To view the details of specific interfaces, use the </a:t>
            </a:r>
            <a:r>
              <a:rPr lang="en-US" dirty="0" err="1">
                <a:latin typeface="Courier New"/>
                <a:cs typeface="Courier New"/>
              </a:rPr>
              <a:t>netstat</a:t>
            </a:r>
            <a:r>
              <a:rPr lang="en-US" dirty="0">
                <a:latin typeface="Courier New"/>
                <a:cs typeface="Courier New"/>
              </a:rPr>
              <a:t> -</a:t>
            </a:r>
            <a:r>
              <a:rPr lang="en-US" dirty="0" err="1">
                <a:latin typeface="Courier New"/>
                <a:cs typeface="Courier New"/>
              </a:rPr>
              <a:t>i</a:t>
            </a:r>
            <a:r>
              <a:rPr lang="en-US" dirty="0">
                <a:latin typeface="Courier New"/>
                <a:cs typeface="Courier New"/>
              </a:rPr>
              <a:t> </a:t>
            </a:r>
            <a:r>
              <a:rPr lang="en-US" dirty="0"/>
              <a:t>command</a:t>
            </a:r>
            <a:r>
              <a:rPr lang="en-US" dirty="0" smtClean="0"/>
              <a:t>.</a:t>
            </a:r>
            <a:endParaRPr lang="en-US" dirty="0"/>
          </a:p>
          <a:p>
            <a:r>
              <a:rPr lang="en-US" dirty="0"/>
              <a:t>If you include the </a:t>
            </a:r>
            <a:r>
              <a:rPr lang="en-US" dirty="0">
                <a:latin typeface="Courier New"/>
                <a:cs typeface="Courier New"/>
              </a:rPr>
              <a:t>–c</a:t>
            </a:r>
            <a:r>
              <a:rPr lang="en-US" dirty="0"/>
              <a:t> option, the </a:t>
            </a:r>
            <a:r>
              <a:rPr lang="en-US" dirty="0" err="1">
                <a:latin typeface="Courier New"/>
                <a:cs typeface="Courier New"/>
              </a:rPr>
              <a:t>netstat</a:t>
            </a:r>
            <a:r>
              <a:rPr lang="en-US" dirty="0"/>
              <a:t> command will display the interface information continuously after an interval of 1 second. </a:t>
            </a:r>
            <a:endParaRPr lang="en-US" dirty="0" smtClean="0"/>
          </a:p>
          <a:p>
            <a:pPr lvl="1"/>
            <a:r>
              <a:rPr lang="en-US" dirty="0" smtClean="0"/>
              <a:t>This </a:t>
            </a:r>
            <a:r>
              <a:rPr lang="en-US" dirty="0"/>
              <a:t>is useful to watch the activity on the interfaces over a period of time.</a:t>
            </a:r>
            <a:endParaRPr lang="en-US" dirty="0"/>
          </a:p>
        </p:txBody>
      </p:sp>
    </p:spTree>
    <p:extLst>
      <p:ext uri="{BB962C8B-B14F-4D97-AF65-F5344CB8AC3E}">
        <p14:creationId xmlns:p14="http://schemas.microsoft.com/office/powerpoint/2010/main" val="11533345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2025</TotalTime>
  <Words>1043</Words>
  <Application>Microsoft Macintosh PowerPoint</Application>
  <PresentationFormat>On-screen Show (4:3)</PresentationFormat>
  <Paragraphs>111</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Module 5: Networking Chapter 16: Networking Troubleshooting</vt:lpstr>
      <vt:lpstr>Common Network Issues</vt:lpstr>
      <vt:lpstr>Network Service – Red Hat</vt:lpstr>
      <vt:lpstr>Network Service – Red Hat</vt:lpstr>
      <vt:lpstr>Network Services - Debian</vt:lpstr>
      <vt:lpstr>Network Services - Debian</vt:lpstr>
      <vt:lpstr>netstat Command</vt:lpstr>
      <vt:lpstr>netstat Command</vt:lpstr>
      <vt:lpstr>netstat Command</vt:lpstr>
      <vt:lpstr>Configuring Network Interfaces</vt:lpstr>
      <vt:lpstr>Configuring Network Interfaces</vt:lpstr>
      <vt:lpstr>Configuring Network Interfaces</vt:lpstr>
      <vt:lpstr>Configuring Network Interfaces</vt:lpstr>
      <vt:lpstr>Configuring Network Interfaces</vt:lpstr>
      <vt:lpstr>Configuring Network Interfaces</vt:lpstr>
      <vt:lpstr>Configuring Network Interfaces</vt:lpstr>
      <vt:lpstr>Starting and Stopping Network Interfaces</vt:lpstr>
      <vt:lpstr>Starting and Stopping Network Interfaces</vt:lpstr>
      <vt:lpstr>Deleting Network Interfaces</vt:lpstr>
      <vt:lpstr>Deleting Network Interfaces</vt:lpstr>
      <vt:lpstr>Deleting Network Interfaces</vt:lpstr>
      <vt:lpstr>Deleting Network Interfaces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 Linux Evolution and Popular Operating Systems</dc:title>
  <dc:creator>Sean Walberg</dc:creator>
  <cp:lastModifiedBy>Grace Bixby</cp:lastModifiedBy>
  <cp:revision>157</cp:revision>
  <dcterms:created xsi:type="dcterms:W3CDTF">2013-10-05T00:15:43Z</dcterms:created>
  <dcterms:modified xsi:type="dcterms:W3CDTF">2015-11-18T18:36:31Z</dcterms:modified>
</cp:coreProperties>
</file>