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29"/>
  </p:notesMasterIdLst>
  <p:sldIdLst>
    <p:sldId id="275" r:id="rId2"/>
    <p:sldId id="256" r:id="rId3"/>
    <p:sldId id="258" r:id="rId4"/>
    <p:sldId id="296" r:id="rId5"/>
    <p:sldId id="280" r:id="rId6"/>
    <p:sldId id="297" r:id="rId7"/>
    <p:sldId id="282" r:id="rId8"/>
    <p:sldId id="283" r:id="rId9"/>
    <p:sldId id="284" r:id="rId10"/>
    <p:sldId id="308" r:id="rId11"/>
    <p:sldId id="285" r:id="rId12"/>
    <p:sldId id="298" r:id="rId13"/>
    <p:sldId id="286" r:id="rId14"/>
    <p:sldId id="287" r:id="rId15"/>
    <p:sldId id="294" r:id="rId16"/>
    <p:sldId id="299" r:id="rId17"/>
    <p:sldId id="295" r:id="rId18"/>
    <p:sldId id="300" r:id="rId19"/>
    <p:sldId id="288" r:id="rId20"/>
    <p:sldId id="289" r:id="rId21"/>
    <p:sldId id="291" r:id="rId22"/>
    <p:sldId id="305" r:id="rId23"/>
    <p:sldId id="306" r:id="rId24"/>
    <p:sldId id="301" r:id="rId25"/>
    <p:sldId id="302" r:id="rId26"/>
    <p:sldId id="303" r:id="rId27"/>
    <p:sldId id="304" r:id="rId2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361" autoAdjust="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54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32949-6C8F-4DBB-BB61-439D46673C87}" type="datetimeFigureOut">
              <a:rPr lang="en-US" smtClean="0"/>
              <a:t>11/18/15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206A1-B11C-442C-A61F-DA3CAA72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49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206A1-B11C-442C-A61F-DA3CAA72D8E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16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42345-F28C-4344-ADC2-AA5FEBC9CD90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0531-755C-43EC-B38B-BB89CED79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54B3-6EB2-4C42-BFDD-373B86CE7B3C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8B78-8A6B-4283-819D-D05777114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36F9-76C9-416C-B72B-2DC37ACB4AA4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A7DF-5793-4ACC-8B00-63EB02E0A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205F-8A62-487F-97A1-D515E44D6960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E3F2-0E43-4D58-B733-975D34D05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7657-D8C4-479C-8D72-C281738CE422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9774-6A1E-4E4E-AA6D-DBE513398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E22FD-3CD4-4BB1-B742-6B5876BCCDD2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BDD19-E2A1-4CBB-9896-2367B45D8A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C659-7438-4880-AC8C-D8C3BFDA75EF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B14A-0C0F-4288-81C0-31155D66F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B8A0-733B-4AB3-9A63-506A6C8AE288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2DBD8-B589-4D7F-95D4-A437C7448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5B75-A199-4547-882C-17AEF83AEBFA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9443-030E-4AA1-BEC6-E9F30E6C6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6DCE-7ECB-4EA1-B90D-201CD99C31FB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BDC5-25EA-4DCF-8BAC-6F5BA4298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4A3914D-BF7E-4FA0-9328-0DD6E48689A3}" type="datetimeFigureOut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0BB5DF6-456B-4760-B6CB-ECEE9B3A1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Module 5: </a:t>
            </a:r>
            <a:r>
              <a:rPr lang="en-US" dirty="0" smtClean="0">
                <a:latin typeface="Calibri" pitchFamily="34" charset="0"/>
              </a:rPr>
              <a:t>Networking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Chapter 14: Networking Fundamentals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Comparing IPv4 and IPv6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Maximum number of possible addresses in IPv4 is 2</a:t>
            </a:r>
            <a:r>
              <a:rPr lang="en-US" baseline="30000" dirty="0" smtClean="0">
                <a:latin typeface="Calibri" pitchFamily="34" charset="0"/>
                <a:cs typeface="Courier New" pitchFamily="49" charset="0"/>
              </a:rPr>
              <a:t>32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</a:t>
            </a:r>
            <a:r>
              <a:rPr lang="en-US" dirty="0" smtClean="0">
                <a:latin typeface="Calibri" pitchFamily="34" charset="0"/>
                <a:cs typeface="Courier New" pitchFamily="49" charset="0"/>
              </a:rPr>
              <a:t>which 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is less than 4,294,967,296 and might be exhausted in the </a:t>
            </a:r>
            <a:r>
              <a:rPr lang="en-US" dirty="0" smtClean="0">
                <a:latin typeface="Calibri" pitchFamily="34" charset="0"/>
                <a:cs typeface="Courier New" pitchFamily="49" charset="0"/>
              </a:rPr>
              <a:t>future</a:t>
            </a:r>
          </a:p>
          <a:p>
            <a:r>
              <a:rPr lang="en-US" dirty="0" smtClean="0">
                <a:latin typeface="Calibri" pitchFamily="34" charset="0"/>
              </a:rPr>
              <a:t>IPv6 uses 2</a:t>
            </a:r>
            <a:r>
              <a:rPr lang="en-US" baseline="30000" dirty="0" smtClean="0">
                <a:latin typeface="Calibri" pitchFamily="34" charset="0"/>
              </a:rPr>
              <a:t>128</a:t>
            </a:r>
            <a:r>
              <a:rPr lang="en-US" dirty="0" smtClean="0">
                <a:latin typeface="Calibri" pitchFamily="34" charset="0"/>
              </a:rPr>
              <a:t> bits addressing which gives a massive pool of addresses</a:t>
            </a:r>
          </a:p>
          <a:p>
            <a:r>
              <a:rPr lang="en-US" dirty="0" smtClean="0">
                <a:latin typeface="Calibri" pitchFamily="34" charset="0"/>
              </a:rPr>
              <a:t>IPv4 uses dotted quad format addresses whereas IPv6 uses hex notation</a:t>
            </a:r>
          </a:p>
          <a:p>
            <a:r>
              <a:rPr lang="en-US" dirty="0" smtClean="0">
                <a:latin typeface="Calibri" pitchFamily="34" charset="0"/>
              </a:rPr>
              <a:t>Most of the current Linux systems use IPv4</a:t>
            </a: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sz="32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258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Default Route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If a packet is to be sent to the Internet, or to another network, then the first “hop” or place a packet will go is to the router for the network</a:t>
            </a:r>
          </a:p>
          <a:p>
            <a:r>
              <a:rPr lang="en-US" dirty="0" smtClean="0">
                <a:latin typeface="Calibri" pitchFamily="34" charset="0"/>
              </a:rPr>
              <a:t>If </a:t>
            </a:r>
            <a:r>
              <a:rPr lang="en-US" dirty="0">
                <a:latin typeface="Calibri" pitchFamily="34" charset="0"/>
              </a:rPr>
              <a:t>the packet is to be sent to another system on the same network, then no routing is </a:t>
            </a:r>
            <a:r>
              <a:rPr lang="en-US" dirty="0" smtClean="0">
                <a:latin typeface="Calibri" pitchFamily="34" charset="0"/>
              </a:rPr>
              <a:t>needed</a:t>
            </a:r>
          </a:p>
          <a:p>
            <a:r>
              <a:rPr lang="en-US" dirty="0">
                <a:latin typeface="Calibri" pitchFamily="34" charset="0"/>
              </a:rPr>
              <a:t>Routing Table: </a:t>
            </a:r>
            <a:r>
              <a:rPr lang="en-US" dirty="0" smtClean="0">
                <a:latin typeface="Calibri" pitchFamily="34" charset="0"/>
              </a:rPr>
              <a:t>Information </a:t>
            </a:r>
            <a:r>
              <a:rPr lang="en-US" dirty="0">
                <a:latin typeface="Calibri" pitchFamily="34" charset="0"/>
              </a:rPr>
              <a:t>about where to route </a:t>
            </a:r>
            <a:r>
              <a:rPr lang="en-US" dirty="0" smtClean="0">
                <a:latin typeface="Calibri" pitchFamily="34" charset="0"/>
              </a:rPr>
              <a:t>packets</a:t>
            </a:r>
            <a:endParaRPr lang="en-US" dirty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Default Route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ip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route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list</a:t>
            </a:r>
            <a:r>
              <a:rPr lang="en-US" dirty="0" smtClean="0">
                <a:latin typeface="Calibri" pitchFamily="34" charset="0"/>
              </a:rPr>
              <a:t> : to view the existing routing table</a:t>
            </a:r>
          </a:p>
          <a:p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ip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route add default via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192.168.1.224</a:t>
            </a:r>
            <a:r>
              <a:rPr lang="en-US" dirty="0" smtClean="0">
                <a:latin typeface="Calibri" pitchFamily="34" charset="0"/>
              </a:rPr>
              <a:t> : to add a </a:t>
            </a:r>
            <a:r>
              <a:rPr lang="en-US" dirty="0">
                <a:latin typeface="Calibri" pitchFamily="34" charset="0"/>
              </a:rPr>
              <a:t>default gateway. If any of the routes in the routing table do not match the specified address, then the packet will be forwarded to 192.168.1.224</a:t>
            </a:r>
          </a:p>
          <a:p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2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/etc/services file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Port Number : Used </a:t>
            </a:r>
            <a:r>
              <a:rPr lang="en-US" dirty="0">
                <a:latin typeface="Calibri" pitchFamily="34" charset="0"/>
              </a:rPr>
              <a:t>to distinguish between packets destined for different </a:t>
            </a:r>
            <a:r>
              <a:rPr lang="en-US" dirty="0" smtClean="0">
                <a:latin typeface="Calibri" pitchFamily="34" charset="0"/>
              </a:rPr>
              <a:t>services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/etc/services</a:t>
            </a:r>
            <a:r>
              <a:rPr lang="en-US" dirty="0" smtClean="0">
                <a:latin typeface="Calibri" pitchFamily="34" charset="0"/>
              </a:rPr>
              <a:t> : Used to map application service names to port numbers</a:t>
            </a:r>
          </a:p>
          <a:p>
            <a:r>
              <a:rPr lang="en-US" dirty="0">
                <a:latin typeface="Calibri" pitchFamily="34" charset="0"/>
              </a:rPr>
              <a:t>Generally no need to modify this file as most of the services use their own configuration files to determine port numbers</a:t>
            </a:r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Transmission Control Protocol (TCP) 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Provides connection-oriented service between two applications exchanging data</a:t>
            </a:r>
          </a:p>
          <a:p>
            <a:r>
              <a:rPr lang="en-US" dirty="0">
                <a:latin typeface="Calibri" pitchFamily="34" charset="0"/>
              </a:rPr>
              <a:t>Guarantees delivery of data</a:t>
            </a:r>
          </a:p>
          <a:p>
            <a:r>
              <a:rPr lang="en-US" dirty="0">
                <a:latin typeface="Calibri" pitchFamily="34" charset="0"/>
              </a:rPr>
              <a:t>Used at the transport layer of the OSI model</a:t>
            </a:r>
          </a:p>
          <a:p>
            <a:r>
              <a:rPr lang="en-US" dirty="0">
                <a:latin typeface="Calibri" pitchFamily="34" charset="0"/>
              </a:rPr>
              <a:t>Sequence number mechanism in the header for ordered delivery of data</a:t>
            </a:r>
          </a:p>
          <a:p>
            <a:r>
              <a:rPr lang="en-US" dirty="0">
                <a:latin typeface="Calibri" pitchFamily="34" charset="0"/>
              </a:rPr>
              <a:t>Acknowledgement number in the header for error control</a:t>
            </a:r>
            <a:endParaRPr lang="en-US" dirty="0" smtClean="0">
              <a:latin typeface="Calibri" pitchFamily="34" charset="0"/>
            </a:endParaRPr>
          </a:p>
          <a:p>
            <a:pPr marL="457200" lvl="1" indent="0">
              <a:buNone/>
            </a:pP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FTP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ftp</a:t>
            </a:r>
            <a:r>
              <a:rPr lang="en-US" dirty="0">
                <a:latin typeface="Calibri" pitchFamily="34" charset="0"/>
              </a:rPr>
              <a:t> command provides the user interface to the standard File Transfer Protocol (FTP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r>
              <a:rPr lang="en-US" dirty="0" smtClean="0">
                <a:latin typeface="Calibri" pitchFamily="34" charset="0"/>
              </a:rPr>
              <a:t>Used to transfer files to and from remote machines which can be either UNIX or non UNIX based</a:t>
            </a:r>
          </a:p>
          <a:p>
            <a:r>
              <a:rPr lang="en-US" dirty="0" smtClean="0">
                <a:latin typeface="Calibri" pitchFamily="34" charset="0"/>
              </a:rPr>
              <a:t>Provided by the TCP based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ftpd</a:t>
            </a:r>
            <a:r>
              <a:rPr lang="en-US" dirty="0" smtClean="0">
                <a:latin typeface="Calibri" pitchFamily="34" charset="0"/>
              </a:rPr>
              <a:t> daemon</a:t>
            </a: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60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FTP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ftp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ftp_server_host_name</a:t>
            </a:r>
            <a:r>
              <a:rPr lang="en-US" dirty="0">
                <a:latin typeface="Calibri" pitchFamily="34" charset="0"/>
              </a:rPr>
              <a:t> : to connect to a particular host via </a:t>
            </a:r>
            <a:r>
              <a:rPr lang="en-US" dirty="0" smtClean="0">
                <a:latin typeface="Calibri" pitchFamily="34" charset="0"/>
              </a:rPr>
              <a:t>ftp</a:t>
            </a:r>
            <a:endParaRPr lang="en-US" dirty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“</a:t>
            </a:r>
            <a:r>
              <a:rPr lang="en-US" dirty="0">
                <a:latin typeface="Calibri" pitchFamily="34" charset="0"/>
              </a:rPr>
              <a:t>ftp&gt;” prompt will be displayed after logging on to FTP server 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ftp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&gt; bin</a:t>
            </a:r>
            <a:r>
              <a:rPr lang="en-US" dirty="0">
                <a:latin typeface="Calibri" pitchFamily="34" charset="0"/>
              </a:rPr>
              <a:t> : to set the file transfer mode to binary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ftp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&gt; get devsrccode.tar</a:t>
            </a:r>
            <a:r>
              <a:rPr lang="en-US" dirty="0">
                <a:latin typeface="Calibri" pitchFamily="34" charset="0"/>
              </a:rPr>
              <a:t> : to download a file from the FTP </a:t>
            </a:r>
            <a:r>
              <a:rPr lang="en-US" dirty="0" smtClean="0">
                <a:latin typeface="Calibri" pitchFamily="34" charset="0"/>
              </a:rPr>
              <a:t>server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922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Telnet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ourier New" pitchFamily="49" charset="0"/>
              </a:rPr>
              <a:t>Used for interactive communication with host machines using TCP/IP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Client’s machine becomes a virtual terminal for the remote host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Provides the user interface to the standard Telnet protocol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Service is provided by the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telnetd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daemon which services requests from clients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 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116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Telnet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telnet host_name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: to open a telnet session to the </a:t>
            </a:r>
            <a:r>
              <a:rPr lang="en-US" dirty="0" smtClean="0">
                <a:latin typeface="Calibri" pitchFamily="34" charset="0"/>
                <a:cs typeface="Courier New" pitchFamily="49" charset="0"/>
              </a:rPr>
              <a:t>server</a:t>
            </a:r>
            <a:endParaRPr lang="en-US" dirty="0">
              <a:latin typeface="Calibri" pitchFamily="34" charset="0"/>
              <a:cs typeface="Courier New" pitchFamily="49" charset="0"/>
            </a:endParaRP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telnet –l test_user host_name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: To open a telnet session for a specific user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telnet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localhost 25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: to check if there is a service listening on port 25 on your own host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360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User Datagram Protocol(UDP)</a:t>
            </a:r>
          </a:p>
        </p:txBody>
      </p:sp>
      <p:sp>
        <p:nvSpPr>
          <p:cNvPr id="10137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Sends data without notifying the receiver prior to </a:t>
            </a:r>
            <a:r>
              <a:rPr lang="en-US" dirty="0" smtClean="0">
                <a:latin typeface="Calibri" pitchFamily="34" charset="0"/>
              </a:rPr>
              <a:t>sending</a:t>
            </a:r>
          </a:p>
          <a:p>
            <a:r>
              <a:rPr lang="en-US" dirty="0">
                <a:latin typeface="Calibri" pitchFamily="34" charset="0"/>
              </a:rPr>
              <a:t>Does not offer either ordered or reliable delivery</a:t>
            </a:r>
          </a:p>
          <a:p>
            <a:r>
              <a:rPr lang="en-US" dirty="0" smtClean="0">
                <a:latin typeface="Calibri" pitchFamily="34" charset="0"/>
              </a:rPr>
              <a:t>Connectionless Protocol</a:t>
            </a:r>
          </a:p>
          <a:p>
            <a:r>
              <a:rPr lang="en-US" dirty="0">
                <a:latin typeface="Calibri" pitchFamily="34" charset="0"/>
              </a:rPr>
              <a:t>Uses a simple, optional checksum mechanism for error </a:t>
            </a:r>
            <a:r>
              <a:rPr lang="en-US" dirty="0" smtClean="0">
                <a:latin typeface="Calibri" pitchFamily="34" charset="0"/>
              </a:rPr>
              <a:t>checking</a:t>
            </a:r>
            <a:endParaRPr lang="en-US" dirty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Used </a:t>
            </a:r>
            <a:r>
              <a:rPr lang="en-US" dirty="0">
                <a:latin typeface="Calibri" pitchFamily="34" charset="0"/>
              </a:rPr>
              <a:t>at the transport layer of the OSI model</a:t>
            </a:r>
          </a:p>
          <a:p>
            <a:pPr marL="457200" lvl="1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IP Addresses</a:t>
            </a:r>
          </a:p>
        </p:txBody>
      </p:sp>
      <p:sp>
        <p:nvSpPr>
          <p:cNvPr id="16387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ea typeface="宋体" charset="-122"/>
              </a:rPr>
              <a:t>Used to identify the network interface of a system</a:t>
            </a:r>
          </a:p>
          <a:p>
            <a:r>
              <a:rPr lang="en-US" dirty="0" smtClean="0">
                <a:latin typeface="Calibri" pitchFamily="34" charset="0"/>
                <a:ea typeface="宋体" charset="-122"/>
              </a:rPr>
              <a:t>Each network interface on a computer is assigned a unique IP address</a:t>
            </a:r>
          </a:p>
          <a:p>
            <a:r>
              <a:rPr lang="en-US" altLang="zh-CN" dirty="0" smtClean="0">
                <a:latin typeface="Calibri" pitchFamily="34" charset="0"/>
                <a:ea typeface="宋体" charset="-122"/>
              </a:rPr>
              <a:t>Use </a:t>
            </a:r>
            <a:r>
              <a:rPr lang="en-US" altLang="zh-CN" dirty="0">
                <a:latin typeface="Calibri" pitchFamily="34" charset="0"/>
                <a:ea typeface="宋体" charset="-122"/>
              </a:rPr>
              <a:t>dotted quad format (e.g. </a:t>
            </a:r>
            <a:r>
              <a:rPr lang="en-US" altLang="zh-CN" dirty="0" smtClean="0">
                <a:latin typeface="Calibri" pitchFamily="34" charset="0"/>
                <a:ea typeface="宋体" charset="-122"/>
              </a:rPr>
              <a:t>192.224.10.8)</a:t>
            </a:r>
          </a:p>
          <a:p>
            <a:r>
              <a:rPr lang="en-US" altLang="zh-CN" dirty="0" smtClean="0">
                <a:latin typeface="Calibri" pitchFamily="34" charset="0"/>
                <a:ea typeface="宋体" charset="-122"/>
              </a:rPr>
              <a:t>Made up of 4 octets of 8 bits each</a:t>
            </a:r>
          </a:p>
          <a:p>
            <a:r>
              <a:rPr lang="en-US" altLang="zh-CN" dirty="0" smtClean="0">
                <a:latin typeface="Calibri" pitchFamily="34" charset="0"/>
                <a:ea typeface="宋体" charset="-122"/>
              </a:rPr>
              <a:t>IPv4 classifies networks into 5 classes – A,B,C,D and E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Internet Protocol (IP)</a:t>
            </a:r>
          </a:p>
        </p:txBody>
      </p:sp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Handles the routing function</a:t>
            </a:r>
          </a:p>
          <a:p>
            <a:r>
              <a:rPr lang="en-US" dirty="0">
                <a:latin typeface="Calibri" pitchFamily="34" charset="0"/>
              </a:rPr>
              <a:t>Responsible for interpreting IP addresses and routing packets to the </a:t>
            </a:r>
            <a:r>
              <a:rPr lang="en-US" dirty="0" smtClean="0">
                <a:latin typeface="Calibri" pitchFamily="34" charset="0"/>
              </a:rPr>
              <a:t>destination </a:t>
            </a:r>
            <a:r>
              <a:rPr lang="en-US" dirty="0">
                <a:latin typeface="Calibri" pitchFamily="34" charset="0"/>
              </a:rPr>
              <a:t>address in the IP </a:t>
            </a:r>
            <a:r>
              <a:rPr lang="en-US" dirty="0" smtClean="0">
                <a:latin typeface="Calibri" pitchFamily="34" charset="0"/>
              </a:rPr>
              <a:t>header</a:t>
            </a:r>
          </a:p>
          <a:p>
            <a:r>
              <a:rPr lang="en-US" dirty="0" smtClean="0">
                <a:latin typeface="Calibri" pitchFamily="34" charset="0"/>
              </a:rPr>
              <a:t>Does not build kernel’s routing table</a:t>
            </a: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Internet Control Message Protocol (ICMP)</a:t>
            </a:r>
          </a:p>
        </p:txBody>
      </p:sp>
      <p:sp>
        <p:nvSpPr>
          <p:cNvPr id="10445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>
                <a:latin typeface="Calibri" pitchFamily="34" charset="0"/>
              </a:rPr>
              <a:t>Diagnostic protocol used to notify about network problems which are causing delivery failures</a:t>
            </a:r>
          </a:p>
          <a:p>
            <a:r>
              <a:rPr lang="en-US" dirty="0">
                <a:latin typeface="Calibri" pitchFamily="34" charset="0"/>
              </a:rPr>
              <a:t>Operates in the same layer as IP and works closely with IP for error </a:t>
            </a:r>
            <a:r>
              <a:rPr lang="en-US" dirty="0" smtClean="0">
                <a:latin typeface="Calibri" pitchFamily="34" charset="0"/>
              </a:rPr>
              <a:t>detection</a:t>
            </a:r>
            <a:endParaRPr lang="en-US" dirty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Common ICMP messages:</a:t>
            </a:r>
            <a:endParaRPr lang="en-US" dirty="0">
              <a:latin typeface="Calibri" pitchFamily="34" charset="0"/>
            </a:endParaRPr>
          </a:p>
          <a:p>
            <a:pPr lvl="1"/>
            <a:r>
              <a:rPr lang="en-US" dirty="0">
                <a:latin typeface="Calibri" pitchFamily="34" charset="0"/>
              </a:rPr>
              <a:t>Destination Unreachable</a:t>
            </a:r>
          </a:p>
          <a:p>
            <a:pPr lvl="1"/>
            <a:r>
              <a:rPr lang="en-US" dirty="0">
                <a:latin typeface="Calibri" pitchFamily="34" charset="0"/>
              </a:rPr>
              <a:t>Redirect, i.e. use an alternative </a:t>
            </a:r>
            <a:r>
              <a:rPr lang="en-US" dirty="0" smtClean="0">
                <a:latin typeface="Calibri" pitchFamily="34" charset="0"/>
              </a:rPr>
              <a:t>router</a:t>
            </a:r>
            <a:endParaRPr lang="en-US" dirty="0">
              <a:latin typeface="Calibri" pitchFamily="34" charset="0"/>
            </a:endParaRPr>
          </a:p>
          <a:p>
            <a:pPr lvl="1"/>
            <a:r>
              <a:rPr lang="en-US" dirty="0">
                <a:latin typeface="Calibri" pitchFamily="34" charset="0"/>
              </a:rPr>
              <a:t>Time exceeded, i.e. IP TTL exceeded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Using Dig (Domain Information </a:t>
            </a:r>
            <a:r>
              <a:rPr lang="en-US" dirty="0" smtClean="0">
                <a:latin typeface="Calibri" pitchFamily="34" charset="0"/>
              </a:rPr>
              <a:t>Groper)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ourier New" pitchFamily="49" charset="0"/>
              </a:rPr>
              <a:t>Used for troubleshooting the configuration of DNS servers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Output of the dig command is in the same format as information entered into a DNS server configuration file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Performs DNS lookups and displays the responses received from the name servers listed in 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/etc/resolv.conf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</a:t>
            </a:r>
            <a:r>
              <a:rPr lang="en-US" dirty="0" smtClean="0">
                <a:latin typeface="Calibri" pitchFamily="34" charset="0"/>
                <a:cs typeface="Courier New" pitchFamily="49" charset="0"/>
              </a:rPr>
              <a:t>file</a:t>
            </a:r>
            <a:endParaRPr lang="en-US" dirty="0">
              <a:latin typeface="Calibri" pitchFamily="34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941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Using Dig (Domain Information </a:t>
            </a:r>
            <a:r>
              <a:rPr lang="en-US" dirty="0" smtClean="0">
                <a:latin typeface="Calibri" pitchFamily="34" charset="0"/>
              </a:rPr>
              <a:t>Groper)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dig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+trace sample.com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: To view the trace of domain name servers from the servers where the lookup begins, and each name server along the way</a:t>
            </a:r>
          </a:p>
        </p:txBody>
      </p:sp>
    </p:spTree>
    <p:extLst>
      <p:ext uri="{BB962C8B-B14F-4D97-AF65-F5344CB8AC3E}">
        <p14:creationId xmlns:p14="http://schemas.microsoft.com/office/powerpoint/2010/main" val="1699990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Ping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ourier New" pitchFamily="49" charset="0"/>
              </a:rPr>
              <a:t>Simple command line utility to check the connectivity to a host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Sends the ICMP protocol’s ECHO_REQUEST datagram to a host and the host sends an ECHO_RESPONSE datagram in response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Time To Live (TTL) : Maximum number of IP routers that may attempt to route a packet, default is 30 hops</a:t>
            </a:r>
          </a:p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TTL displayed 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for the received packet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8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Traceroute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ourier New" pitchFamily="49" charset="0"/>
              </a:rPr>
              <a:t>Used to trace the route of packets to a specified host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Utility uses the IP header’s TTL field and tries to fetch an ICMP TIME_EXCEEDED response from each gateway on the route to the host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Probing is done by sending UDP packets with a small TTL value and then checking the ICMP TIME_EXCEEDED response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Can be run by root users only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23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</a:t>
            </a:r>
            <a:r>
              <a:rPr lang="en-US" dirty="0" err="1" smtClean="0">
                <a:latin typeface="Calibri" pitchFamily="34" charset="0"/>
              </a:rPr>
              <a:t>Tracepath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ourier New" pitchFamily="49" charset="0"/>
              </a:rPr>
              <a:t>Used to trace the path to a network host, discovering MTU (maximum transmission unit) along the path</a:t>
            </a:r>
          </a:p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Sends 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ICMP messages of various sizes to find the MTU size on the path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Similar to traceroute, but does not require root privileges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793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Host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ourier New" pitchFamily="49" charset="0"/>
              </a:rPr>
              <a:t>Used to resolve host names to IP addresses and to resolve IP addresses to host names</a:t>
            </a:r>
          </a:p>
          <a:p>
            <a:r>
              <a:rPr lang="en-US" dirty="0">
                <a:latin typeface="Calibri" pitchFamily="34" charset="0"/>
                <a:cs typeface="Courier New" pitchFamily="49" charset="0"/>
              </a:rPr>
              <a:t>Uses UDP for querying and queries the servers listed in 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/etc/resolv.conf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file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host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173.230.129.147 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: to do reverse lookup of IP address to name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host –t ns sample.com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: to find the DNS servers for a domain</a:t>
            </a:r>
          </a:p>
        </p:txBody>
      </p:sp>
    </p:spTree>
    <p:extLst>
      <p:ext uri="{BB962C8B-B14F-4D97-AF65-F5344CB8AC3E}">
        <p14:creationId xmlns:p14="http://schemas.microsoft.com/office/powerpoint/2010/main" val="3807400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Network Classification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b="1" dirty="0">
                <a:latin typeface="Calibri" pitchFamily="34" charset="0"/>
              </a:rPr>
              <a:t>Class A</a:t>
            </a:r>
            <a:r>
              <a:rPr lang="en-US" dirty="0">
                <a:latin typeface="Calibri" pitchFamily="34" charset="0"/>
              </a:rPr>
              <a:t> : The network is denoted by the 1st octet and the remaining 3 octets are used to create subnets or identify hosts on the network</a:t>
            </a:r>
          </a:p>
          <a:p>
            <a:r>
              <a:rPr lang="en-US" b="1" dirty="0">
                <a:latin typeface="Calibri" pitchFamily="34" charset="0"/>
              </a:rPr>
              <a:t>Class B</a:t>
            </a:r>
            <a:r>
              <a:rPr lang="en-US" dirty="0">
                <a:latin typeface="Calibri" pitchFamily="34" charset="0"/>
              </a:rPr>
              <a:t> : The network is denoted by the 1st and 2nd octets and the remaining 2 octets are used to create subnets or identify </a:t>
            </a:r>
            <a:r>
              <a:rPr lang="en-US" dirty="0" smtClean="0">
                <a:latin typeface="Calibri" pitchFamily="34" charset="0"/>
              </a:rPr>
              <a:t>hosts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Network Classification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b="1" dirty="0" smtClean="0">
                <a:latin typeface="Calibri" pitchFamily="34" charset="0"/>
              </a:rPr>
              <a:t>Class </a:t>
            </a:r>
            <a:r>
              <a:rPr lang="en-US" b="1" dirty="0">
                <a:latin typeface="Calibri" pitchFamily="34" charset="0"/>
              </a:rPr>
              <a:t>C</a:t>
            </a:r>
            <a:r>
              <a:rPr lang="en-US" dirty="0">
                <a:latin typeface="Calibri" pitchFamily="34" charset="0"/>
              </a:rPr>
              <a:t> : The network is denoted by the 1st, 2nd and 3rd octets and the last octet is used to create subnets or identify hosts</a:t>
            </a:r>
          </a:p>
          <a:p>
            <a:r>
              <a:rPr lang="en-US" b="1" dirty="0">
                <a:latin typeface="Calibri" pitchFamily="34" charset="0"/>
              </a:rPr>
              <a:t>Class D</a:t>
            </a:r>
            <a:r>
              <a:rPr lang="en-US" dirty="0">
                <a:latin typeface="Calibri" pitchFamily="34" charset="0"/>
              </a:rPr>
              <a:t> : used for multicast operations such as audio-video streaming</a:t>
            </a:r>
          </a:p>
          <a:p>
            <a:r>
              <a:rPr lang="en-US" b="1" dirty="0">
                <a:latin typeface="Calibri" pitchFamily="34" charset="0"/>
              </a:rPr>
              <a:t>Class E</a:t>
            </a:r>
            <a:r>
              <a:rPr lang="en-US" dirty="0">
                <a:latin typeface="Calibri" pitchFamily="34" charset="0"/>
              </a:rPr>
              <a:t> : Reserved for future use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127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Network Masks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Hosts on the same subnet can communicate directly with each other</a:t>
            </a:r>
          </a:p>
          <a:p>
            <a:r>
              <a:rPr lang="en-US" dirty="0" smtClean="0">
                <a:latin typeface="Calibri" pitchFamily="34" charset="0"/>
              </a:rPr>
              <a:t>Subnet : Either </a:t>
            </a:r>
            <a:r>
              <a:rPr lang="en-US" dirty="0">
                <a:latin typeface="Calibri" pitchFamily="34" charset="0"/>
              </a:rPr>
              <a:t>an entire class A, B or C network or a portion of one of these </a:t>
            </a:r>
            <a:r>
              <a:rPr lang="en-US" dirty="0" smtClean="0">
                <a:latin typeface="Calibri" pitchFamily="34" charset="0"/>
              </a:rPr>
              <a:t>networks</a:t>
            </a:r>
          </a:p>
          <a:p>
            <a:r>
              <a:rPr lang="en-US" dirty="0" smtClean="0">
                <a:latin typeface="Calibri" pitchFamily="34" charset="0"/>
              </a:rPr>
              <a:t>Subnet Mask : 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Used to differentiate the network and subnet components of the IP address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Is only a pattern and not an IP address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Network Masks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Default Masks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Class A : 255.0.0.0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Class B : 255.255.0.0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Class C : 255.255.255.0</a:t>
            </a:r>
          </a:p>
          <a:p>
            <a:pPr marL="457200" lvl="1" indent="0">
              <a:buNone/>
            </a:pPr>
            <a:r>
              <a:rPr lang="en-US" dirty="0">
                <a:latin typeface="Calibri" pitchFamily="34" charset="0"/>
              </a:rPr>
              <a:t>E.g</a:t>
            </a:r>
            <a:r>
              <a:rPr lang="en-US" dirty="0" smtClean="0">
                <a:latin typeface="Calibri" pitchFamily="34" charset="0"/>
              </a:rPr>
              <a:t>. class </a:t>
            </a:r>
            <a:r>
              <a:rPr lang="en-US" dirty="0">
                <a:latin typeface="Calibri" pitchFamily="34" charset="0"/>
              </a:rPr>
              <a:t>C network, 202.16.8.0</a:t>
            </a:r>
          </a:p>
          <a:p>
            <a:pPr marL="457200" lvl="1" indent="0">
              <a:buNone/>
            </a:pPr>
            <a:r>
              <a:rPr lang="en-US" dirty="0">
                <a:latin typeface="Calibri" pitchFamily="34" charset="0"/>
              </a:rPr>
              <a:t>Default Mask -&gt; 11111111. 11111111. 11111111. 00000000</a:t>
            </a:r>
          </a:p>
          <a:p>
            <a:pPr marL="457200" lvl="1" indent="0">
              <a:buNone/>
            </a:pPr>
            <a:r>
              <a:rPr lang="en-US" dirty="0">
                <a:latin typeface="Calibri" pitchFamily="34" charset="0"/>
              </a:rPr>
              <a:t>Subnet Mask-&gt; 11111111. 11111111. 11111111. 11000000</a:t>
            </a:r>
          </a:p>
          <a:p>
            <a:pPr marL="457200" lvl="1" indent="0">
              <a:buNone/>
            </a:pPr>
            <a:endParaRPr lang="en-US" dirty="0">
              <a:latin typeface="Calibri" pitchFamily="34" charset="0"/>
            </a:endParaRPr>
          </a:p>
          <a:p>
            <a:pPr marL="457200" lvl="1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609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Network Masks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Using </a:t>
            </a:r>
            <a:r>
              <a:rPr lang="en-US" dirty="0">
                <a:latin typeface="Calibri" pitchFamily="34" charset="0"/>
              </a:rPr>
              <a:t>2 bits will give 4 i.e. </a:t>
            </a:r>
            <a:r>
              <a:rPr lang="en-US" dirty="0" smtClean="0">
                <a:latin typeface="Calibri" pitchFamily="34" charset="0"/>
              </a:rPr>
              <a:t>2</a:t>
            </a:r>
            <a:r>
              <a:rPr lang="en-US" baseline="30000" dirty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subnets</a:t>
            </a:r>
            <a:r>
              <a:rPr lang="en-US" dirty="0">
                <a:latin typeface="Calibri" pitchFamily="34" charset="0"/>
              </a:rPr>
              <a:t>, the remaining 6 bits will give 64 i.e. </a:t>
            </a:r>
            <a:r>
              <a:rPr lang="en-US" dirty="0" smtClean="0">
                <a:latin typeface="Calibri" pitchFamily="34" charset="0"/>
              </a:rPr>
              <a:t>2</a:t>
            </a:r>
            <a:r>
              <a:rPr lang="en-US" baseline="30000" dirty="0" smtClean="0">
                <a:latin typeface="Calibri" pitchFamily="34" charset="0"/>
              </a:rPr>
              <a:t>6</a:t>
            </a:r>
            <a:r>
              <a:rPr lang="en-US" dirty="0" smtClean="0">
                <a:latin typeface="Calibri" pitchFamily="34" charset="0"/>
              </a:rPr>
              <a:t> host </a:t>
            </a:r>
            <a:r>
              <a:rPr lang="en-US" dirty="0">
                <a:latin typeface="Calibri" pitchFamily="34" charset="0"/>
              </a:rPr>
              <a:t>addresses for each subnet.  The address range </a:t>
            </a:r>
            <a:r>
              <a:rPr lang="en-US" dirty="0" smtClean="0">
                <a:latin typeface="Calibri" pitchFamily="34" charset="0"/>
              </a:rPr>
              <a:t>for the 4 subnets will be:</a:t>
            </a: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202.16.8.0 </a:t>
            </a:r>
            <a:r>
              <a:rPr lang="en-US" dirty="0">
                <a:latin typeface="Calibri" pitchFamily="34" charset="0"/>
              </a:rPr>
              <a:t>- 202.16.8.64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202.16.8.65 </a:t>
            </a:r>
            <a:r>
              <a:rPr lang="en-US" dirty="0">
                <a:latin typeface="Calibri" pitchFamily="34" charset="0"/>
              </a:rPr>
              <a:t>- 202.16.8.128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202.16.8.129 </a:t>
            </a:r>
            <a:r>
              <a:rPr lang="en-US" dirty="0">
                <a:latin typeface="Calibri" pitchFamily="34" charset="0"/>
              </a:rPr>
              <a:t>- 202.16.8.192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202.16.8.193 </a:t>
            </a:r>
            <a:r>
              <a:rPr lang="en-US" dirty="0">
                <a:latin typeface="Calibri" pitchFamily="34" charset="0"/>
              </a:rPr>
              <a:t>- 202.16.8.224</a:t>
            </a:r>
          </a:p>
          <a:p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Public and Private IP addresses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Public addresses available with Internet routers for delivering data correctly</a:t>
            </a:r>
          </a:p>
          <a:p>
            <a:r>
              <a:rPr lang="en-US" dirty="0" smtClean="0">
                <a:latin typeface="Calibri" pitchFamily="34" charset="0"/>
              </a:rPr>
              <a:t>InterNIC assigns global public addresses</a:t>
            </a:r>
          </a:p>
          <a:p>
            <a:r>
              <a:rPr lang="en-US" dirty="0" smtClean="0">
                <a:latin typeface="Calibri" pitchFamily="34" charset="0"/>
              </a:rPr>
              <a:t>Every user who connects to the Internet does not need a public IP address</a:t>
            </a:r>
          </a:p>
          <a:p>
            <a:r>
              <a:rPr lang="en-US" dirty="0" smtClean="0">
                <a:latin typeface="Calibri" pitchFamily="34" charset="0"/>
              </a:rPr>
              <a:t>Such </a:t>
            </a:r>
            <a:r>
              <a:rPr lang="en-US" dirty="0">
                <a:latin typeface="Calibri" pitchFamily="34" charset="0"/>
              </a:rPr>
              <a:t>users are </a:t>
            </a:r>
            <a:r>
              <a:rPr lang="en-US" dirty="0" smtClean="0">
                <a:latin typeface="Calibri" pitchFamily="34" charset="0"/>
              </a:rPr>
              <a:t>assigned private </a:t>
            </a:r>
            <a:r>
              <a:rPr lang="en-US" dirty="0">
                <a:latin typeface="Calibri" pitchFamily="34" charset="0"/>
              </a:rPr>
              <a:t>IP addresses, which are </a:t>
            </a:r>
            <a:r>
              <a:rPr lang="en-US" dirty="0" smtClean="0">
                <a:latin typeface="Calibri" pitchFamily="34" charset="0"/>
              </a:rPr>
              <a:t>converted </a:t>
            </a:r>
            <a:r>
              <a:rPr lang="en-US" dirty="0">
                <a:latin typeface="Calibri" pitchFamily="34" charset="0"/>
              </a:rPr>
              <a:t>to public IP addresses by the </a:t>
            </a:r>
            <a:r>
              <a:rPr lang="en-US" dirty="0" smtClean="0">
                <a:latin typeface="Calibri" pitchFamily="34" charset="0"/>
              </a:rPr>
              <a:t>gateway/router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Private Address Space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10.0.0.0/8 </a:t>
            </a:r>
            <a:r>
              <a:rPr lang="en-US" dirty="0" smtClean="0">
                <a:latin typeface="Calibri" pitchFamily="34" charset="0"/>
              </a:rPr>
              <a:t>– Class </a:t>
            </a:r>
            <a:r>
              <a:rPr lang="en-US" dirty="0">
                <a:latin typeface="Calibri" pitchFamily="34" charset="0"/>
              </a:rPr>
              <a:t>A address </a:t>
            </a:r>
            <a:r>
              <a:rPr lang="en-US" dirty="0" smtClean="0">
                <a:latin typeface="Calibri" pitchFamily="34" charset="0"/>
              </a:rPr>
              <a:t>range from </a:t>
            </a:r>
            <a:r>
              <a:rPr lang="en-US" dirty="0">
                <a:latin typeface="Calibri" pitchFamily="34" charset="0"/>
              </a:rPr>
              <a:t>10.0.0.1 to </a:t>
            </a:r>
            <a:r>
              <a:rPr lang="en-US" dirty="0" smtClean="0">
                <a:latin typeface="Calibri" pitchFamily="34" charset="0"/>
              </a:rPr>
              <a:t>10.255.255.254</a:t>
            </a:r>
            <a:r>
              <a:rPr lang="en-US" dirty="0">
                <a:latin typeface="Calibri" pitchFamily="34" charset="0"/>
              </a:rPr>
              <a:t>,</a:t>
            </a:r>
            <a:r>
              <a:rPr lang="en-US" dirty="0" smtClean="0">
                <a:latin typeface="Calibri" pitchFamily="34" charset="0"/>
              </a:rPr>
              <a:t> 24 </a:t>
            </a:r>
            <a:r>
              <a:rPr lang="en-US" dirty="0">
                <a:latin typeface="Calibri" pitchFamily="34" charset="0"/>
              </a:rPr>
              <a:t>bits from the host ID are available for </a:t>
            </a:r>
            <a:r>
              <a:rPr lang="en-US" dirty="0" smtClean="0">
                <a:latin typeface="Calibri" pitchFamily="34" charset="0"/>
              </a:rPr>
              <a:t>subnetting</a:t>
            </a:r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172.16.0.0/12 </a:t>
            </a:r>
            <a:r>
              <a:rPr lang="en-US" dirty="0" smtClean="0">
                <a:latin typeface="Calibri" pitchFamily="34" charset="0"/>
              </a:rPr>
              <a:t>– Class B address range </a:t>
            </a:r>
            <a:r>
              <a:rPr lang="en-US" dirty="0">
                <a:latin typeface="Calibri" pitchFamily="34" charset="0"/>
              </a:rPr>
              <a:t>from 172.16.0.1 to </a:t>
            </a:r>
            <a:r>
              <a:rPr lang="en-US" dirty="0" smtClean="0">
                <a:latin typeface="Calibri" pitchFamily="34" charset="0"/>
              </a:rPr>
              <a:t>172.31.255.254, 16 </a:t>
            </a:r>
            <a:r>
              <a:rPr lang="en-US" dirty="0">
                <a:latin typeface="Calibri" pitchFamily="34" charset="0"/>
              </a:rPr>
              <a:t>bits from the host ID are available for subnetting.</a:t>
            </a:r>
          </a:p>
          <a:p>
            <a:r>
              <a:rPr lang="en-US" dirty="0" smtClean="0">
                <a:latin typeface="Calibri" pitchFamily="34" charset="0"/>
              </a:rPr>
              <a:t>192.168.0.0/16 </a:t>
            </a:r>
            <a:r>
              <a:rPr lang="en-US" dirty="0">
                <a:latin typeface="Calibri" pitchFamily="34" charset="0"/>
              </a:rPr>
              <a:t>- </a:t>
            </a:r>
            <a:r>
              <a:rPr lang="en-US" dirty="0" smtClean="0">
                <a:latin typeface="Calibri" pitchFamily="34" charset="0"/>
              </a:rPr>
              <a:t>Class </a:t>
            </a:r>
            <a:r>
              <a:rPr lang="en-US" dirty="0">
                <a:latin typeface="Calibri" pitchFamily="34" charset="0"/>
              </a:rPr>
              <a:t>C </a:t>
            </a:r>
            <a:r>
              <a:rPr lang="en-US" dirty="0" smtClean="0">
                <a:latin typeface="Calibri" pitchFamily="34" charset="0"/>
              </a:rPr>
              <a:t>address range from </a:t>
            </a:r>
            <a:r>
              <a:rPr lang="en-US" dirty="0">
                <a:latin typeface="Calibri" pitchFamily="34" charset="0"/>
              </a:rPr>
              <a:t>192.168.0.1 to </a:t>
            </a:r>
            <a:r>
              <a:rPr lang="en-US" dirty="0" smtClean="0">
                <a:latin typeface="Calibri" pitchFamily="34" charset="0"/>
              </a:rPr>
              <a:t>192.168.255.254, 16 </a:t>
            </a:r>
            <a:r>
              <a:rPr lang="en-US" dirty="0">
                <a:latin typeface="Calibri" pitchFamily="34" charset="0"/>
              </a:rPr>
              <a:t>bits from the host ID are available for subnetting.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1985</TotalTime>
  <Words>1341</Words>
  <Application>Microsoft Macintosh PowerPoint</Application>
  <PresentationFormat>On-screen Show (4:3)</PresentationFormat>
  <Paragraphs>131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Module 5: Networking Chapter 14: Networking Fundamentals</vt:lpstr>
      <vt:lpstr>IP Addresses</vt:lpstr>
      <vt:lpstr>Network Classification</vt:lpstr>
      <vt:lpstr>Network Classification</vt:lpstr>
      <vt:lpstr>Network Masks</vt:lpstr>
      <vt:lpstr>Network Masks</vt:lpstr>
      <vt:lpstr>Network Masks</vt:lpstr>
      <vt:lpstr>Public and Private IP addresses</vt:lpstr>
      <vt:lpstr>Private Address Space</vt:lpstr>
      <vt:lpstr>Comparing IPv4 and IPv6</vt:lpstr>
      <vt:lpstr>Default Route</vt:lpstr>
      <vt:lpstr>Default Route</vt:lpstr>
      <vt:lpstr>The /etc/services file</vt:lpstr>
      <vt:lpstr>Transmission Control Protocol (TCP) </vt:lpstr>
      <vt:lpstr>FTP</vt:lpstr>
      <vt:lpstr>Using FTP</vt:lpstr>
      <vt:lpstr>Telnet</vt:lpstr>
      <vt:lpstr>Using Telnet</vt:lpstr>
      <vt:lpstr>User Datagram Protocol(UDP)</vt:lpstr>
      <vt:lpstr>Internet Protocol (IP)</vt:lpstr>
      <vt:lpstr>Internet Control Message Protocol (ICMP)</vt:lpstr>
      <vt:lpstr>Using Dig (Domain Information Groper)</vt:lpstr>
      <vt:lpstr>Using Dig (Domain Information Groper)</vt:lpstr>
      <vt:lpstr>Using Ping</vt:lpstr>
      <vt:lpstr>Using Traceroute</vt:lpstr>
      <vt:lpstr>Using Tracepath</vt:lpstr>
      <vt:lpstr>Using Host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Linux Evolution and Popular Operating Systems</dc:title>
  <dc:creator>Sean Walberg</dc:creator>
  <cp:lastModifiedBy>Grace Bixby</cp:lastModifiedBy>
  <cp:revision>152</cp:revision>
  <dcterms:created xsi:type="dcterms:W3CDTF">2013-10-05T00:15:43Z</dcterms:created>
  <dcterms:modified xsi:type="dcterms:W3CDTF">2015-11-18T17:42:17Z</dcterms:modified>
</cp:coreProperties>
</file>