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sldIdLst>
    <p:sldId id="275" r:id="rId2"/>
    <p:sldId id="407" r:id="rId3"/>
    <p:sldId id="408" r:id="rId4"/>
    <p:sldId id="409" r:id="rId5"/>
    <p:sldId id="410" r:id="rId6"/>
    <p:sldId id="411" r:id="rId7"/>
    <p:sldId id="412" r:id="rId8"/>
    <p:sldId id="413" r:id="rId9"/>
    <p:sldId id="414" r:id="rId10"/>
    <p:sldId id="415" r:id="rId11"/>
    <p:sldId id="416" r:id="rId12"/>
    <p:sldId id="417" r:id="rId13"/>
    <p:sldId id="418" r:id="rId14"/>
    <p:sldId id="419" r:id="rId15"/>
    <p:sldId id="420" r:id="rId16"/>
    <p:sldId id="421" r:id="rId17"/>
    <p:sldId id="422" r:id="rId18"/>
    <p:sldId id="423" r:id="rId19"/>
    <p:sldId id="424" r:id="rId20"/>
    <p:sldId id="425" r:id="rId21"/>
    <p:sldId id="426" r:id="rId22"/>
    <p:sldId id="427" r:id="rId23"/>
    <p:sldId id="428" r:id="rId24"/>
    <p:sldId id="429" r:id="rId25"/>
    <p:sldId id="430" r:id="rId26"/>
    <p:sldId id="431" r:id="rId27"/>
    <p:sldId id="432" r:id="rId28"/>
    <p:sldId id="433"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361" autoAdjust="0"/>
    <p:restoredTop sz="94660"/>
  </p:normalViewPr>
  <p:slideViewPr>
    <p:cSldViewPr snapToGrid="0" snapToObjects="1">
      <p:cViewPr varScale="1">
        <p:scale>
          <a:sx n="84" d="100"/>
          <a:sy n="84" d="100"/>
        </p:scale>
        <p:origin x="-96" y="-2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fld id="{3E442345-F28C-4344-ADC2-AA5FEBC9CD90}"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200531-755C-43EC-B38B-BB89CED79E4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1F54B3-6EB2-4C42-BFDD-373B86CE7B3C}"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718B78-8A6B-4283-819D-D057771143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59436F9-76C9-416C-B72B-2DC37ACB4AA4}"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915A7DF-5793-4ACC-8B00-63EB02E0A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4"/>
          <p:cNvSpPr>
            <a:spLocks noGrp="1"/>
          </p:cNvSpPr>
          <p:nvPr>
            <p:ph type="dt" sz="half" idx="10"/>
          </p:nvPr>
        </p:nvSpPr>
        <p:spPr/>
        <p:txBody>
          <a:bodyPr/>
          <a:lstStyle>
            <a:lvl1pPr>
              <a:defRPr/>
            </a:lvl1pPr>
          </a:lstStyle>
          <a:p>
            <a:pPr>
              <a:defRPr/>
            </a:pPr>
            <a:fld id="{26F8205F-8A62-487F-97A1-D515E44D6960}"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020E3F2-0E43-4D58-B733-975D34D0549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6"/>
          <p:cNvSpPr>
            <a:spLocks noGrp="1"/>
          </p:cNvSpPr>
          <p:nvPr>
            <p:ph type="dt" sz="half" idx="10"/>
          </p:nvPr>
        </p:nvSpPr>
        <p:spPr/>
        <p:txBody>
          <a:bodyPr/>
          <a:lstStyle>
            <a:lvl1pPr>
              <a:defRPr/>
            </a:lvl1pPr>
          </a:lstStyle>
          <a:p>
            <a:pPr>
              <a:defRPr/>
            </a:pPr>
            <a:fld id="{5BB17657-D8C4-479C-8D72-C281738CE422}" type="datetimeFigureOut">
              <a:rPr lang="en-US"/>
              <a:pPr>
                <a:defRPr/>
              </a:pPr>
              <a:t>10/20/15</a:t>
            </a:fld>
            <a:endParaRPr lang="en-US"/>
          </a:p>
        </p:txBody>
      </p:sp>
      <p:sp>
        <p:nvSpPr>
          <p:cNvPr id="11" name="Footer Placeholder 7"/>
          <p:cNvSpPr>
            <a:spLocks noGrp="1"/>
          </p:cNvSpPr>
          <p:nvPr>
            <p:ph type="ftr" sz="quarter" idx="11"/>
          </p:nvPr>
        </p:nvSpPr>
        <p:spPr/>
        <p:txBody>
          <a:bodyPr/>
          <a:lstStyle>
            <a:lvl1pPr>
              <a:defRPr/>
            </a:lvl1pPr>
          </a:lstStyle>
          <a:p>
            <a:pPr>
              <a:defRPr/>
            </a:pPr>
            <a:endParaRPr lang="en-US"/>
          </a:p>
        </p:txBody>
      </p:sp>
      <p:sp>
        <p:nvSpPr>
          <p:cNvPr id="12" name="Slide Number Placeholder 8"/>
          <p:cNvSpPr>
            <a:spLocks noGrp="1"/>
          </p:cNvSpPr>
          <p:nvPr>
            <p:ph type="sldNum" sz="quarter" idx="12"/>
          </p:nvPr>
        </p:nvSpPr>
        <p:spPr/>
        <p:txBody>
          <a:bodyPr/>
          <a:lstStyle>
            <a:lvl1pPr>
              <a:defRPr/>
            </a:lvl1pPr>
          </a:lstStyle>
          <a:p>
            <a:pPr>
              <a:defRPr/>
            </a:pPr>
            <a:fld id="{C2A19774-6A1E-4E4E-AA6D-DBE513398A7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2"/>
          <p:cNvSpPr>
            <a:spLocks noGrp="1"/>
          </p:cNvSpPr>
          <p:nvPr>
            <p:ph type="dt" sz="half" idx="10"/>
          </p:nvPr>
        </p:nvSpPr>
        <p:spPr/>
        <p:txBody>
          <a:bodyPr/>
          <a:lstStyle>
            <a:lvl1pPr>
              <a:defRPr/>
            </a:lvl1pPr>
          </a:lstStyle>
          <a:p>
            <a:pPr>
              <a:defRPr/>
            </a:pPr>
            <a:fld id="{072E22FD-3CD4-4BB1-B742-6B5876BCCDD2}" type="datetimeFigureOut">
              <a:rPr lang="en-US"/>
              <a:pPr>
                <a:defRPr/>
              </a:pPr>
              <a:t>10/20/15</a:t>
            </a:fld>
            <a:endParaRPr lang="en-US"/>
          </a:p>
        </p:txBody>
      </p:sp>
      <p:sp>
        <p:nvSpPr>
          <p:cNvPr id="7" name="Footer Placeholder 3"/>
          <p:cNvSpPr>
            <a:spLocks noGrp="1"/>
          </p:cNvSpPr>
          <p:nvPr>
            <p:ph type="ftr" sz="quarter" idx="11"/>
          </p:nvPr>
        </p:nvSpPr>
        <p:spPr/>
        <p:txBody>
          <a:bodyPr/>
          <a:lstStyle>
            <a:lvl1pPr>
              <a:defRPr/>
            </a:lvl1pPr>
          </a:lstStyle>
          <a:p>
            <a:pPr>
              <a:defRPr/>
            </a:pPr>
            <a:endParaRPr lang="en-US"/>
          </a:p>
        </p:txBody>
      </p:sp>
      <p:sp>
        <p:nvSpPr>
          <p:cNvPr id="8" name="Slide Number Placeholder 4"/>
          <p:cNvSpPr>
            <a:spLocks noGrp="1"/>
          </p:cNvSpPr>
          <p:nvPr>
            <p:ph type="sldNum" sz="quarter" idx="12"/>
          </p:nvPr>
        </p:nvSpPr>
        <p:spPr/>
        <p:txBody>
          <a:bodyPr/>
          <a:lstStyle>
            <a:lvl1pPr>
              <a:defRPr/>
            </a:lvl1pPr>
          </a:lstStyle>
          <a:p>
            <a:pPr>
              <a:defRPr/>
            </a:pPr>
            <a:fld id="{FF5BDD19-E2A1-4CBB-9896-2367B45D8A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5" name="Date Placeholder 1"/>
          <p:cNvSpPr>
            <a:spLocks noGrp="1"/>
          </p:cNvSpPr>
          <p:nvPr>
            <p:ph type="dt" sz="half" idx="10"/>
          </p:nvPr>
        </p:nvSpPr>
        <p:spPr/>
        <p:txBody>
          <a:bodyPr/>
          <a:lstStyle>
            <a:lvl1pPr>
              <a:defRPr/>
            </a:lvl1pPr>
          </a:lstStyle>
          <a:p>
            <a:pPr>
              <a:defRPr/>
            </a:pPr>
            <a:fld id="{BE7FC659-7438-4880-AC8C-D8C3BFDA75EF}" type="datetimeFigureOut">
              <a:rPr lang="en-US"/>
              <a:pPr>
                <a:defRPr/>
              </a:pPr>
              <a:t>10/20/15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3"/>
          <p:cNvSpPr>
            <a:spLocks noGrp="1"/>
          </p:cNvSpPr>
          <p:nvPr>
            <p:ph type="sldNum" sz="quarter" idx="12"/>
          </p:nvPr>
        </p:nvSpPr>
        <p:spPr/>
        <p:txBody>
          <a:bodyPr/>
          <a:lstStyle>
            <a:lvl1pPr>
              <a:defRPr/>
            </a:lvl1pPr>
          </a:lstStyle>
          <a:p>
            <a:pPr>
              <a:defRPr/>
            </a:pPr>
            <a:fld id="{A430B14A-0C0F-4288-81C0-31155D66F4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6E95B8A0-733B-4AB3-9A63-506A6C8AE288}"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2A2DBD8-B589-4D7F-95D4-A437C74481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6"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EE35B75-A199-4547-882C-17AEF83AEBFA}" type="datetimeFigureOut">
              <a:rPr lang="en-US"/>
              <a:pPr>
                <a:defRPr/>
              </a:pPr>
              <a:t>10/20/15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7AF09443-030E-4AA1-BEC6-E9F30E6C60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5" name="Picture 7" descr="ndg_logo.png"/>
          <p:cNvPicPr>
            <a:picLocks noChangeAspect="1"/>
          </p:cNvPicPr>
          <p:nvPr userDrawn="1"/>
        </p:nvPicPr>
        <p:blipFill>
          <a:blip r:embed="rId2"/>
          <a:srcRect/>
          <a:stretch>
            <a:fillRect/>
          </a:stretch>
        </p:blipFill>
        <p:spPr bwMode="auto">
          <a:xfrm>
            <a:off x="7253288" y="6308725"/>
            <a:ext cx="1433512" cy="4572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6546DCE-7ECB-4EA1-B90D-201CD99C31FB}" type="datetimeFigureOut">
              <a:rPr lang="en-US"/>
              <a:pPr>
                <a:defRPr/>
              </a:pPr>
              <a:t>10/20/15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ABBDC5-25EA-4DCF-8BAC-6F5BA42983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03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403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4A3914D-BF7E-4FA0-9328-0DD6E48689A3}" type="datetimeFigureOut">
              <a:rPr lang="en-US"/>
              <a:pPr>
                <a:defRPr/>
              </a:pPr>
              <a:t>10/20/15</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0BB5DF6-456B-4760-B6CB-ECEE9B3A1B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Calibri" panose="020F0502020204030204" pitchFamily="34" charset="0"/>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Calibri" panose="020F0502020204030204" pitchFamily="34" charset="0"/>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Calibri" panose="020F0502020204030204" pitchFamily="34" charset="0"/>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Calibri" panose="020F050202020403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3600"/>
            <a:ext cx="7772400" cy="1470025"/>
          </a:xfrm>
        </p:spPr>
        <p:txBody>
          <a:bodyPr/>
          <a:lstStyle/>
          <a:p>
            <a:r>
              <a:rPr lang="en-US" dirty="0" smtClean="0">
                <a:latin typeface="Calibri" pitchFamily="34" charset="0"/>
              </a:rPr>
              <a:t>Module </a:t>
            </a:r>
            <a:r>
              <a:rPr lang="en-US" dirty="0" smtClean="0">
                <a:latin typeface="Calibri" pitchFamily="34" charset="0"/>
              </a:rPr>
              <a:t>2</a:t>
            </a:r>
            <a:r>
              <a:rPr lang="en-US" dirty="0">
                <a:latin typeface="Calibri" pitchFamily="34" charset="0"/>
              </a:rPr>
              <a:t>: Administrating the Display</a:t>
            </a:r>
            <a:r>
              <a:rPr lang="en-US" dirty="0" smtClean="0">
                <a:latin typeface="Calibri" pitchFamily="34" charset="0"/>
              </a:rPr>
              <a:t/>
            </a:r>
            <a:br>
              <a:rPr lang="en-US" dirty="0" smtClean="0">
                <a:latin typeface="Calibri" pitchFamily="34" charset="0"/>
              </a:rPr>
            </a:br>
            <a:r>
              <a:rPr lang="en-US" dirty="0" smtClean="0">
                <a:latin typeface="Calibri" pitchFamily="34" charset="0"/>
              </a:rPr>
              <a:t>Chapter </a:t>
            </a:r>
            <a:r>
              <a:rPr lang="en-US" dirty="0" smtClean="0">
                <a:latin typeface="Calibri" pitchFamily="34" charset="0"/>
              </a:rPr>
              <a:t>6</a:t>
            </a:r>
            <a:r>
              <a:rPr lang="en-US" dirty="0" smtClean="0">
                <a:latin typeface="Calibri" pitchFamily="34" charset="0"/>
              </a:rPr>
              <a:t>: </a:t>
            </a:r>
            <a:r>
              <a:rPr lang="en-US" dirty="0" smtClean="0">
                <a:latin typeface="Calibri" pitchFamily="34" charset="0"/>
              </a:rPr>
              <a:t>Accessibility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Sticky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2800" dirty="0"/>
              <a:t>From the Keyboard Accessibility settings, the Accessibility tab allows enabling of </a:t>
            </a:r>
            <a:r>
              <a:rPr lang="en-US" sz="2800" i="1" dirty="0"/>
              <a:t>sticky keys</a:t>
            </a:r>
            <a:r>
              <a:rPr lang="en-US" sz="2800" dirty="0" smtClean="0"/>
              <a:t>.</a:t>
            </a:r>
          </a:p>
          <a:p>
            <a:r>
              <a:rPr lang="en-US" sz="2800" dirty="0" smtClean="0"/>
              <a:t>Once </a:t>
            </a:r>
            <a:r>
              <a:rPr lang="en-US" sz="2800" dirty="0"/>
              <a:t>sticky keys are enabled, it allows the user to perform key combinations such as CTRL + C without having to hold both keys at once</a:t>
            </a:r>
            <a:r>
              <a:rPr lang="en-US" sz="2800" dirty="0" smtClean="0"/>
              <a:t>.</a:t>
            </a:r>
          </a:p>
          <a:p>
            <a:r>
              <a:rPr lang="en-US" sz="2800" dirty="0" smtClean="0"/>
              <a:t>Instead</a:t>
            </a:r>
            <a:r>
              <a:rPr lang="en-US" sz="2800" dirty="0"/>
              <a:t>, the user can press the CTRL key and then press the C key to effectively type CTRL + C.  </a:t>
            </a:r>
            <a:endParaRPr lang="en-US" sz="2800" dirty="0" smtClean="0"/>
          </a:p>
          <a:p>
            <a:r>
              <a:rPr lang="en-US" sz="2800" dirty="0" smtClean="0"/>
              <a:t>A </a:t>
            </a:r>
            <a:r>
              <a:rPr lang="en-US" sz="2800" dirty="0"/>
              <a:t>shortcut to enable or disable the sticky keys is to press the shift key on the keyboard five times.</a:t>
            </a:r>
            <a:endParaRPr lang="en-US" sz="2800" b="1" dirty="0"/>
          </a:p>
        </p:txBody>
      </p:sp>
    </p:spTree>
    <p:extLst>
      <p:ext uri="{BB962C8B-B14F-4D97-AF65-F5344CB8AC3E}">
        <p14:creationId xmlns:p14="http://schemas.microsoft.com/office/powerpoint/2010/main" val="18343912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Slow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2800" i="1" dirty="0" smtClean="0"/>
              <a:t>Slow keys</a:t>
            </a:r>
            <a:r>
              <a:rPr lang="en-US" sz="2800" dirty="0" smtClean="0"/>
              <a:t> are the opposite of repeat keys, so both should not be enabled together.  </a:t>
            </a:r>
          </a:p>
          <a:p>
            <a:r>
              <a:rPr lang="en-US" sz="2800" dirty="0" smtClean="0"/>
              <a:t>With slow keys it will only accept each key press if a key is held down for a specific period of time.  </a:t>
            </a:r>
          </a:p>
          <a:p>
            <a:r>
              <a:rPr lang="en-US" sz="2800" dirty="0" smtClean="0"/>
              <a:t>The purpose of slow keys are for users who have “heavy hands” and accidently press keys while moving from one key to another.  </a:t>
            </a:r>
          </a:p>
          <a:p>
            <a:r>
              <a:rPr lang="en-US" sz="2800" dirty="0" smtClean="0"/>
              <a:t>Slow keys can be enabled on the Accessibility tab of the Keyboard Accessibility settings.</a:t>
            </a:r>
            <a:endParaRPr lang="en-US" sz="2800" b="1" dirty="0"/>
          </a:p>
        </p:txBody>
      </p:sp>
    </p:spTree>
    <p:extLst>
      <p:ext uri="{BB962C8B-B14F-4D97-AF65-F5344CB8AC3E}">
        <p14:creationId xmlns:p14="http://schemas.microsoft.com/office/powerpoint/2010/main" val="19470285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Bounce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3200" i="1" dirty="0"/>
              <a:t>Bounce keys</a:t>
            </a:r>
            <a:r>
              <a:rPr lang="en-US" sz="3200" dirty="0"/>
              <a:t> help prevent a key from being repeated if it is pressed again too quickly after the first time it is pressed.  </a:t>
            </a:r>
            <a:endParaRPr lang="en-US" sz="3200" dirty="0" smtClean="0"/>
          </a:p>
          <a:p>
            <a:r>
              <a:rPr lang="en-US" sz="3200" dirty="0" smtClean="0"/>
              <a:t>This </a:t>
            </a:r>
            <a:r>
              <a:rPr lang="en-US" sz="3200" dirty="0"/>
              <a:t>can be useful for users whose hands may shake and accidentally cause unintended key presses.</a:t>
            </a:r>
            <a:endParaRPr lang="en-US" sz="3200" b="1" dirty="0"/>
          </a:p>
        </p:txBody>
      </p:sp>
    </p:spTree>
    <p:extLst>
      <p:ext uri="{BB962C8B-B14F-4D97-AF65-F5344CB8AC3E}">
        <p14:creationId xmlns:p14="http://schemas.microsoft.com/office/powerpoint/2010/main" val="39518061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Toggle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3200" dirty="0"/>
              <a:t>The "Toggle keys" feature </a:t>
            </a:r>
            <a:r>
              <a:rPr lang="en-US" sz="3200" dirty="0" smtClean="0"/>
              <a:t>provides audio/visual </a:t>
            </a:r>
            <a:r>
              <a:rPr lang="en-US" sz="3200" dirty="0"/>
              <a:t>feedback </a:t>
            </a:r>
            <a:r>
              <a:rPr lang="en-US" sz="3200" dirty="0" smtClean="0"/>
              <a:t>when accessibility features and </a:t>
            </a:r>
            <a:r>
              <a:rPr lang="en-US" sz="3200" dirty="0"/>
              <a:t>keyboard modifier keys, like Shift, Alt, and Control, are pressed.  </a:t>
            </a:r>
            <a:endParaRPr lang="en-US" sz="3200" b="1" dirty="0"/>
          </a:p>
          <a:p>
            <a:r>
              <a:rPr lang="en-US" sz="3200" dirty="0" smtClean="0"/>
              <a:t>It may be frustrating </a:t>
            </a:r>
            <a:r>
              <a:rPr lang="en-US" sz="3200" dirty="0"/>
              <a:t>to find </a:t>
            </a:r>
            <a:r>
              <a:rPr lang="en-US" sz="3200" i="1" dirty="0"/>
              <a:t>Toggle keys</a:t>
            </a:r>
            <a:r>
              <a:rPr lang="en-US" sz="3200" dirty="0"/>
              <a:t> as there is nothing that is </a:t>
            </a:r>
            <a:r>
              <a:rPr lang="en-US" sz="3200" dirty="0" smtClean="0"/>
              <a:t>labeled "Toggle </a:t>
            </a:r>
            <a:r>
              <a:rPr lang="en-US" sz="3200" dirty="0"/>
              <a:t>keys" in the Keyboard Accessibility dialog.  </a:t>
            </a:r>
            <a:r>
              <a:rPr lang="en-US" sz="3200" dirty="0" smtClean="0"/>
              <a:t>However</a:t>
            </a:r>
            <a:r>
              <a:rPr lang="en-US" sz="3200" dirty="0"/>
              <a:t>, the "Audio Feedback" button on the Accessibility tab of that dialog shows </a:t>
            </a:r>
            <a:r>
              <a:rPr lang="en-US" sz="3200" dirty="0" smtClean="0"/>
              <a:t>the following dialog.</a:t>
            </a:r>
            <a:endParaRPr lang="en-US" sz="3200" b="1" dirty="0"/>
          </a:p>
        </p:txBody>
      </p:sp>
    </p:spTree>
    <p:extLst>
      <p:ext uri="{BB962C8B-B14F-4D97-AF65-F5344CB8AC3E}">
        <p14:creationId xmlns:p14="http://schemas.microsoft.com/office/powerpoint/2010/main" val="40777445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Toggle Keys/Audio Feedback</a:t>
            </a:r>
            <a:endParaRPr lang="en-US" b="1" dirty="0"/>
          </a:p>
        </p:txBody>
      </p:sp>
      <p:sp>
        <p:nvSpPr>
          <p:cNvPr id="16387" name="Content Placeholder 6"/>
          <p:cNvSpPr>
            <a:spLocks noGrp="1"/>
          </p:cNvSpPr>
          <p:nvPr>
            <p:ph sz="half" idx="2"/>
          </p:nvPr>
        </p:nvSpPr>
        <p:spPr>
          <a:xfrm>
            <a:off x="457200" y="1417638"/>
            <a:ext cx="8429625" cy="4809803"/>
          </a:xfrm>
        </p:spPr>
        <p:txBody>
          <a:bodyPr/>
          <a:lstStyle/>
          <a:p>
            <a:endParaRPr lang="en-US" sz="3200" b="1" dirty="0"/>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925" y="1355565"/>
            <a:ext cx="3971925"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899078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Mouse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3200" dirty="0"/>
              <a:t>If you want to be able to move the mouse pointer around the screen by using the keyboard, then you can enable this feature by going to the Mouse Keys tab of the Keyboard Accessibility dialog:  </a:t>
            </a:r>
            <a:endParaRPr lang="en-US" sz="3200" b="1"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963" y="4090988"/>
            <a:ext cx="546019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06815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a:t>Visual Theme Settings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3200" dirty="0"/>
              <a:t>The </a:t>
            </a:r>
            <a:r>
              <a:rPr lang="en-US" sz="3200" dirty="0" err="1"/>
              <a:t>Clearlooks</a:t>
            </a:r>
            <a:r>
              <a:rPr lang="en-US" sz="3200" dirty="0"/>
              <a:t> Theme is used by default for the GNOME desktop, but other Themes can be selected that are easier to view for visually impaired users such as the High Contract or High Contrast Inverse</a:t>
            </a:r>
            <a:r>
              <a:rPr lang="en-US" sz="3200" dirty="0" smtClean="0"/>
              <a:t>.</a:t>
            </a:r>
          </a:p>
          <a:p>
            <a:endParaRPr lang="en-US" sz="3200" dirty="0"/>
          </a:p>
        </p:txBody>
      </p:sp>
      <p:pic>
        <p:nvPicPr>
          <p:cNvPr id="2" name="Picture 1"/>
          <p:cNvPicPr>
            <a:picLocks noChangeAspect="1"/>
          </p:cNvPicPr>
          <p:nvPr/>
        </p:nvPicPr>
        <p:blipFill>
          <a:blip r:embed="rId2"/>
          <a:stretch>
            <a:fillRect/>
          </a:stretch>
        </p:blipFill>
        <p:spPr>
          <a:xfrm>
            <a:off x="2500404" y="4119666"/>
            <a:ext cx="1428571" cy="1647619"/>
          </a:xfrm>
          <a:prstGeom prst="rect">
            <a:avLst/>
          </a:prstGeom>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8113" y="4108553"/>
            <a:ext cx="2795555" cy="16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625790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a:t>Visual Theme Settings</a:t>
            </a:r>
            <a:endParaRPr lang="en-US" b="1"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smtClean="0"/>
              <a:t>To </a:t>
            </a:r>
            <a:r>
              <a:rPr lang="en-US" sz="3200" dirty="0"/>
              <a:t>select a Theme which will affect the colors used for the desktop environment, click on the following</a:t>
            </a:r>
            <a:r>
              <a:rPr lang="en-US" sz="3200" dirty="0" smtClean="0"/>
              <a:t>:</a:t>
            </a:r>
            <a:endParaRPr lang="en-US" sz="3200" b="1" dirty="0"/>
          </a:p>
          <a:p>
            <a:pPr marL="457200" lvl="1" indent="0">
              <a:buNone/>
            </a:pPr>
            <a:r>
              <a:rPr lang="en-US" sz="2800" dirty="0"/>
              <a:t>System menu =&gt; Preferences menu =&gt; Appearance =&gt; Themes tab</a:t>
            </a:r>
            <a:endParaRPr lang="en-US" sz="2800" b="1" dirty="0"/>
          </a:p>
          <a:p>
            <a:endParaRPr lang="en-US" sz="3200" dirty="0"/>
          </a:p>
        </p:txBody>
      </p:sp>
    </p:spTree>
    <p:extLst>
      <p:ext uri="{BB962C8B-B14F-4D97-AF65-F5344CB8AC3E}">
        <p14:creationId xmlns:p14="http://schemas.microsoft.com/office/powerpoint/2010/main" val="265920716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Font Settings</a:t>
            </a:r>
            <a:endParaRPr lang="en-US" b="1"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smtClean="0"/>
              <a:t>To </a:t>
            </a:r>
            <a:r>
              <a:rPr lang="en-US" sz="3200" dirty="0"/>
              <a:t>adjust the fonts while using GNOME, click on the following:</a:t>
            </a:r>
            <a:endParaRPr lang="en-US" sz="3200" b="1" dirty="0"/>
          </a:p>
          <a:p>
            <a:pPr marL="0" indent="0">
              <a:buNone/>
            </a:pPr>
            <a:r>
              <a:rPr lang="en-US" sz="3200" dirty="0"/>
              <a:t> </a:t>
            </a:r>
            <a:endParaRPr lang="en-US" sz="3200" b="1" dirty="0"/>
          </a:p>
          <a:p>
            <a:pPr marL="400050" lvl="1" indent="0">
              <a:buNone/>
            </a:pPr>
            <a:r>
              <a:rPr lang="en-US" sz="2800" dirty="0"/>
              <a:t>System menu =&gt; Preferences menu =&gt; </a:t>
            </a:r>
            <a:r>
              <a:rPr lang="en-US" sz="2800" dirty="0" smtClean="0"/>
              <a:t>Appearance =&gt; Fonts </a:t>
            </a:r>
            <a:r>
              <a:rPr lang="en-US" sz="2800" dirty="0"/>
              <a:t>tab</a:t>
            </a:r>
            <a:endParaRPr lang="en-US" sz="2800" b="1" dirty="0"/>
          </a:p>
          <a:p>
            <a:endParaRPr lang="en-US" sz="3200" dirty="0"/>
          </a:p>
        </p:txBody>
      </p:sp>
    </p:spTree>
    <p:extLst>
      <p:ext uri="{BB962C8B-B14F-4D97-AF65-F5344CB8AC3E}">
        <p14:creationId xmlns:p14="http://schemas.microsoft.com/office/powerpoint/2010/main" val="17005252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Font Settings</a:t>
            </a:r>
            <a:endParaRPr lang="en-US" b="1"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a:t>The size of the fonts used for various items can be adjusted to also improve the visibility of items within the desktop environment.</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963" y="3192464"/>
            <a:ext cx="554355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95394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Accessibility</a:t>
            </a:r>
          </a:p>
        </p:txBody>
      </p:sp>
      <p:sp>
        <p:nvSpPr>
          <p:cNvPr id="16387" name="Content Placeholder 6"/>
          <p:cNvSpPr>
            <a:spLocks noGrp="1"/>
          </p:cNvSpPr>
          <p:nvPr>
            <p:ph sz="half" idx="2"/>
          </p:nvPr>
        </p:nvSpPr>
        <p:spPr>
          <a:xfrm>
            <a:off x="457200" y="1428746"/>
            <a:ext cx="8429625" cy="4597401"/>
          </a:xfrm>
        </p:spPr>
        <p:txBody>
          <a:bodyPr/>
          <a:lstStyle/>
          <a:p>
            <a:r>
              <a:rPr lang="en-US" sz="2800" dirty="0"/>
              <a:t>Improved accessibility within the GUI environment for users can be achieved by modifying audio settings, visual settings and other assistive technologies</a:t>
            </a:r>
            <a:r>
              <a:rPr lang="en-US" sz="2800" dirty="0" smtClean="0"/>
              <a:t>.</a:t>
            </a:r>
            <a:endParaRPr lang="en-US" sz="2800" b="1" dirty="0"/>
          </a:p>
          <a:p>
            <a:r>
              <a:rPr lang="en-US" sz="2800" dirty="0"/>
              <a:t>The K Desktop Environment has a software package named </a:t>
            </a:r>
            <a:r>
              <a:rPr lang="en-US" sz="2800" dirty="0" err="1">
                <a:latin typeface="Courier New" panose="02070309020205020404" pitchFamily="49" charset="0"/>
                <a:cs typeface="Courier New" panose="02070309020205020404" pitchFamily="49" charset="0"/>
              </a:rPr>
              <a:t>kdeaccessiblity</a:t>
            </a:r>
            <a:r>
              <a:rPr lang="en-US" sz="2800" dirty="0"/>
              <a:t> which includes a screen magnifier called </a:t>
            </a:r>
            <a:r>
              <a:rPr lang="en-US" sz="2800" dirty="0" err="1"/>
              <a:t>Kmagnifier</a:t>
            </a:r>
            <a:r>
              <a:rPr lang="en-US" sz="2800" dirty="0"/>
              <a:t> (</a:t>
            </a:r>
            <a:r>
              <a:rPr lang="en-US" sz="2800" dirty="0" err="1">
                <a:latin typeface="Courier New" panose="02070309020205020404" pitchFamily="49" charset="0"/>
                <a:cs typeface="Courier New" panose="02070309020205020404" pitchFamily="49" charset="0"/>
              </a:rPr>
              <a:t>kmag</a:t>
            </a:r>
            <a:r>
              <a:rPr lang="en-US" sz="2800" dirty="0"/>
              <a:t>), an automatic clicking tool called </a:t>
            </a:r>
            <a:r>
              <a:rPr lang="en-US" sz="2800" dirty="0" err="1"/>
              <a:t>KmouseTool</a:t>
            </a:r>
            <a:r>
              <a:rPr lang="en-US" sz="2800" dirty="0"/>
              <a:t> (</a:t>
            </a:r>
            <a:r>
              <a:rPr lang="en-US" sz="2800" dirty="0" err="1">
                <a:latin typeface="Courier New" panose="02070309020205020404" pitchFamily="49" charset="0"/>
                <a:cs typeface="Courier New" panose="02070309020205020404" pitchFamily="49" charset="0"/>
              </a:rPr>
              <a:t>kmousetool</a:t>
            </a:r>
            <a:r>
              <a:rPr lang="en-US" sz="2800" dirty="0"/>
              <a:t>), and a text-to-speech screen reader called </a:t>
            </a:r>
            <a:r>
              <a:rPr lang="en-US" sz="2800" dirty="0" err="1"/>
              <a:t>Kmouth</a:t>
            </a:r>
            <a:r>
              <a:rPr lang="en-US" sz="2800" dirty="0"/>
              <a:t> (</a:t>
            </a:r>
            <a:r>
              <a:rPr lang="en-US" sz="2800" dirty="0" err="1">
                <a:latin typeface="Courier New" panose="02070309020205020404" pitchFamily="49" charset="0"/>
                <a:cs typeface="Courier New" panose="02070309020205020404" pitchFamily="49" charset="0"/>
              </a:rPr>
              <a:t>kmouth</a:t>
            </a:r>
            <a:r>
              <a:rPr lang="en-US" sz="2800" dirty="0"/>
              <a:t>).</a:t>
            </a:r>
            <a:endParaRPr lang="en-US" sz="2800" b="1" dirty="0"/>
          </a:p>
        </p:txBody>
      </p:sp>
    </p:spTree>
    <p:extLst>
      <p:ext uri="{BB962C8B-B14F-4D97-AF65-F5344CB8AC3E}">
        <p14:creationId xmlns:p14="http://schemas.microsoft.com/office/powerpoint/2010/main" val="339987172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smtClean="0"/>
              <a:t>Assistive Technologies</a:t>
            </a:r>
            <a:endParaRPr lang="en-US" b="1"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a:t>Numerous assistive technologies exist to help users interact with a graphical desktop environment.  </a:t>
            </a:r>
          </a:p>
          <a:p>
            <a:r>
              <a:rPr lang="en-US" sz="3200" dirty="0"/>
              <a:t>Braille display </a:t>
            </a:r>
            <a:endParaRPr lang="en-US" sz="3200" dirty="0" smtClean="0"/>
          </a:p>
          <a:p>
            <a:r>
              <a:rPr lang="en-US" sz="3200" dirty="0"/>
              <a:t>Screen </a:t>
            </a:r>
            <a:r>
              <a:rPr lang="en-US" sz="3200" dirty="0" smtClean="0"/>
              <a:t>Reader</a:t>
            </a:r>
          </a:p>
          <a:p>
            <a:r>
              <a:rPr lang="en-US" sz="3200" dirty="0"/>
              <a:t>Screen </a:t>
            </a:r>
            <a:r>
              <a:rPr lang="en-US" sz="3200" dirty="0" smtClean="0"/>
              <a:t>Magnifier</a:t>
            </a:r>
          </a:p>
          <a:p>
            <a:r>
              <a:rPr lang="en-US" sz="3200" dirty="0"/>
              <a:t>On-Screen </a:t>
            </a:r>
            <a:r>
              <a:rPr lang="en-US" sz="3200" dirty="0" smtClean="0"/>
              <a:t>Keyboard</a:t>
            </a:r>
          </a:p>
          <a:p>
            <a:r>
              <a:rPr lang="en-US" sz="3200" dirty="0"/>
              <a:t>Text-To-Speech</a:t>
            </a:r>
          </a:p>
          <a:p>
            <a:endParaRPr lang="en-US" sz="3200" dirty="0"/>
          </a:p>
          <a:p>
            <a:endParaRPr lang="en-US" sz="3200" dirty="0"/>
          </a:p>
          <a:p>
            <a:endParaRPr lang="en-US" sz="3200" b="1" dirty="0"/>
          </a:p>
        </p:txBody>
      </p:sp>
    </p:spTree>
    <p:extLst>
      <p:ext uri="{BB962C8B-B14F-4D97-AF65-F5344CB8AC3E}">
        <p14:creationId xmlns:p14="http://schemas.microsoft.com/office/powerpoint/2010/main" val="22577392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Braille </a:t>
            </a:r>
            <a:r>
              <a:rPr lang="en-US" dirty="0" smtClean="0"/>
              <a:t>Display </a:t>
            </a:r>
            <a:endParaRPr lang="en-US" dirty="0"/>
          </a:p>
        </p:txBody>
      </p:sp>
      <p:sp>
        <p:nvSpPr>
          <p:cNvPr id="16387" name="Content Placeholder 6"/>
          <p:cNvSpPr>
            <a:spLocks noGrp="1"/>
          </p:cNvSpPr>
          <p:nvPr>
            <p:ph sz="half" idx="2"/>
          </p:nvPr>
        </p:nvSpPr>
        <p:spPr>
          <a:xfrm>
            <a:off x="457200" y="1417638"/>
            <a:ext cx="8429625" cy="4809803"/>
          </a:xfrm>
        </p:spPr>
        <p:txBody>
          <a:bodyPr/>
          <a:lstStyle/>
          <a:p>
            <a:r>
              <a:rPr lang="en-US" sz="3200" dirty="0"/>
              <a:t>The ability to display text as Braille for blind users is possible with the </a:t>
            </a:r>
            <a:r>
              <a:rPr lang="en-US" sz="3200" dirty="0" err="1">
                <a:latin typeface="Courier New" panose="02070309020205020404" pitchFamily="49" charset="0"/>
                <a:cs typeface="Courier New" panose="02070309020205020404" pitchFamily="49" charset="0"/>
              </a:rPr>
              <a:t>brltty</a:t>
            </a:r>
            <a:r>
              <a:rPr lang="en-US" sz="3200" dirty="0"/>
              <a:t> software package and a refreshable Braille display device.  </a:t>
            </a:r>
            <a:endParaRPr lang="en-US" sz="3200" dirty="0" smtClean="0"/>
          </a:p>
          <a:p>
            <a:r>
              <a:rPr lang="en-US" sz="3200" dirty="0" smtClean="0"/>
              <a:t>The </a:t>
            </a:r>
            <a:r>
              <a:rPr lang="en-US" sz="3200" i="1" dirty="0"/>
              <a:t>Orca screen reader</a:t>
            </a:r>
            <a:r>
              <a:rPr lang="en-US" sz="3200" dirty="0"/>
              <a:t> also has the capability to enable the output of Braille.</a:t>
            </a:r>
            <a:endParaRPr lang="en-US" sz="3200" b="1" dirty="0"/>
          </a:p>
          <a:p>
            <a:endParaRPr lang="en-US" sz="3200" dirty="0"/>
          </a:p>
          <a:p>
            <a:endParaRPr lang="en-US" sz="3200" b="1" dirty="0"/>
          </a:p>
        </p:txBody>
      </p:sp>
    </p:spTree>
    <p:extLst>
      <p:ext uri="{BB962C8B-B14F-4D97-AF65-F5344CB8AC3E}">
        <p14:creationId xmlns:p14="http://schemas.microsoft.com/office/powerpoint/2010/main" val="390065140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Screen Reader</a:t>
            </a:r>
          </a:p>
        </p:txBody>
      </p:sp>
      <p:sp>
        <p:nvSpPr>
          <p:cNvPr id="16387" name="Content Placeholder 6"/>
          <p:cNvSpPr>
            <a:spLocks noGrp="1"/>
          </p:cNvSpPr>
          <p:nvPr>
            <p:ph sz="half" idx="2"/>
          </p:nvPr>
        </p:nvSpPr>
        <p:spPr>
          <a:xfrm>
            <a:off x="457200" y="1417638"/>
            <a:ext cx="8429625" cy="4809803"/>
          </a:xfrm>
        </p:spPr>
        <p:txBody>
          <a:bodyPr/>
          <a:lstStyle/>
          <a:p>
            <a:r>
              <a:rPr lang="en-US" sz="2800" dirty="0"/>
              <a:t>For the GNOME desktop environment the Orca screen reader is used as the preferred application.  The Orca screen reader can be enabled by clicking the following</a:t>
            </a:r>
            <a:r>
              <a:rPr lang="en-US" sz="2800" dirty="0" smtClean="0"/>
              <a:t>:</a:t>
            </a:r>
            <a:endParaRPr lang="en-US" sz="2800" b="1" dirty="0"/>
          </a:p>
          <a:p>
            <a:r>
              <a:rPr lang="en-US" sz="2800" dirty="0"/>
              <a:t>System menu =&gt; Preferences menu =&gt; Assistive Technologies =&gt; Preferred Applications =&gt; </a:t>
            </a:r>
            <a:r>
              <a:rPr lang="en-US" sz="2800" dirty="0" smtClean="0"/>
              <a:t>Visual</a:t>
            </a:r>
          </a:p>
          <a:p>
            <a:r>
              <a:rPr lang="en-US" sz="2800" dirty="0"/>
              <a:t>Within the K Desktop Environment, there is the </a:t>
            </a:r>
            <a:r>
              <a:rPr lang="en-US" sz="2800" i="1" dirty="0" err="1"/>
              <a:t>Kmouth</a:t>
            </a:r>
            <a:r>
              <a:rPr lang="en-US" sz="2800" dirty="0"/>
              <a:t> application.  Although it doesn't announce the text in dialogs, it can be used to read text that the user pastes into the </a:t>
            </a:r>
            <a:r>
              <a:rPr lang="en-US" sz="2800" dirty="0" err="1"/>
              <a:t>Kmouth</a:t>
            </a:r>
            <a:r>
              <a:rPr lang="en-US" sz="2800" dirty="0"/>
              <a:t> window.</a:t>
            </a:r>
            <a:endParaRPr lang="en-US" sz="2800" b="1" dirty="0"/>
          </a:p>
          <a:p>
            <a:endParaRPr lang="en-US" sz="3200" b="1" dirty="0"/>
          </a:p>
          <a:p>
            <a:endParaRPr lang="en-US" sz="3200" dirty="0"/>
          </a:p>
          <a:p>
            <a:endParaRPr lang="en-US" sz="3200" b="1" dirty="0"/>
          </a:p>
        </p:txBody>
      </p:sp>
    </p:spTree>
    <p:extLst>
      <p:ext uri="{BB962C8B-B14F-4D97-AF65-F5344CB8AC3E}">
        <p14:creationId xmlns:p14="http://schemas.microsoft.com/office/powerpoint/2010/main" val="15205842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Screen Reader</a:t>
            </a:r>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2800" dirty="0"/>
              <a:t>From the Visual dropdown list, Orca can be selected to be available with or without a magnifier, as well as to run at the start of a user login:</a:t>
            </a:r>
            <a:endParaRPr lang="en-US" sz="2800" b="1" dirty="0"/>
          </a:p>
          <a:p>
            <a:endParaRPr lang="en-US" sz="3200" dirty="0"/>
          </a:p>
          <a:p>
            <a:endParaRPr lang="en-US" sz="3200" b="1" dirty="0"/>
          </a:p>
        </p:txBody>
      </p:sp>
      <p:pic>
        <p:nvPicPr>
          <p:cNvPr id="2355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809" y="2746054"/>
            <a:ext cx="7376431" cy="330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24913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Screen Reader</a:t>
            </a:r>
          </a:p>
        </p:txBody>
      </p:sp>
      <p:sp>
        <p:nvSpPr>
          <p:cNvPr id="16387" name="Content Placeholder 6"/>
          <p:cNvSpPr>
            <a:spLocks noGrp="1"/>
          </p:cNvSpPr>
          <p:nvPr>
            <p:ph sz="half" idx="2"/>
          </p:nvPr>
        </p:nvSpPr>
        <p:spPr>
          <a:xfrm>
            <a:off x="457200" y="1417638"/>
            <a:ext cx="8429625" cy="4809803"/>
          </a:xfrm>
        </p:spPr>
        <p:txBody>
          <a:bodyPr/>
          <a:lstStyle/>
          <a:p>
            <a:r>
              <a:rPr lang="en-US" sz="3200" dirty="0"/>
              <a:t>When Orca is enabled, the user can press the "Orca" key and "Space" to configure it.  </a:t>
            </a:r>
            <a:endParaRPr lang="en-US" sz="3200" dirty="0" smtClean="0"/>
          </a:p>
          <a:p>
            <a:r>
              <a:rPr lang="en-US" sz="3200" dirty="0" smtClean="0"/>
              <a:t>If </a:t>
            </a:r>
            <a:r>
              <a:rPr lang="en-US" sz="3200" dirty="0"/>
              <a:t>the Orca settings are to use a Laptop keyboard layout, then the "Orca" key is the "</a:t>
            </a:r>
            <a:r>
              <a:rPr lang="en-US" sz="3200" dirty="0" err="1"/>
              <a:t>Capslock</a:t>
            </a:r>
            <a:r>
              <a:rPr lang="en-US" sz="3200" dirty="0"/>
              <a:t>" key.  </a:t>
            </a:r>
            <a:endParaRPr lang="en-US" sz="3200" dirty="0" smtClean="0"/>
          </a:p>
          <a:p>
            <a:r>
              <a:rPr lang="en-US" sz="3200" dirty="0" smtClean="0"/>
              <a:t>If </a:t>
            </a:r>
            <a:r>
              <a:rPr lang="en-US" sz="3200" dirty="0"/>
              <a:t>the Orca settings are to use a Desktop keyboard layout, then the "Orca" key is the normal "INSERT" key and the numeric keypad "INSERT" key.</a:t>
            </a:r>
            <a:endParaRPr lang="en-US" sz="3200" b="1" dirty="0"/>
          </a:p>
          <a:p>
            <a:endParaRPr lang="en-US" sz="3200" dirty="0"/>
          </a:p>
          <a:p>
            <a:endParaRPr lang="en-US" sz="3200" b="1" dirty="0"/>
          </a:p>
        </p:txBody>
      </p:sp>
    </p:spTree>
    <p:extLst>
      <p:ext uri="{BB962C8B-B14F-4D97-AF65-F5344CB8AC3E}">
        <p14:creationId xmlns:p14="http://schemas.microsoft.com/office/powerpoint/2010/main" val="8314114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Screen </a:t>
            </a:r>
            <a:r>
              <a:rPr lang="en-US" dirty="0" smtClean="0"/>
              <a:t>Magnifier</a:t>
            </a:r>
            <a:endParaRPr lang="en-US" dirty="0"/>
          </a:p>
        </p:txBody>
      </p:sp>
      <p:sp>
        <p:nvSpPr>
          <p:cNvPr id="16387" name="Content Placeholder 6"/>
          <p:cNvSpPr>
            <a:spLocks noGrp="1"/>
          </p:cNvSpPr>
          <p:nvPr>
            <p:ph sz="half" idx="2"/>
          </p:nvPr>
        </p:nvSpPr>
        <p:spPr>
          <a:xfrm>
            <a:off x="457200" y="1417638"/>
            <a:ext cx="8429625" cy="4809803"/>
          </a:xfrm>
        </p:spPr>
        <p:txBody>
          <a:bodyPr/>
          <a:lstStyle/>
          <a:p>
            <a:r>
              <a:rPr lang="en-US" sz="3200" dirty="0"/>
              <a:t>Orca can be configured to provide a screen magnifier or can be run as a separate program. </a:t>
            </a:r>
            <a:endParaRPr lang="en-US" sz="3200" dirty="0" smtClean="0"/>
          </a:p>
          <a:p>
            <a:r>
              <a:rPr lang="en-US" sz="3200" dirty="0" smtClean="0"/>
              <a:t>As </a:t>
            </a:r>
            <a:r>
              <a:rPr lang="en-US" sz="3200" dirty="0"/>
              <a:t>previously mentioned, the </a:t>
            </a:r>
            <a:r>
              <a:rPr lang="en-US" sz="3200" dirty="0" err="1"/>
              <a:t>Kmagnifier</a:t>
            </a:r>
            <a:r>
              <a:rPr lang="en-US" sz="3200" dirty="0"/>
              <a:t> is available within the K Desktop Environment.</a:t>
            </a:r>
            <a:endParaRPr lang="en-US" sz="3200" b="1" dirty="0"/>
          </a:p>
          <a:p>
            <a:endParaRPr lang="en-US" sz="3200" dirty="0"/>
          </a:p>
          <a:p>
            <a:endParaRPr lang="en-US" sz="3200" b="1" dirty="0"/>
          </a:p>
        </p:txBody>
      </p:sp>
    </p:spTree>
    <p:extLst>
      <p:ext uri="{BB962C8B-B14F-4D97-AF65-F5344CB8AC3E}">
        <p14:creationId xmlns:p14="http://schemas.microsoft.com/office/powerpoint/2010/main" val="9397460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On-Screen Keyboard</a:t>
            </a:r>
          </a:p>
        </p:txBody>
      </p:sp>
      <p:sp>
        <p:nvSpPr>
          <p:cNvPr id="16387" name="Content Placeholder 6"/>
          <p:cNvSpPr>
            <a:spLocks noGrp="1"/>
          </p:cNvSpPr>
          <p:nvPr>
            <p:ph sz="half" idx="2"/>
          </p:nvPr>
        </p:nvSpPr>
        <p:spPr>
          <a:xfrm>
            <a:off x="457200" y="1417638"/>
            <a:ext cx="8429625" cy="4809803"/>
          </a:xfrm>
        </p:spPr>
        <p:txBody>
          <a:bodyPr/>
          <a:lstStyle/>
          <a:p>
            <a:r>
              <a:rPr lang="en-US" sz="3200" dirty="0"/>
              <a:t>For users who may not be able to type on a normal keyboard, a graphical version of a keyboard can be presented on-screen for the user to use by way of the pointing device or mouse.</a:t>
            </a:r>
            <a:endParaRPr lang="en-US" sz="3200" b="1" dirty="0"/>
          </a:p>
          <a:p>
            <a:r>
              <a:rPr lang="en-US" sz="3200" dirty="0"/>
              <a:t>The GNOME On-screen Keyboard (GOK) provides not only a keyboard, but </a:t>
            </a:r>
            <a:r>
              <a:rPr lang="en-US" sz="3200" dirty="0" smtClean="0"/>
              <a:t>other </a:t>
            </a:r>
            <a:r>
              <a:rPr lang="en-US" sz="3200" dirty="0"/>
              <a:t>buttons to allow the user to </a:t>
            </a:r>
            <a:r>
              <a:rPr lang="en-US" sz="3200" dirty="0" smtClean="0"/>
              <a:t>navigate </a:t>
            </a:r>
            <a:r>
              <a:rPr lang="en-US" sz="3200" dirty="0"/>
              <a:t>windows, control the mouse</a:t>
            </a:r>
            <a:r>
              <a:rPr lang="en-US" sz="3200" dirty="0" smtClean="0"/>
              <a:t>, </a:t>
            </a:r>
            <a:r>
              <a:rPr lang="en-US" sz="3200" dirty="0"/>
              <a:t>menus, toolbars and </a:t>
            </a:r>
            <a:r>
              <a:rPr lang="en-US" sz="3200" dirty="0" smtClean="0"/>
              <a:t>more.</a:t>
            </a:r>
            <a:endParaRPr lang="en-US" sz="3200" dirty="0"/>
          </a:p>
          <a:p>
            <a:endParaRPr lang="en-US" sz="3200" b="1" dirty="0"/>
          </a:p>
        </p:txBody>
      </p:sp>
    </p:spTree>
    <p:extLst>
      <p:ext uri="{BB962C8B-B14F-4D97-AF65-F5344CB8AC3E}">
        <p14:creationId xmlns:p14="http://schemas.microsoft.com/office/powerpoint/2010/main" val="22882422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smtClean="0"/>
              <a:t>GNOME </a:t>
            </a:r>
            <a:r>
              <a:rPr lang="en-US" dirty="0"/>
              <a:t>On-screen </a:t>
            </a:r>
            <a:r>
              <a:rPr lang="en-US" dirty="0" smtClean="0"/>
              <a:t>Keyboard</a:t>
            </a:r>
            <a:endParaRPr lang="en-US"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a:t>The GNOME On-screen Keyboard (GOK</a:t>
            </a:r>
            <a:r>
              <a:rPr lang="en-US" sz="3200" dirty="0" smtClean="0"/>
              <a:t>):</a:t>
            </a:r>
            <a:endParaRPr lang="en-US" sz="3200" b="1"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675" y="2560638"/>
            <a:ext cx="5691548"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1821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Text-To-Speech</a:t>
            </a:r>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a:t>Besides the Orca application that reads screen dialogs, there are separate applications which can be used to "read" aloud the text from a file:</a:t>
            </a:r>
          </a:p>
          <a:p>
            <a:pPr marL="0" indent="0">
              <a:buNone/>
            </a:pPr>
            <a:r>
              <a:rPr lang="en-US" sz="3200" dirty="0"/>
              <a:t> </a:t>
            </a:r>
          </a:p>
          <a:p>
            <a:pPr lvl="0"/>
            <a:r>
              <a:rPr lang="en-US" sz="3200" dirty="0" err="1">
                <a:latin typeface="Courier New" panose="02070309020205020404" pitchFamily="49" charset="0"/>
                <a:cs typeface="Courier New" panose="02070309020205020404" pitchFamily="49" charset="0"/>
              </a:rPr>
              <a:t>emacspeak</a:t>
            </a:r>
            <a:endParaRPr lang="en-US" sz="3200" dirty="0">
              <a:latin typeface="Courier New" panose="02070309020205020404" pitchFamily="49" charset="0"/>
              <a:cs typeface="Courier New" panose="02070309020205020404" pitchFamily="49" charset="0"/>
            </a:endParaRPr>
          </a:p>
          <a:p>
            <a:pPr lvl="0"/>
            <a:r>
              <a:rPr lang="en-US" sz="3200" dirty="0" err="1">
                <a:latin typeface="Courier New" panose="02070309020205020404" pitchFamily="49" charset="0"/>
                <a:cs typeface="Courier New" panose="02070309020205020404" pitchFamily="49" charset="0"/>
              </a:rPr>
              <a:t>espeak</a:t>
            </a:r>
            <a:endParaRPr lang="en-US" sz="3200" dirty="0">
              <a:latin typeface="Courier New" panose="02070309020205020404" pitchFamily="49" charset="0"/>
              <a:cs typeface="Courier New" panose="02070309020205020404" pitchFamily="49" charset="0"/>
            </a:endParaRPr>
          </a:p>
          <a:p>
            <a:pPr lvl="0"/>
            <a:r>
              <a:rPr lang="en-US" sz="3200" dirty="0">
                <a:latin typeface="Courier New" panose="02070309020205020404" pitchFamily="49" charset="0"/>
                <a:cs typeface="Courier New" panose="02070309020205020404" pitchFamily="49" charset="0"/>
              </a:rPr>
              <a:t>festival</a:t>
            </a:r>
          </a:p>
          <a:p>
            <a:pPr marL="0" indent="0">
              <a:buNone/>
            </a:pPr>
            <a:endParaRPr lang="en-US" sz="3200" b="1" dirty="0"/>
          </a:p>
        </p:txBody>
      </p:sp>
    </p:spTree>
    <p:extLst>
      <p:ext uri="{BB962C8B-B14F-4D97-AF65-F5344CB8AC3E}">
        <p14:creationId xmlns:p14="http://schemas.microsoft.com/office/powerpoint/2010/main" val="4910545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err="1"/>
              <a:t>Kmouth</a:t>
            </a:r>
            <a:endParaRPr lang="en-US" dirty="0"/>
          </a:p>
        </p:txBody>
      </p:sp>
      <p:sp>
        <p:nvSpPr>
          <p:cNvPr id="16387" name="Content Placeholder 6"/>
          <p:cNvSpPr>
            <a:spLocks noGrp="1"/>
          </p:cNvSpPr>
          <p:nvPr>
            <p:ph sz="half" idx="2"/>
          </p:nvPr>
        </p:nvSpPr>
        <p:spPr>
          <a:xfrm>
            <a:off x="457200" y="1428746"/>
            <a:ext cx="8429625" cy="4597401"/>
          </a:xfrm>
        </p:spPr>
        <p:txBody>
          <a:bodyPr/>
          <a:lstStyle/>
          <a:p>
            <a:r>
              <a:rPr lang="en-US" sz="2800" dirty="0" smtClean="0"/>
              <a:t>The text-to-speech </a:t>
            </a:r>
            <a:r>
              <a:rPr lang="en-US" sz="2800" dirty="0"/>
              <a:t>screen reader </a:t>
            </a:r>
            <a:r>
              <a:rPr lang="en-US" sz="2800" dirty="0" err="1" smtClean="0">
                <a:latin typeface="Courier New" panose="02070309020205020404" pitchFamily="49" charset="0"/>
                <a:cs typeface="Courier New" panose="02070309020205020404" pitchFamily="49" charset="0"/>
              </a:rPr>
              <a:t>kmouth</a:t>
            </a:r>
            <a:r>
              <a:rPr lang="en-US" sz="2800" dirty="0" smtClean="0"/>
              <a:t>:</a:t>
            </a:r>
            <a:endParaRPr lang="en-US" sz="28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1" y="1990725"/>
            <a:ext cx="7741661" cy="295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7224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err="1" smtClean="0"/>
              <a:t>KmouseTool</a:t>
            </a:r>
            <a:endParaRPr lang="en-US" dirty="0"/>
          </a:p>
        </p:txBody>
      </p:sp>
      <p:sp>
        <p:nvSpPr>
          <p:cNvPr id="16387" name="Content Placeholder 6"/>
          <p:cNvSpPr>
            <a:spLocks noGrp="1"/>
          </p:cNvSpPr>
          <p:nvPr>
            <p:ph sz="half" idx="2"/>
          </p:nvPr>
        </p:nvSpPr>
        <p:spPr>
          <a:xfrm>
            <a:off x="457200" y="1428746"/>
            <a:ext cx="8429625" cy="4597401"/>
          </a:xfrm>
        </p:spPr>
        <p:txBody>
          <a:bodyPr/>
          <a:lstStyle/>
          <a:p>
            <a:pPr marL="0" indent="0">
              <a:buNone/>
            </a:pPr>
            <a:r>
              <a:rPr lang="en-US" sz="2800" dirty="0" smtClean="0"/>
              <a:t>The automatic </a:t>
            </a:r>
            <a:r>
              <a:rPr lang="en-US" sz="2800" dirty="0"/>
              <a:t>clicking tool </a:t>
            </a:r>
            <a:r>
              <a:rPr lang="en-US" sz="2800" dirty="0" err="1" smtClean="0">
                <a:latin typeface="Courier New" panose="02070309020205020404" pitchFamily="49" charset="0"/>
                <a:cs typeface="Courier New" panose="02070309020205020404" pitchFamily="49" charset="0"/>
              </a:rPr>
              <a:t>kmousetool</a:t>
            </a:r>
            <a:r>
              <a:rPr lang="en-US" sz="2800" dirty="0" smtClean="0">
                <a:cs typeface="Courier New" panose="02070309020205020404" pitchFamily="49" charset="0"/>
              </a:rPr>
              <a:t>:</a:t>
            </a:r>
            <a:endParaRPr lang="en-US" sz="28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4531" y="2003440"/>
            <a:ext cx="5186363" cy="428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12585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err="1"/>
              <a:t>Kmagnifier</a:t>
            </a:r>
            <a:endParaRPr lang="en-US" dirty="0"/>
          </a:p>
        </p:txBody>
      </p:sp>
      <p:sp>
        <p:nvSpPr>
          <p:cNvPr id="16387" name="Content Placeholder 6"/>
          <p:cNvSpPr>
            <a:spLocks noGrp="1"/>
          </p:cNvSpPr>
          <p:nvPr>
            <p:ph sz="half" idx="2"/>
          </p:nvPr>
        </p:nvSpPr>
        <p:spPr>
          <a:xfrm>
            <a:off x="457200" y="1428746"/>
            <a:ext cx="8429625" cy="4597401"/>
          </a:xfrm>
        </p:spPr>
        <p:txBody>
          <a:bodyPr/>
          <a:lstStyle/>
          <a:p>
            <a:r>
              <a:rPr lang="en-US" sz="2800" dirty="0" smtClean="0"/>
              <a:t>The screen </a:t>
            </a:r>
            <a:r>
              <a:rPr lang="en-US" sz="2800" dirty="0"/>
              <a:t>magnifier </a:t>
            </a:r>
            <a:r>
              <a:rPr lang="en-US" sz="2800" dirty="0" err="1" smtClean="0">
                <a:latin typeface="Courier New" panose="02070309020205020404" pitchFamily="49" charset="0"/>
                <a:cs typeface="Courier New" panose="02070309020205020404" pitchFamily="49" charset="0"/>
              </a:rPr>
              <a:t>kmag</a:t>
            </a:r>
            <a:r>
              <a:rPr lang="en-US" sz="2800" dirty="0" smtClean="0"/>
              <a:t>:</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3588" y="2017705"/>
            <a:ext cx="4467225"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37729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Keyboard Accessibility Settings</a:t>
            </a:r>
          </a:p>
        </p:txBody>
      </p:sp>
      <p:sp>
        <p:nvSpPr>
          <p:cNvPr id="16387" name="Content Placeholder 6"/>
          <p:cNvSpPr>
            <a:spLocks noGrp="1"/>
          </p:cNvSpPr>
          <p:nvPr>
            <p:ph sz="half" idx="2"/>
          </p:nvPr>
        </p:nvSpPr>
        <p:spPr>
          <a:xfrm>
            <a:off x="457200" y="1170300"/>
            <a:ext cx="8429625" cy="5057141"/>
          </a:xfrm>
        </p:spPr>
        <p:txBody>
          <a:bodyPr/>
          <a:lstStyle/>
          <a:p>
            <a:r>
              <a:rPr lang="en-US" sz="2800" dirty="0"/>
              <a:t>Within the GNOME desktop environment, the main dialog for accessibility settings is opened by clicking the following</a:t>
            </a:r>
            <a:r>
              <a:rPr lang="en-US" sz="2800" dirty="0" smtClean="0"/>
              <a:t>:</a:t>
            </a:r>
            <a:endParaRPr lang="en-US" sz="2800" b="1" dirty="0"/>
          </a:p>
          <a:p>
            <a:r>
              <a:rPr lang="en-US" sz="2800" dirty="0"/>
              <a:t>System menu =&gt; Preferences menu =&gt; Assistive Technologies</a:t>
            </a:r>
            <a:endParaRPr lang="en-US" sz="28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0275" y="3533776"/>
            <a:ext cx="4391025"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65860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dirty="0"/>
              <a:t>Keyboard Accessibility Settings</a:t>
            </a:r>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2800" dirty="0"/>
              <a:t>Several keyboard settings can be enabled by going to the Keyboard Accessibility settings of the GNOME desktop:</a:t>
            </a:r>
            <a:endParaRPr lang="en-US" sz="2800" b="1" dirty="0"/>
          </a:p>
          <a:p>
            <a:pPr lvl="0"/>
            <a:r>
              <a:rPr lang="en-US" sz="2800" dirty="0" smtClean="0"/>
              <a:t>Repeat </a:t>
            </a:r>
            <a:r>
              <a:rPr lang="en-US" sz="2800" dirty="0"/>
              <a:t>Keys</a:t>
            </a:r>
            <a:endParaRPr lang="en-US" sz="2800" b="1" dirty="0"/>
          </a:p>
          <a:p>
            <a:pPr lvl="0"/>
            <a:r>
              <a:rPr lang="en-US" sz="2800" dirty="0"/>
              <a:t>Sticky Keys</a:t>
            </a:r>
            <a:endParaRPr lang="en-US" sz="2800" b="1" dirty="0"/>
          </a:p>
          <a:p>
            <a:pPr lvl="0"/>
            <a:r>
              <a:rPr lang="en-US" sz="2800" dirty="0"/>
              <a:t>Slow Keys</a:t>
            </a:r>
            <a:endParaRPr lang="en-US" sz="2800" b="1" dirty="0"/>
          </a:p>
          <a:p>
            <a:pPr lvl="0"/>
            <a:r>
              <a:rPr lang="en-US" sz="2800" dirty="0"/>
              <a:t>Bounce Keys</a:t>
            </a:r>
            <a:endParaRPr lang="en-US" sz="2800" b="1" dirty="0"/>
          </a:p>
          <a:p>
            <a:pPr lvl="0"/>
            <a:r>
              <a:rPr lang="en-US" sz="2800" dirty="0"/>
              <a:t>Toggle Keys</a:t>
            </a:r>
            <a:endParaRPr lang="en-US" sz="2800" b="1" dirty="0"/>
          </a:p>
          <a:p>
            <a:pPr lvl="0"/>
            <a:r>
              <a:rPr lang="en-US" sz="2800" dirty="0"/>
              <a:t>Mouse Keys</a:t>
            </a:r>
            <a:endParaRPr lang="en-US" sz="2800" b="1" dirty="0"/>
          </a:p>
        </p:txBody>
      </p:sp>
      <p:pic>
        <p:nvPicPr>
          <p:cNvPr id="819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2363" y="2401566"/>
            <a:ext cx="43815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8218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a:t>Repeat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r>
              <a:rPr lang="en-US" sz="3200" dirty="0"/>
              <a:t>From the Keyboard Accessibility settings, the General tab allows enabling of </a:t>
            </a:r>
            <a:r>
              <a:rPr lang="en-US" sz="3200" i="1" dirty="0"/>
              <a:t>repeat </a:t>
            </a:r>
            <a:r>
              <a:rPr lang="en-US" sz="3200" i="1" dirty="0" smtClean="0"/>
              <a:t>keys</a:t>
            </a:r>
            <a:r>
              <a:rPr lang="en-US" sz="3200" dirty="0" smtClean="0"/>
              <a:t>.</a:t>
            </a:r>
          </a:p>
          <a:p>
            <a:r>
              <a:rPr lang="en-US" sz="3200" dirty="0" smtClean="0"/>
              <a:t>The </a:t>
            </a:r>
            <a:r>
              <a:rPr lang="en-US" sz="3200" dirty="0"/>
              <a:t>point of the repeat key settings is to prevent the user from accidently repeating keys if they type too slowly.  </a:t>
            </a:r>
            <a:endParaRPr lang="en-US" sz="3200" dirty="0" smtClean="0"/>
          </a:p>
          <a:p>
            <a:r>
              <a:rPr lang="en-US" sz="3200" dirty="0" smtClean="0"/>
              <a:t>If </a:t>
            </a:r>
            <a:r>
              <a:rPr lang="en-US" sz="3200" dirty="0"/>
              <a:t>you want to turn off the feature, then the key will not repeat if held down. </a:t>
            </a:r>
          </a:p>
        </p:txBody>
      </p:sp>
    </p:spTree>
    <p:extLst>
      <p:ext uri="{BB962C8B-B14F-4D97-AF65-F5344CB8AC3E}">
        <p14:creationId xmlns:p14="http://schemas.microsoft.com/office/powerpoint/2010/main" val="291285872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marL="0" indent="0">
              <a:buNone/>
            </a:pPr>
            <a:r>
              <a:rPr lang="en-US" dirty="0"/>
              <a:t>Repeat Keys</a:t>
            </a:r>
            <a:endParaRPr lang="en-US" b="1" dirty="0"/>
          </a:p>
        </p:txBody>
      </p:sp>
      <p:sp>
        <p:nvSpPr>
          <p:cNvPr id="16387" name="Content Placeholder 6"/>
          <p:cNvSpPr>
            <a:spLocks noGrp="1"/>
          </p:cNvSpPr>
          <p:nvPr>
            <p:ph sz="half" idx="2"/>
          </p:nvPr>
        </p:nvSpPr>
        <p:spPr>
          <a:xfrm>
            <a:off x="457200" y="1417638"/>
            <a:ext cx="8429625" cy="4809803"/>
          </a:xfrm>
        </p:spPr>
        <p:txBody>
          <a:bodyPr/>
          <a:lstStyle/>
          <a:p>
            <a:pPr marL="0" indent="0">
              <a:buNone/>
            </a:pPr>
            <a:r>
              <a:rPr lang="en-US" sz="3200" dirty="0"/>
              <a:t>Y</a:t>
            </a:r>
            <a:r>
              <a:rPr lang="en-US" sz="3200" dirty="0" smtClean="0"/>
              <a:t>ou </a:t>
            </a:r>
            <a:r>
              <a:rPr lang="en-US" sz="3200" dirty="0"/>
              <a:t>can control how long it must be held down before it will begin to repeat and the speed that the key will repeat:</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3098638"/>
            <a:ext cx="5817085" cy="193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06017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3586</TotalTime>
  <Words>1138</Words>
  <Application>Microsoft Macintosh PowerPoint</Application>
  <PresentationFormat>On-screen Show (4:3)</PresentationFormat>
  <Paragraphs>93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Module 2: Administrating the Display Chapter 6: Accessibility</vt:lpstr>
      <vt:lpstr>Accessibility</vt:lpstr>
      <vt:lpstr>Kmouth</vt:lpstr>
      <vt:lpstr>KmouseTool</vt:lpstr>
      <vt:lpstr>Kmagnifier</vt:lpstr>
      <vt:lpstr>Keyboard Accessibility Settings</vt:lpstr>
      <vt:lpstr>Keyboard Accessibility Settings</vt:lpstr>
      <vt:lpstr>Repeat Keys</vt:lpstr>
      <vt:lpstr>Repeat Keys</vt:lpstr>
      <vt:lpstr>Sticky Keys</vt:lpstr>
      <vt:lpstr>Slow Keys</vt:lpstr>
      <vt:lpstr>Bounce Keys</vt:lpstr>
      <vt:lpstr>Toggle Keys</vt:lpstr>
      <vt:lpstr>Toggle Keys/Audio Feedback</vt:lpstr>
      <vt:lpstr>Mouse Keys</vt:lpstr>
      <vt:lpstr>Visual Theme Settings</vt:lpstr>
      <vt:lpstr>Visual Theme Settings</vt:lpstr>
      <vt:lpstr>Font Settings</vt:lpstr>
      <vt:lpstr>Font Settings</vt:lpstr>
      <vt:lpstr>Assistive Technologies</vt:lpstr>
      <vt:lpstr>Braille Display </vt:lpstr>
      <vt:lpstr>Screen Reader</vt:lpstr>
      <vt:lpstr>Screen Reader</vt:lpstr>
      <vt:lpstr>Screen Reader</vt:lpstr>
      <vt:lpstr>Screen Magnifier</vt:lpstr>
      <vt:lpstr>On-Screen Keyboard</vt:lpstr>
      <vt:lpstr>GNOME On-screen Keyboard</vt:lpstr>
      <vt:lpstr>Text-To-Speech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Linux Evolution and Popular Operating Systems</dc:title>
  <dc:creator>Sean Walberg</dc:creator>
  <cp:lastModifiedBy>Grace Bixby</cp:lastModifiedBy>
  <cp:revision>266</cp:revision>
  <dcterms:created xsi:type="dcterms:W3CDTF">2013-10-05T00:15:43Z</dcterms:created>
  <dcterms:modified xsi:type="dcterms:W3CDTF">2015-10-20T21:53:01Z</dcterms:modified>
</cp:coreProperties>
</file>